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294" r:id="rId5"/>
    <p:sldId id="286" r:id="rId6"/>
    <p:sldId id="287" r:id="rId7"/>
    <p:sldId id="292" r:id="rId8"/>
    <p:sldId id="314" r:id="rId9"/>
    <p:sldId id="319" r:id="rId10"/>
    <p:sldId id="289" r:id="rId11"/>
    <p:sldId id="290" r:id="rId12"/>
    <p:sldId id="303" r:id="rId13"/>
    <p:sldId id="300" r:id="rId14"/>
    <p:sldId id="309" r:id="rId15"/>
    <p:sldId id="298" r:id="rId16"/>
    <p:sldId id="315" r:id="rId17"/>
    <p:sldId id="297" r:id="rId18"/>
  </p:sldIdLst>
  <p:sldSz cx="9144000" cy="6858000" type="screen4x3"/>
  <p:notesSz cx="6724650" cy="97742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EAA7"/>
    <a:srgbClr val="01462F"/>
    <a:srgbClr val="FF0000"/>
    <a:srgbClr val="96969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cola-barasciutti\Downloads\NUOVO%20TRITTICO%20LONIGO_Dicembre2020_Def_PerRegion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vefs1\gruppi\ATA\ATA\SCHEDARIO%20VITICOLO%20VENETO_SEMPLIFICAZIONE\presentazioni\Lonigo%20-%20Produzione%202019%20-%20GG-01-2020\NUOVO%20TRITTICO%20LONIGO_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3174116992992486E-2"/>
          <c:y val="1.4260557364293915E-2"/>
          <c:w val="0.94362587387500074"/>
          <c:h val="0.823528014578197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'ANDAMENTO SUP SCHED'!$A$7</c:f>
              <c:strCache>
                <c:ptCount val="1"/>
                <c:pt idx="0">
                  <c:v>Annualità</c:v>
                </c:pt>
              </c:strCache>
            </c:strRef>
          </c:tx>
          <c:spPr>
            <a:gradFill flip="none" rotWithShape="1">
              <a:gsLst>
                <a:gs pos="0">
                  <a:srgbClr val="FFFF66">
                    <a:shade val="30000"/>
                    <a:satMod val="115000"/>
                  </a:srgbClr>
                </a:gs>
                <a:gs pos="50000">
                  <a:srgbClr val="FFFF66">
                    <a:shade val="67500"/>
                    <a:satMod val="115000"/>
                  </a:srgbClr>
                </a:gs>
                <a:gs pos="100000">
                  <a:srgbClr val="FFFF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4630431274009891E-3"/>
                  <c:y val="-2.7848296950556687E-2"/>
                </c:manualLayout>
              </c:layout>
              <c:tx>
                <c:rich>
                  <a:bodyPr/>
                  <a:lstStyle/>
                  <a:p>
                    <a:fld id="{89472593-34C3-4FEB-8EAF-D5BE112C70D7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EDC-4031-92F9-CF61CB06A87C}"/>
                </c:ext>
              </c:extLst>
            </c:dLbl>
            <c:dLbl>
              <c:idx val="1"/>
              <c:layout>
                <c:manualLayout>
                  <c:x val="1.7556517528811814E-2"/>
                  <c:y val="-3.4810371188195854E-2"/>
                </c:manualLayout>
              </c:layout>
              <c:tx>
                <c:rich>
                  <a:bodyPr/>
                  <a:lstStyle/>
                  <a:p>
                    <a:fld id="{FB436760-D216-4757-B32B-4334B6F03EB9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EDC-4031-92F9-CF61CB06A87C}"/>
                </c:ext>
              </c:extLst>
            </c:dLbl>
            <c:dLbl>
              <c:idx val="2"/>
              <c:layout>
                <c:manualLayout>
                  <c:x val="2.6334776293217749E-2"/>
                  <c:y val="-5.337590248856694E-2"/>
                </c:manualLayout>
              </c:layout>
              <c:tx>
                <c:rich>
                  <a:bodyPr/>
                  <a:lstStyle/>
                  <a:p>
                    <a:fld id="{A1226BC1-6766-467A-824C-7CCCF2F37F49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EDC-4031-92F9-CF61CB06A87C}"/>
                </c:ext>
              </c:extLst>
            </c:dLbl>
            <c:dLbl>
              <c:idx val="3"/>
              <c:layout>
                <c:manualLayout>
                  <c:x val="3.364999193022275E-2"/>
                  <c:y val="-6.7300050963845268E-2"/>
                </c:manualLayout>
              </c:layout>
              <c:tx>
                <c:rich>
                  <a:bodyPr/>
                  <a:lstStyle/>
                  <a:p>
                    <a:fld id="{A008AD74-D804-48C8-B8AD-AF10BB729EB0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EDC-4031-92F9-CF61CB06A87C}"/>
                </c:ext>
              </c:extLst>
            </c:dLbl>
            <c:dLbl>
              <c:idx val="4"/>
              <c:layout>
                <c:manualLayout>
                  <c:x val="3.8039121312425664E-2"/>
                  <c:y val="-8.3544890851670009E-2"/>
                </c:manualLayout>
              </c:layout>
              <c:tx>
                <c:rich>
                  <a:bodyPr/>
                  <a:lstStyle/>
                  <a:p>
                    <a:fld id="{0A28702A-1BDE-4A7B-BA51-2F0FD6B410F0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EDC-4031-92F9-CF61CB06A87C}"/>
                </c:ext>
              </c:extLst>
            </c:dLbl>
            <c:dLbl>
              <c:idx val="5"/>
              <c:layout>
                <c:manualLayout>
                  <c:x val="4.6817380076831651E-2"/>
                  <c:y val="-9.0506965089309152E-2"/>
                </c:manualLayout>
              </c:layout>
              <c:tx>
                <c:rich>
                  <a:bodyPr/>
                  <a:lstStyle/>
                  <a:p>
                    <a:fld id="{48A4EEA9-70E7-43E9-AF32-852774F725C0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EDC-4031-92F9-CF61CB06A87C}"/>
                </c:ext>
              </c:extLst>
            </c:dLbl>
            <c:dLbl>
              <c:idx val="6"/>
              <c:layout>
                <c:manualLayout>
                  <c:x val="5.1206509459034509E-2"/>
                  <c:y val="-0.10675180497713388"/>
                </c:manualLayout>
              </c:layout>
              <c:tx>
                <c:rich>
                  <a:bodyPr/>
                  <a:lstStyle/>
                  <a:p>
                    <a:fld id="{5C115772-F0DC-4DC9-84D4-9A0A31E3A65C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EDC-4031-92F9-CF61CB06A87C}"/>
                </c:ext>
              </c:extLst>
            </c:dLbl>
            <c:dLbl>
              <c:idx val="7"/>
              <c:layout>
                <c:manualLayout>
                  <c:x val="5.41325957138366E-2"/>
                  <c:y val="-8.8186273676762766E-2"/>
                </c:manualLayout>
              </c:layout>
              <c:tx>
                <c:rich>
                  <a:bodyPr/>
                  <a:lstStyle/>
                  <a:p>
                    <a:fld id="{4C69043D-32D2-4815-89CE-7E6390630E29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EDC-4031-92F9-CF61CB06A87C}"/>
                </c:ext>
              </c:extLst>
            </c:dLbl>
            <c:dLbl>
              <c:idx val="8"/>
              <c:layout>
                <c:manualLayout>
                  <c:x val="5.7058681968638579E-2"/>
                  <c:y val="-8.1224199439123609E-2"/>
                </c:manualLayout>
              </c:layout>
              <c:tx>
                <c:rich>
                  <a:bodyPr/>
                  <a:lstStyle/>
                  <a:p>
                    <a:fld id="{95AD8E29-9A3F-4B4D-94CB-93A7FE791DB6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EDC-4031-92F9-CF61CB06A87C}"/>
                </c:ext>
              </c:extLst>
            </c:dLbl>
            <c:dLbl>
              <c:idx val="9"/>
              <c:layout>
                <c:manualLayout>
                  <c:x val="5.7058681968638683E-2"/>
                  <c:y val="-6.7300050963845268E-2"/>
                </c:manualLayout>
              </c:layout>
              <c:tx>
                <c:rich>
                  <a:bodyPr/>
                  <a:lstStyle/>
                  <a:p>
                    <a:fld id="{9B9D9DAF-8075-41D6-8785-8AAB59D38172}" type="VALUE">
                      <a:rPr lang="en-US" baseline="0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EDC-4031-92F9-CF61CB06A87C}"/>
                </c:ext>
              </c:extLst>
            </c:dLbl>
            <c:dLbl>
              <c:idx val="10"/>
              <c:layout>
                <c:manualLayout>
                  <c:x val="5.4132653313959722E-2"/>
                  <c:y val="-6.729995959804163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fld id="{5DA50BA5-866D-494D-B2D7-518941615030}" type="VALUE">
                      <a:rPr lang="en-US" baseline="0" smtClean="0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FF"/>
                </a:solidFill>
                <a:ln>
                  <a:solidFill>
                    <a:srgbClr val="000000">
                      <a:lumMod val="65000"/>
                      <a:lumOff val="35000"/>
                    </a:srgb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5.8147785096705415E-2"/>
                      <c:h val="3.62992683243712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EDC-4031-92F9-CF61CB06A87C}"/>
                </c:ext>
              </c:extLst>
            </c:dLbl>
            <c:dLbl>
              <c:idx val="11"/>
              <c:layout>
                <c:manualLayout>
                  <c:x val="7.168911324264847E-2"/>
                  <c:y val="-5.89796846278640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b="1">
                        <a:solidFill>
                          <a:srgbClr val="FF0000"/>
                        </a:solidFill>
                      </a:defRPr>
                    </a:pPr>
                    <a:fld id="{ABBED530-5BD6-49AD-AC88-A14B49A8D939}" type="VALUE">
                      <a:rPr lang="en-US" b="1" baseline="0" smtClean="0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FF"/>
                </a:solidFill>
                <a:ln>
                  <a:solidFill>
                    <a:srgbClr val="000000">
                      <a:lumMod val="65000"/>
                      <a:lumOff val="35000"/>
                    </a:srgb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EDC-4031-92F9-CF61CB06A87C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'ANDAMENTO SUP SCHED'!$A$9:$A$20</c:f>
              <c:strCache>
                <c:ptCount val="12"/>
                <c:pt idx="0">
                  <c:v>08/09</c:v>
                </c:pt>
                <c:pt idx="1">
                  <c:v>09/10</c:v>
                </c:pt>
                <c:pt idx="2">
                  <c:v>10/11</c:v>
                </c:pt>
                <c:pt idx="3">
                  <c:v>11/12</c:v>
                </c:pt>
                <c:pt idx="4">
                  <c:v>12/13</c:v>
                </c:pt>
                <c:pt idx="5">
                  <c:v>13/14</c:v>
                </c:pt>
                <c:pt idx="6">
                  <c:v>14/15</c:v>
                </c:pt>
                <c:pt idx="7">
                  <c:v>15/16</c:v>
                </c:pt>
                <c:pt idx="8">
                  <c:v>16/17</c:v>
                </c:pt>
                <c:pt idx="9">
                  <c:v>17/18</c:v>
                </c:pt>
                <c:pt idx="10">
                  <c:v>18/19</c:v>
                </c:pt>
                <c:pt idx="11">
                  <c:v>19/20</c:v>
                </c:pt>
              </c:strCache>
            </c:strRef>
          </c:cat>
          <c:val>
            <c:numRef>
              <c:f>'ANDAMENTO SUP SCHED'!$B$9:$B$20</c:f>
              <c:numCache>
                <c:formatCode>_(* ###,000_);_(* \(###,000\);_(* "-"??_);_(@_)</c:formatCode>
                <c:ptCount val="12"/>
                <c:pt idx="0">
                  <c:v>71694.070000000007</c:v>
                </c:pt>
                <c:pt idx="1">
                  <c:v>74897.97</c:v>
                </c:pt>
                <c:pt idx="2">
                  <c:v>75379.990000000005</c:v>
                </c:pt>
                <c:pt idx="3">
                  <c:v>76797.717246137996</c:v>
                </c:pt>
                <c:pt idx="4">
                  <c:v>77677.009999999995</c:v>
                </c:pt>
                <c:pt idx="5">
                  <c:v>79848.732000000004</c:v>
                </c:pt>
                <c:pt idx="6">
                  <c:v>80522.099400000006</c:v>
                </c:pt>
                <c:pt idx="7">
                  <c:v>87183.400699999998</c:v>
                </c:pt>
                <c:pt idx="8">
                  <c:v>91349.85</c:v>
                </c:pt>
                <c:pt idx="9">
                  <c:v>94414.246599999999</c:v>
                </c:pt>
                <c:pt idx="10">
                  <c:v>97347.49</c:v>
                </c:pt>
                <c:pt idx="11">
                  <c:v>99737.450700000001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9-8441-4B9A-B67A-360D53E8C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shape val="box"/>
        <c:axId val="161900416"/>
        <c:axId val="161923840"/>
        <c:axId val="0"/>
      </c:bar3DChart>
      <c:catAx>
        <c:axId val="161900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61923840"/>
        <c:crosses val="autoZero"/>
        <c:auto val="1"/>
        <c:lblAlgn val="ctr"/>
        <c:lblOffset val="100"/>
        <c:noMultiLvlLbl val="0"/>
      </c:catAx>
      <c:valAx>
        <c:axId val="1619238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(* #,##0_);_(* \(#,##0\);_(* &quot;-&quot;_);_(@_)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61900416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20000">
          <a:schemeClr val="accent1">
            <a:lumMod val="5000"/>
            <a:lumOff val="95000"/>
          </a:schemeClr>
        </a:gs>
        <a:gs pos="73464">
          <a:srgbClr val="C1D1EB"/>
        </a:gs>
        <a:gs pos="66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28132355283148"/>
          <c:y val="4.4024710281439713E-2"/>
          <c:w val="0.83377096593008793"/>
          <c:h val="0.77475889943331033"/>
        </c:manualLayout>
      </c:layout>
      <c:barChart>
        <c:barDir val="col"/>
        <c:grouping val="stacked"/>
        <c:varyColors val="0"/>
        <c:ser>
          <c:idx val="0"/>
          <c:order val="0"/>
          <c:tx>
            <c:v>Bacca Bianca</c:v>
          </c:tx>
          <c:spPr>
            <a:gradFill flip="none" rotWithShape="1">
              <a:gsLst>
                <a:gs pos="0">
                  <a:srgbClr val="FFFF66">
                    <a:shade val="30000"/>
                    <a:satMod val="115000"/>
                  </a:srgbClr>
                </a:gs>
                <a:gs pos="50000">
                  <a:srgbClr val="FFFF66">
                    <a:shade val="67500"/>
                    <a:satMod val="115000"/>
                  </a:srgbClr>
                </a:gs>
                <a:gs pos="100000">
                  <a:srgbClr val="FFFF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'ANDAMENTO SUP SCHED'!$A$190:$A$196</c:f>
              <c:strCache>
                <c:ptCount val="7"/>
                <c:pt idx="0">
                  <c:v>BL</c:v>
                </c:pt>
                <c:pt idx="1">
                  <c:v>PD</c:v>
                </c:pt>
                <c:pt idx="2">
                  <c:v>RO</c:v>
                </c:pt>
                <c:pt idx="3">
                  <c:v>TV</c:v>
                </c:pt>
                <c:pt idx="4">
                  <c:v>VE</c:v>
                </c:pt>
                <c:pt idx="5">
                  <c:v>VI</c:v>
                </c:pt>
                <c:pt idx="6">
                  <c:v>VR</c:v>
                </c:pt>
              </c:strCache>
            </c:strRef>
          </c:cat>
          <c:val>
            <c:numRef>
              <c:f>'ANDAMENTO SUP SCHED'!$C$190:$C$196</c:f>
              <c:numCache>
                <c:formatCode>#.000</c:formatCode>
                <c:ptCount val="7"/>
                <c:pt idx="0">
                  <c:v>168.87199027231898</c:v>
                </c:pt>
                <c:pt idx="1">
                  <c:v>5713.0339190131199</c:v>
                </c:pt>
                <c:pt idx="2">
                  <c:v>156.9986980265906</c:v>
                </c:pt>
                <c:pt idx="3">
                  <c:v>36979.660821274003</c:v>
                </c:pt>
                <c:pt idx="4">
                  <c:v>7847.2750014452804</c:v>
                </c:pt>
                <c:pt idx="5">
                  <c:v>5778.9682738011334</c:v>
                </c:pt>
                <c:pt idx="6">
                  <c:v>15773.62414509777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1E-4A9F-8145-8960A4B46423}"/>
            </c:ext>
          </c:extLst>
        </c:ser>
        <c:ser>
          <c:idx val="1"/>
          <c:order val="1"/>
          <c:tx>
            <c:v>Bacca Nera</c:v>
          </c:tx>
          <c:spPr>
            <a:gradFill flip="none" rotWithShape="1">
              <a:gsLst>
                <a:gs pos="0">
                  <a:srgbClr val="CC99FF"/>
                </a:gs>
                <a:gs pos="100000">
                  <a:srgbClr val="993366"/>
                </a:gs>
              </a:gsLst>
              <a:lin ang="5400000" scaled="1"/>
              <a:tileRect/>
            </a:gra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'ANDAMENTO SUP SCHED'!$A$190:$A$196</c:f>
              <c:strCache>
                <c:ptCount val="7"/>
                <c:pt idx="0">
                  <c:v>BL</c:v>
                </c:pt>
                <c:pt idx="1">
                  <c:v>PD</c:v>
                </c:pt>
                <c:pt idx="2">
                  <c:v>RO</c:v>
                </c:pt>
                <c:pt idx="3">
                  <c:v>TV</c:v>
                </c:pt>
                <c:pt idx="4">
                  <c:v>VE</c:v>
                </c:pt>
                <c:pt idx="5">
                  <c:v>VI</c:v>
                </c:pt>
                <c:pt idx="6">
                  <c:v>VR</c:v>
                </c:pt>
              </c:strCache>
            </c:strRef>
          </c:cat>
          <c:val>
            <c:numRef>
              <c:f>'ANDAMENTO SUP SCHED'!$D$190:$D$196</c:f>
              <c:numCache>
                <c:formatCode>#.000</c:formatCode>
                <c:ptCount val="7"/>
                <c:pt idx="0">
                  <c:v>43.71958540833559</c:v>
                </c:pt>
                <c:pt idx="1">
                  <c:v>2080.4294386330312</c:v>
                </c:pt>
                <c:pt idx="2">
                  <c:v>137.03049747044551</c:v>
                </c:pt>
                <c:pt idx="3">
                  <c:v>4371.582312561075</c:v>
                </c:pt>
                <c:pt idx="4">
                  <c:v>2187.1773604500058</c:v>
                </c:pt>
                <c:pt idx="5">
                  <c:v>2185.714550523805</c:v>
                </c:pt>
                <c:pt idx="6">
                  <c:v>13923.40340602487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1E-4A9F-8145-8960A4B46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287680"/>
        <c:axId val="63289216"/>
      </c:barChart>
      <c:catAx>
        <c:axId val="6328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63289216"/>
        <c:crosses val="autoZero"/>
        <c:auto val="1"/>
        <c:lblAlgn val="ctr"/>
        <c:lblOffset val="100"/>
        <c:noMultiLvlLbl val="0"/>
      </c:catAx>
      <c:valAx>
        <c:axId val="632892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ETTARI</a:t>
                </a:r>
              </a:p>
            </c:rich>
          </c:tx>
          <c:layout>
            <c:manualLayout>
              <c:xMode val="edge"/>
              <c:yMode val="edge"/>
              <c:x val="2.0632737276478748E-2"/>
              <c:y val="0.3867929480513047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632876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61103669384629"/>
          <c:y val="0.89265056461572012"/>
          <c:w val="0.2977111399707229"/>
          <c:h val="7.230009664891150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88950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88950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EF9C0B-41AB-470F-8068-04100085925F}" type="datetimeFigureOut">
              <a:rPr lang="it-IT"/>
              <a:pPr>
                <a:defRPr/>
              </a:pPr>
              <a:t>19/02/2021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914650" cy="488950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08413" y="9283700"/>
            <a:ext cx="2914650" cy="488950"/>
          </a:xfrm>
          <a:prstGeom prst="rect">
            <a:avLst/>
          </a:prstGeom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88C72C-D830-4094-9FE6-9554E088CC9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B47F0-4A9C-43EF-9893-B57F05F5C3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DA561-77E7-4E01-9732-1EE1413F995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2852E-6029-438C-BB68-AEB3D3515C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E9EA6-8417-4C40-87C1-117F830CCD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65CA1-E1CB-4EC3-9BE3-7C7DAF205EE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8917A-9C06-40E5-A404-17B1AA6C34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9B57-D62B-42E0-980B-F739ED78C31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D2F1-1E43-4CE6-B725-F8924258C25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7109-F1CC-46D8-A3B3-18738335A8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04DE-C1A7-44CA-B112-2EFB71C1178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D331C-91B2-4DA9-9D2E-3CA7DDEB29B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DE7A08-8DAA-4C2A-8489-79D2F22230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34464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323850" y="1268413"/>
            <a:ext cx="8374063" cy="50101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3500" b="1" dirty="0">
                <a:solidFill>
                  <a:srgbClr val="006600"/>
                </a:solidFill>
              </a:rPr>
              <a:t> </a:t>
            </a:r>
          </a:p>
          <a:p>
            <a:pPr marL="0" indent="0">
              <a:buFontTx/>
              <a:buNone/>
              <a:defRPr/>
            </a:pPr>
            <a:endParaRPr lang="it-IT" altLang="it-IT" b="1" dirty="0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2000" b="1" i="1" dirty="0">
                <a:solidFill>
                  <a:srgbClr val="006600"/>
                </a:solidFill>
              </a:rPr>
              <a:t>Situazione del potenziale produttivo viticolo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2000" b="1" i="1" dirty="0">
                <a:solidFill>
                  <a:srgbClr val="006600"/>
                </a:solidFill>
              </a:rPr>
              <a:t> per le denominazioni a Prosecco e Delle </a:t>
            </a:r>
            <a:r>
              <a:rPr lang="it-IT" altLang="it-IT" sz="2000" b="1" i="1" dirty="0" err="1">
                <a:solidFill>
                  <a:srgbClr val="006600"/>
                </a:solidFill>
              </a:rPr>
              <a:t>Venezie</a:t>
            </a:r>
            <a:endParaRPr lang="it-IT" altLang="it-IT" sz="2000" b="1" i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000" b="1" dirty="0"/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600" b="1" dirty="0">
                <a:solidFill>
                  <a:srgbClr val="006600"/>
                </a:solidFill>
              </a:rPr>
              <a:t>Alberto Zannol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400" b="1" i="1" dirty="0">
                <a:solidFill>
                  <a:srgbClr val="006600"/>
                </a:solidFill>
              </a:rPr>
              <a:t>Regione Veneto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400" b="1" i="1" dirty="0">
                <a:solidFill>
                  <a:srgbClr val="006600"/>
                </a:solidFill>
              </a:rPr>
              <a:t>Area Sviluppo Economico - Direzione Agroalimentare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4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67" name="Rettangolo 1"/>
          <p:cNvSpPr>
            <a:spLocks noChangeArrowheads="1"/>
          </p:cNvSpPr>
          <p:nvPr/>
        </p:nvSpPr>
        <p:spPr bwMode="auto">
          <a:xfrm>
            <a:off x="3843130" y="217917"/>
            <a:ext cx="4691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b="1" dirty="0">
                <a:solidFill>
                  <a:srgbClr val="01462F"/>
                </a:solidFill>
              </a:rPr>
              <a:t>Evoluzione Pinot Grigio (000 </a:t>
            </a:r>
            <a:r>
              <a:rPr lang="it-IT" altLang="it-IT" b="1" dirty="0" err="1">
                <a:solidFill>
                  <a:srgbClr val="01462F"/>
                </a:solidFill>
              </a:rPr>
              <a:t>qli</a:t>
            </a:r>
            <a:r>
              <a:rPr lang="it-IT" altLang="it-IT" b="1" dirty="0">
                <a:solidFill>
                  <a:srgbClr val="01462F"/>
                </a:solidFill>
              </a:rPr>
              <a:t>)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646662"/>
              </p:ext>
            </p:extLst>
          </p:nvPr>
        </p:nvGraphicFramePr>
        <p:xfrm>
          <a:off x="415636" y="1289654"/>
          <a:ext cx="8229600" cy="4432159"/>
        </p:xfrm>
        <a:graphic>
          <a:graphicData uri="http://schemas.openxmlformats.org/drawingml/2006/table">
            <a:tbl>
              <a:tblPr/>
              <a:tblGrid>
                <a:gridCol w="2887195">
                  <a:extLst>
                    <a:ext uri="{9D8B030D-6E8A-4147-A177-3AD203B41FA5}">
                      <a16:colId xmlns:a16="http://schemas.microsoft.com/office/drawing/2014/main" val="1545219248"/>
                    </a:ext>
                  </a:extLst>
                </a:gridCol>
                <a:gridCol w="516742">
                  <a:extLst>
                    <a:ext uri="{9D8B030D-6E8A-4147-A177-3AD203B41FA5}">
                      <a16:colId xmlns:a16="http://schemas.microsoft.com/office/drawing/2014/main" val="2059794846"/>
                    </a:ext>
                  </a:extLst>
                </a:gridCol>
                <a:gridCol w="713596">
                  <a:extLst>
                    <a:ext uri="{9D8B030D-6E8A-4147-A177-3AD203B41FA5}">
                      <a16:colId xmlns:a16="http://schemas.microsoft.com/office/drawing/2014/main" val="1824734146"/>
                    </a:ext>
                  </a:extLst>
                </a:gridCol>
                <a:gridCol w="809290">
                  <a:extLst>
                    <a:ext uri="{9D8B030D-6E8A-4147-A177-3AD203B41FA5}">
                      <a16:colId xmlns:a16="http://schemas.microsoft.com/office/drawing/2014/main" val="2181663316"/>
                    </a:ext>
                  </a:extLst>
                </a:gridCol>
                <a:gridCol w="896780">
                  <a:extLst>
                    <a:ext uri="{9D8B030D-6E8A-4147-A177-3AD203B41FA5}">
                      <a16:colId xmlns:a16="http://schemas.microsoft.com/office/drawing/2014/main" val="950578131"/>
                    </a:ext>
                  </a:extLst>
                </a:gridCol>
                <a:gridCol w="820226">
                  <a:extLst>
                    <a:ext uri="{9D8B030D-6E8A-4147-A177-3AD203B41FA5}">
                      <a16:colId xmlns:a16="http://schemas.microsoft.com/office/drawing/2014/main" val="245638341"/>
                    </a:ext>
                  </a:extLst>
                </a:gridCol>
                <a:gridCol w="831163">
                  <a:extLst>
                    <a:ext uri="{9D8B030D-6E8A-4147-A177-3AD203B41FA5}">
                      <a16:colId xmlns:a16="http://schemas.microsoft.com/office/drawing/2014/main" val="3635944725"/>
                    </a:ext>
                  </a:extLst>
                </a:gridCol>
                <a:gridCol w="754608">
                  <a:extLst>
                    <a:ext uri="{9D8B030D-6E8A-4147-A177-3AD203B41FA5}">
                      <a16:colId xmlns:a16="http://schemas.microsoft.com/office/drawing/2014/main" val="4247362219"/>
                    </a:ext>
                  </a:extLst>
                </a:gridCol>
              </a:tblGrid>
              <a:tr h="49246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DENOMINAZIONE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SU TOTALE PINOT GRIGIO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93248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VENEZIA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395544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VALDADIGE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00033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GARDA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881609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VICENZA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891395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ARCOLE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327801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ALTRE DO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328494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PROSECCO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3,34%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643363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CONEGLIANO VALDOBBIADENE 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503737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ASOLO PROSECCO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0,89%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055293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IGT PINOT GRIGIO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961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857089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DELLE VENEZIE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1356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1662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1225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1273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14139"/>
                  </a:ext>
                </a:extLst>
              </a:tr>
              <a:tr h="3283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PINOT GRIGIO VENETO</a:t>
                      </a:r>
                    </a:p>
                  </a:txBody>
                  <a:tcPr marL="8208" marR="8208" marT="8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1759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2133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1929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73346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67" name="Rettangolo 1"/>
          <p:cNvSpPr>
            <a:spLocks noChangeArrowheads="1"/>
          </p:cNvSpPr>
          <p:nvPr/>
        </p:nvSpPr>
        <p:spPr bwMode="auto">
          <a:xfrm>
            <a:off x="4148051" y="217917"/>
            <a:ext cx="43864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b="1" dirty="0">
                <a:solidFill>
                  <a:srgbClr val="01462F"/>
                </a:solidFill>
              </a:rPr>
              <a:t>Imbottigliamenti 2018 - 2020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B6A0A610-5326-49AA-B6F0-ABC5DAD79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442709"/>
              </p:ext>
            </p:extLst>
          </p:nvPr>
        </p:nvGraphicFramePr>
        <p:xfrm>
          <a:off x="277043" y="1784381"/>
          <a:ext cx="8455311" cy="2338010"/>
        </p:xfrm>
        <a:graphic>
          <a:graphicData uri="http://schemas.openxmlformats.org/drawingml/2006/table">
            <a:tbl>
              <a:tblPr/>
              <a:tblGrid>
                <a:gridCol w="3222721">
                  <a:extLst>
                    <a:ext uri="{9D8B030D-6E8A-4147-A177-3AD203B41FA5}">
                      <a16:colId xmlns:a16="http://schemas.microsoft.com/office/drawing/2014/main" val="2041473714"/>
                    </a:ext>
                  </a:extLst>
                </a:gridCol>
                <a:gridCol w="1130426">
                  <a:extLst>
                    <a:ext uri="{9D8B030D-6E8A-4147-A177-3AD203B41FA5}">
                      <a16:colId xmlns:a16="http://schemas.microsoft.com/office/drawing/2014/main" val="482488250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2604059408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4277377068"/>
                    </a:ext>
                  </a:extLst>
                </a:gridCol>
                <a:gridCol w="931025">
                  <a:extLst>
                    <a:ext uri="{9D8B030D-6E8A-4147-A177-3AD203B41FA5}">
                      <a16:colId xmlns:a16="http://schemas.microsoft.com/office/drawing/2014/main" val="1097183060"/>
                    </a:ext>
                  </a:extLst>
                </a:gridCol>
                <a:gridCol w="943328">
                  <a:extLst>
                    <a:ext uri="{9D8B030D-6E8A-4147-A177-3AD203B41FA5}">
                      <a16:colId xmlns:a16="http://schemas.microsoft.com/office/drawing/2014/main" val="2608349699"/>
                    </a:ext>
                  </a:extLst>
                </a:gridCol>
              </a:tblGrid>
              <a:tr h="46760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Denominazioni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Variazione 2020/2018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Variazione 2020/2019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4067354"/>
                  </a:ext>
                </a:extLst>
              </a:tr>
              <a:tr h="46760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Asolo Prosecco DOCG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94.846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127.902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141.339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283926"/>
                  </a:ext>
                </a:extLst>
              </a:tr>
              <a:tr h="46760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Conegliano Valdobbiadene Prosecco DOCG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715.668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659.779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691.181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774937"/>
                  </a:ext>
                </a:extLst>
              </a:tr>
              <a:tr h="46760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Prosecco DOC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3.760.033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3.651.800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3.752.650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915140"/>
                  </a:ext>
                </a:extLst>
              </a:tr>
              <a:tr h="46760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delle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Venezie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1.246.916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1.672.777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1.751.372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47874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4"/>
          <p:cNvSpPr txBox="1">
            <a:spLocks noChangeArrowheads="1"/>
          </p:cNvSpPr>
          <p:nvPr/>
        </p:nvSpPr>
        <p:spPr bwMode="auto">
          <a:xfrm>
            <a:off x="4201297" y="132277"/>
            <a:ext cx="4555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400" b="1" dirty="0">
                <a:solidFill>
                  <a:srgbClr val="01462F"/>
                </a:solidFill>
              </a:rPr>
              <a:t>Gestione delle produzioni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54362"/>
              </p:ext>
            </p:extLst>
          </p:nvPr>
        </p:nvGraphicFramePr>
        <p:xfrm>
          <a:off x="217489" y="1101434"/>
          <a:ext cx="8477625" cy="5523810"/>
        </p:xfrm>
        <a:graphic>
          <a:graphicData uri="http://schemas.openxmlformats.org/drawingml/2006/table">
            <a:tbl>
              <a:tblPr/>
              <a:tblGrid>
                <a:gridCol w="3444971">
                  <a:extLst>
                    <a:ext uri="{9D8B030D-6E8A-4147-A177-3AD203B41FA5}">
                      <a16:colId xmlns:a16="http://schemas.microsoft.com/office/drawing/2014/main" val="959971375"/>
                    </a:ext>
                  </a:extLst>
                </a:gridCol>
                <a:gridCol w="2516327">
                  <a:extLst>
                    <a:ext uri="{9D8B030D-6E8A-4147-A177-3AD203B41FA5}">
                      <a16:colId xmlns:a16="http://schemas.microsoft.com/office/drawing/2014/main" val="2699890133"/>
                    </a:ext>
                  </a:extLst>
                </a:gridCol>
                <a:gridCol w="2516327">
                  <a:extLst>
                    <a:ext uri="{9D8B030D-6E8A-4147-A177-3AD203B41FA5}">
                      <a16:colId xmlns:a16="http://schemas.microsoft.com/office/drawing/2014/main" val="3662436821"/>
                    </a:ext>
                  </a:extLst>
                </a:gridCol>
              </a:tblGrid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 delle </a:t>
                      </a:r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Venezie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Riduzione della resa e stoccaggio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N.85 del 26/06/2020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11716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 Venezia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Sospensione temporanea idoneità Pinot grigio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N.92 del 17/07/2020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823205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 Prosecco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Sospensione temporanea idoneità Pinot nero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N.93 del 17/07/2020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551649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 Prosecco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Sospensione temporanea idoneità 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Glera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N.94 del 17/07/2020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282713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 Prosecco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Gestione Produzioni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DELIBERA N.1236 del 01/09/2020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807510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Docg Conegliano Valdobbiadene Prosecco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Misure relative alla rivendicazione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N.102 del 21/07/2020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535971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Docg Conegliano Valdobbiadene Prosecco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Riduzione della resa e stoccaggio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N.103 del 21/07/2020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113242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 Venezia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Stoccaggio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N.113 del 28/07/2020 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46027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Docg Asolo Prosecco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Riserva Vendemmiale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N.129 del 19/08/2020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995633"/>
                  </a:ext>
                </a:extLst>
              </a:tr>
              <a:tr h="5523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Docg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Conegliano Valdobbiadene Prosecco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Gestione delle produzioni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DECRETO N.136 del 15/09/2020</a:t>
                      </a:r>
                    </a:p>
                  </a:txBody>
                  <a:tcPr marL="4270" marR="4270" marT="4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087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4"/>
          <p:cNvSpPr>
            <a:spLocks noGrp="1" noChangeArrowheads="1"/>
          </p:cNvSpPr>
          <p:nvPr>
            <p:ph type="title"/>
          </p:nvPr>
        </p:nvSpPr>
        <p:spPr>
          <a:xfrm>
            <a:off x="3875964" y="120195"/>
            <a:ext cx="5090615" cy="461665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2400" b="1" dirty="0">
                <a:solidFill>
                  <a:srgbClr val="01462F"/>
                </a:solidFill>
                <a:latin typeface="Calibri" pitchFamily="34" charset="0"/>
              </a:rPr>
              <a:t>Limiti agli incrementi di potenziale</a:t>
            </a:r>
            <a:endParaRPr lang="it-IT" altLang="it-IT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3077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052A085-264E-497D-B3FD-104A7E961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12262"/>
              </p:ext>
            </p:extLst>
          </p:nvPr>
        </p:nvGraphicFramePr>
        <p:xfrm>
          <a:off x="489972" y="839357"/>
          <a:ext cx="8164055" cy="5544691"/>
        </p:xfrm>
        <a:graphic>
          <a:graphicData uri="http://schemas.openxmlformats.org/drawingml/2006/table">
            <a:tbl>
              <a:tblPr/>
              <a:tblGrid>
                <a:gridCol w="1085526">
                  <a:extLst>
                    <a:ext uri="{9D8B030D-6E8A-4147-A177-3AD203B41FA5}">
                      <a16:colId xmlns:a16="http://schemas.microsoft.com/office/drawing/2014/main" val="3081260603"/>
                    </a:ext>
                  </a:extLst>
                </a:gridCol>
                <a:gridCol w="3120885">
                  <a:extLst>
                    <a:ext uri="{9D8B030D-6E8A-4147-A177-3AD203B41FA5}">
                      <a16:colId xmlns:a16="http://schemas.microsoft.com/office/drawing/2014/main" val="886854526"/>
                    </a:ext>
                  </a:extLst>
                </a:gridCol>
                <a:gridCol w="829415">
                  <a:extLst>
                    <a:ext uri="{9D8B030D-6E8A-4147-A177-3AD203B41FA5}">
                      <a16:colId xmlns:a16="http://schemas.microsoft.com/office/drawing/2014/main" val="2693056105"/>
                    </a:ext>
                  </a:extLst>
                </a:gridCol>
                <a:gridCol w="3128229">
                  <a:extLst>
                    <a:ext uri="{9D8B030D-6E8A-4147-A177-3AD203B41FA5}">
                      <a16:colId xmlns:a16="http://schemas.microsoft.com/office/drawing/2014/main" val="1800101996"/>
                    </a:ext>
                  </a:extLst>
                </a:gridCol>
              </a:tblGrid>
              <a:tr h="15490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Conegliano Valdobbiadene Prosecco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tutte le varietà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(principale, complementari e atte al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taglio)</a:t>
                      </a:r>
                    </a:p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Fino al </a:t>
                      </a:r>
                      <a:r>
                        <a:rPr lang="it-IT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t-IT" sz="1600" b="1" i="0" u="sng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31/017/2021</a:t>
                      </a:r>
                      <a:endParaRPr lang="it-IT" sz="1600" b="1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8123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932707"/>
                  </a:ext>
                </a:extLst>
              </a:tr>
              <a:tr h="10433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Asolo Prosecco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</a:t>
                      </a:r>
                      <a:r>
                        <a:rPr lang="it-IT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varietà </a:t>
                      </a:r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Glera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Fino al </a:t>
                      </a:r>
                      <a:r>
                        <a:rPr lang="it-IT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31/07/2021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551160"/>
                  </a:ext>
                </a:extLst>
              </a:tr>
              <a:tr h="331208"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108404"/>
                  </a:ext>
                </a:extLst>
              </a:tr>
              <a:tr h="10267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delle Venezie Pinot Grigio Doc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</a:t>
                      </a:r>
                      <a:r>
                        <a:rPr lang="it-IT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varietà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Pinot Grigio</a:t>
                      </a:r>
                    </a:p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Fino</a:t>
                      </a:r>
                      <a:r>
                        <a:rPr lang="it-IT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al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t-IT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31/07/2022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703077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endParaRPr lang="it-IT" sz="1600" b="1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446894"/>
                  </a:ext>
                </a:extLst>
              </a:tr>
              <a:tr h="10267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Prosecco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r>
                        <a:rPr lang="it-IT" sz="16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varietà </a:t>
                      </a:r>
                      <a:r>
                        <a:rPr lang="it-IT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Glera</a:t>
                      </a:r>
                      <a:r>
                        <a:rPr lang="it-IT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Pinot nero</a:t>
                      </a:r>
                      <a:endParaRPr lang="it-IT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Fino al </a:t>
                      </a:r>
                      <a:r>
                        <a:rPr lang="it-IT" sz="16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31/07/2023</a:t>
                      </a:r>
                      <a:endParaRPr lang="it-IT" sz="1600" b="1" i="0" u="sng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096688"/>
                  </a:ext>
                </a:extLst>
              </a:tr>
            </a:tbl>
          </a:graphicData>
        </a:graphic>
      </p:graphicFrame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8004D134-E3AE-4896-86A3-06C25042507B}"/>
              </a:ext>
            </a:extLst>
          </p:cNvPr>
          <p:cNvSpPr/>
          <p:nvPr/>
        </p:nvSpPr>
        <p:spPr>
          <a:xfrm>
            <a:off x="4704544" y="1411298"/>
            <a:ext cx="79127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5D7B8E02-A69E-4931-8AE8-3C6E97F53B16}"/>
              </a:ext>
            </a:extLst>
          </p:cNvPr>
          <p:cNvSpPr/>
          <p:nvPr/>
        </p:nvSpPr>
        <p:spPr>
          <a:xfrm>
            <a:off x="4686666" y="2985646"/>
            <a:ext cx="777922" cy="437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7C1042EA-CBF2-4CBB-981B-2CE2C92E7909}"/>
              </a:ext>
            </a:extLst>
          </p:cNvPr>
          <p:cNvSpPr/>
          <p:nvPr/>
        </p:nvSpPr>
        <p:spPr>
          <a:xfrm>
            <a:off x="4671051" y="4251912"/>
            <a:ext cx="809151" cy="521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7C1042EA-CBF2-4CBB-981B-2CE2C92E7909}"/>
              </a:ext>
            </a:extLst>
          </p:cNvPr>
          <p:cNvSpPr/>
          <p:nvPr/>
        </p:nvSpPr>
        <p:spPr>
          <a:xfrm>
            <a:off x="4686666" y="5602234"/>
            <a:ext cx="809151" cy="521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98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34464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Segnaposto contenuto 2"/>
          <p:cNvSpPr>
            <a:spLocks noGrp="1"/>
          </p:cNvSpPr>
          <p:nvPr>
            <p:ph idx="1"/>
          </p:nvPr>
        </p:nvSpPr>
        <p:spPr>
          <a:xfrm>
            <a:off x="323850" y="1268413"/>
            <a:ext cx="8374063" cy="45370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3500" b="1">
                <a:solidFill>
                  <a:srgbClr val="006600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b="1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b="1">
                <a:solidFill>
                  <a:srgbClr val="006600"/>
                </a:solidFill>
                <a:latin typeface="Times New Roman" pitchFamily="18" charset="0"/>
              </a:rPr>
              <a:t>Grazie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b="1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1600" b="1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1600" b="1">
              <a:solidFill>
                <a:srgbClr val="006600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it-IT" altLang="it-IT" sz="10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1600" b="1">
                <a:solidFill>
                  <a:srgbClr val="006600"/>
                </a:solidFill>
              </a:rPr>
              <a:t>alberto.zannol@regione.veneto.it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900" b="1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90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90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90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90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1400" b="1" i="1">
                <a:solidFill>
                  <a:srgbClr val="006600"/>
                </a:solidFill>
              </a:rPr>
              <a:t>Regione Veneto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1400" b="1" i="1">
                <a:solidFill>
                  <a:srgbClr val="006600"/>
                </a:solidFill>
              </a:rPr>
              <a:t>Area Sviluppo Economico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1400" b="1" i="1">
                <a:solidFill>
                  <a:srgbClr val="006600"/>
                </a:solidFill>
              </a:rPr>
              <a:t>Direzione Agroalimentare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1400" b="1" i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4"/>
          <p:cNvSpPr>
            <a:spLocks noGrp="1" noChangeArrowheads="1"/>
          </p:cNvSpPr>
          <p:nvPr>
            <p:ph type="title"/>
          </p:nvPr>
        </p:nvSpPr>
        <p:spPr>
          <a:xfrm>
            <a:off x="362465" y="809479"/>
            <a:ext cx="8344930" cy="384721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1900" b="1" dirty="0">
                <a:solidFill>
                  <a:srgbClr val="01462F"/>
                </a:solidFill>
                <a:latin typeface="Calibri" pitchFamily="34" charset="0"/>
              </a:rPr>
              <a:t>Andamento superficie vitata e variazione % rispetto a campagna precedente</a:t>
            </a:r>
            <a:endParaRPr lang="it-IT" altLang="it-IT" sz="19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3077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2612DF62-371C-4F7C-83A8-2F8305A24A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29485"/>
              </p:ext>
            </p:extLst>
          </p:nvPr>
        </p:nvGraphicFramePr>
        <p:xfrm>
          <a:off x="217488" y="1601622"/>
          <a:ext cx="8680537" cy="515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sellaDiTesto 14"/>
          <p:cNvSpPr txBox="1">
            <a:spLocks noChangeArrowheads="1"/>
          </p:cNvSpPr>
          <p:nvPr/>
        </p:nvSpPr>
        <p:spPr bwMode="auto">
          <a:xfrm>
            <a:off x="1136820" y="518983"/>
            <a:ext cx="630194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it-IT" altLang="it-IT" sz="1900" b="1" dirty="0">
                <a:solidFill>
                  <a:srgbClr val="01462F"/>
                </a:solidFill>
                <a:latin typeface="Calibri" pitchFamily="34" charset="0"/>
              </a:rPr>
              <a:t>Superficie vitata per colore della bacca per Provincia</a:t>
            </a:r>
          </a:p>
        </p:txBody>
      </p:sp>
      <p:pic>
        <p:nvPicPr>
          <p:cNvPr id="4099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06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F3AE313-ACDA-42D8-A01A-32F1E0CBD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2011873"/>
              </p:ext>
            </p:extLst>
          </p:nvPr>
        </p:nvGraphicFramePr>
        <p:xfrm>
          <a:off x="1030779" y="1022466"/>
          <a:ext cx="6737236" cy="2864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40111"/>
              </p:ext>
            </p:extLst>
          </p:nvPr>
        </p:nvGraphicFramePr>
        <p:xfrm>
          <a:off x="415636" y="4213784"/>
          <a:ext cx="8229601" cy="1866894"/>
        </p:xfrm>
        <a:graphic>
          <a:graphicData uri="http://schemas.openxmlformats.org/drawingml/2006/table">
            <a:tbl>
              <a:tblPr/>
              <a:tblGrid>
                <a:gridCol w="847593">
                  <a:extLst>
                    <a:ext uri="{9D8B030D-6E8A-4147-A177-3AD203B41FA5}">
                      <a16:colId xmlns:a16="http://schemas.microsoft.com/office/drawing/2014/main" val="3624779195"/>
                    </a:ext>
                  </a:extLst>
                </a:gridCol>
                <a:gridCol w="423796">
                  <a:extLst>
                    <a:ext uri="{9D8B030D-6E8A-4147-A177-3AD203B41FA5}">
                      <a16:colId xmlns:a16="http://schemas.microsoft.com/office/drawing/2014/main" val="3239654789"/>
                    </a:ext>
                  </a:extLst>
                </a:gridCol>
                <a:gridCol w="402607">
                  <a:extLst>
                    <a:ext uri="{9D8B030D-6E8A-4147-A177-3AD203B41FA5}">
                      <a16:colId xmlns:a16="http://schemas.microsoft.com/office/drawing/2014/main" val="522206927"/>
                    </a:ext>
                  </a:extLst>
                </a:gridCol>
                <a:gridCol w="508556">
                  <a:extLst>
                    <a:ext uri="{9D8B030D-6E8A-4147-A177-3AD203B41FA5}">
                      <a16:colId xmlns:a16="http://schemas.microsoft.com/office/drawing/2014/main" val="3046549894"/>
                    </a:ext>
                  </a:extLst>
                </a:gridCol>
                <a:gridCol w="370822">
                  <a:extLst>
                    <a:ext uri="{9D8B030D-6E8A-4147-A177-3AD203B41FA5}">
                      <a16:colId xmlns:a16="http://schemas.microsoft.com/office/drawing/2014/main" val="876077338"/>
                    </a:ext>
                  </a:extLst>
                </a:gridCol>
                <a:gridCol w="508556">
                  <a:extLst>
                    <a:ext uri="{9D8B030D-6E8A-4147-A177-3AD203B41FA5}">
                      <a16:colId xmlns:a16="http://schemas.microsoft.com/office/drawing/2014/main" val="1703582903"/>
                    </a:ext>
                  </a:extLst>
                </a:gridCol>
                <a:gridCol w="437040">
                  <a:extLst>
                    <a:ext uri="{9D8B030D-6E8A-4147-A177-3AD203B41FA5}">
                      <a16:colId xmlns:a16="http://schemas.microsoft.com/office/drawing/2014/main" val="2372413717"/>
                    </a:ext>
                  </a:extLst>
                </a:gridCol>
                <a:gridCol w="540341">
                  <a:extLst>
                    <a:ext uri="{9D8B030D-6E8A-4147-A177-3AD203B41FA5}">
                      <a16:colId xmlns:a16="http://schemas.microsoft.com/office/drawing/2014/main" val="1064707725"/>
                    </a:ext>
                  </a:extLst>
                </a:gridCol>
                <a:gridCol w="373471">
                  <a:extLst>
                    <a:ext uri="{9D8B030D-6E8A-4147-A177-3AD203B41FA5}">
                      <a16:colId xmlns:a16="http://schemas.microsoft.com/office/drawing/2014/main" val="770568214"/>
                    </a:ext>
                  </a:extLst>
                </a:gridCol>
                <a:gridCol w="688670">
                  <a:extLst>
                    <a:ext uri="{9D8B030D-6E8A-4147-A177-3AD203B41FA5}">
                      <a16:colId xmlns:a16="http://schemas.microsoft.com/office/drawing/2014/main" val="4150674140"/>
                    </a:ext>
                  </a:extLst>
                </a:gridCol>
                <a:gridCol w="360227">
                  <a:extLst>
                    <a:ext uri="{9D8B030D-6E8A-4147-A177-3AD203B41FA5}">
                      <a16:colId xmlns:a16="http://schemas.microsoft.com/office/drawing/2014/main" val="3547493106"/>
                    </a:ext>
                  </a:extLst>
                </a:gridCol>
                <a:gridCol w="508556">
                  <a:extLst>
                    <a:ext uri="{9D8B030D-6E8A-4147-A177-3AD203B41FA5}">
                      <a16:colId xmlns:a16="http://schemas.microsoft.com/office/drawing/2014/main" val="2771601986"/>
                    </a:ext>
                  </a:extLst>
                </a:gridCol>
                <a:gridCol w="360227">
                  <a:extLst>
                    <a:ext uri="{9D8B030D-6E8A-4147-A177-3AD203B41FA5}">
                      <a16:colId xmlns:a16="http://schemas.microsoft.com/office/drawing/2014/main" val="3585045426"/>
                    </a:ext>
                  </a:extLst>
                </a:gridCol>
                <a:gridCol w="540341">
                  <a:extLst>
                    <a:ext uri="{9D8B030D-6E8A-4147-A177-3AD203B41FA5}">
                      <a16:colId xmlns:a16="http://schemas.microsoft.com/office/drawing/2014/main" val="521715265"/>
                    </a:ext>
                  </a:extLst>
                </a:gridCol>
                <a:gridCol w="370822">
                  <a:extLst>
                    <a:ext uri="{9D8B030D-6E8A-4147-A177-3AD203B41FA5}">
                      <a16:colId xmlns:a16="http://schemas.microsoft.com/office/drawing/2014/main" val="2753720167"/>
                    </a:ext>
                  </a:extLst>
                </a:gridCol>
                <a:gridCol w="614505">
                  <a:extLst>
                    <a:ext uri="{9D8B030D-6E8A-4147-A177-3AD203B41FA5}">
                      <a16:colId xmlns:a16="http://schemas.microsoft.com/office/drawing/2014/main" val="1378910088"/>
                    </a:ext>
                  </a:extLst>
                </a:gridCol>
                <a:gridCol w="373471">
                  <a:extLst>
                    <a:ext uri="{9D8B030D-6E8A-4147-A177-3AD203B41FA5}">
                      <a16:colId xmlns:a16="http://schemas.microsoft.com/office/drawing/2014/main" val="1897575361"/>
                    </a:ext>
                  </a:extLst>
                </a:gridCol>
              </a:tblGrid>
              <a:tr h="258463">
                <a:tc>
                  <a:txBody>
                    <a:bodyPr/>
                    <a:lstStyle/>
                    <a:p>
                      <a:pPr algn="l" fontAlgn="ctr"/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TV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Veneto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7629"/>
                  </a:ext>
                </a:extLst>
              </a:tr>
              <a:tr h="315884">
                <a:tc>
                  <a:txBody>
                    <a:bodyPr/>
                    <a:lstStyle/>
                    <a:p>
                      <a:pPr algn="l" fontAlgn="ctr"/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13715"/>
                  </a:ext>
                </a:extLst>
              </a:tr>
              <a:tr h="255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Sup. vitata (ha)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249,28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7.887,76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282,85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-3.8%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42.817,65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10.314,94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8.123,48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30.061,50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99.737,00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83149"/>
                  </a:ext>
                </a:extLst>
              </a:tr>
              <a:tr h="255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bacca bianca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188,50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5.749,78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153,50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-2.2%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37.963,98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7.952,99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5.825,89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15.995,71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73.830,00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083377"/>
                  </a:ext>
                </a:extLst>
              </a:tr>
              <a:tr h="255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bacca nera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60,77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2.137,99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129,34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-5.6%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4.853,67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2.361,95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2.297,58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14.065,79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25.907,00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74199"/>
                  </a:ext>
                </a:extLst>
              </a:tr>
              <a:tr h="255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N. aziende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163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3.467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-8,4%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651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-16.4%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10.941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-3,1%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2.403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-4,2%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3.379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-6,4%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7.311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-4.9%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28.315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-5,0%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223551"/>
                  </a:ext>
                </a:extLst>
              </a:tr>
              <a:tr h="26874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Sup. media (ha)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1,52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2,27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0,43 </a:t>
                      </a: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3,91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4,29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2,40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4,11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  <a:r>
                        <a:rPr lang="it-I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3,52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4" marR="7954" marT="79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7954" marR="7954" marT="7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167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106363"/>
            <a:ext cx="34464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CasellaDiTesto 14"/>
          <p:cNvSpPr txBox="1">
            <a:spLocks noChangeArrowheads="1"/>
          </p:cNvSpPr>
          <p:nvPr/>
        </p:nvSpPr>
        <p:spPr bwMode="auto">
          <a:xfrm>
            <a:off x="618811" y="907102"/>
            <a:ext cx="799070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900" b="1" dirty="0">
                <a:solidFill>
                  <a:srgbClr val="01462F"/>
                </a:solidFill>
                <a:latin typeface="Calibri" pitchFamily="34" charset="0"/>
              </a:rPr>
              <a:t>Superficie vitata per le principali varietà anno 2020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27091"/>
              </p:ext>
            </p:extLst>
          </p:nvPr>
        </p:nvGraphicFramePr>
        <p:xfrm>
          <a:off x="499362" y="2086495"/>
          <a:ext cx="8229599" cy="2876202"/>
        </p:xfrm>
        <a:graphic>
          <a:graphicData uri="http://schemas.openxmlformats.org/drawingml/2006/table">
            <a:tbl>
              <a:tblPr/>
              <a:tblGrid>
                <a:gridCol w="1209291">
                  <a:extLst>
                    <a:ext uri="{9D8B030D-6E8A-4147-A177-3AD203B41FA5}">
                      <a16:colId xmlns:a16="http://schemas.microsoft.com/office/drawing/2014/main" val="2088702054"/>
                    </a:ext>
                  </a:extLst>
                </a:gridCol>
                <a:gridCol w="631400">
                  <a:extLst>
                    <a:ext uri="{9D8B030D-6E8A-4147-A177-3AD203B41FA5}">
                      <a16:colId xmlns:a16="http://schemas.microsoft.com/office/drawing/2014/main" val="26234477"/>
                    </a:ext>
                  </a:extLst>
                </a:gridCol>
                <a:gridCol w="634075">
                  <a:extLst>
                    <a:ext uri="{9D8B030D-6E8A-4147-A177-3AD203B41FA5}">
                      <a16:colId xmlns:a16="http://schemas.microsoft.com/office/drawing/2014/main" val="457204357"/>
                    </a:ext>
                  </a:extLst>
                </a:gridCol>
                <a:gridCol w="631400">
                  <a:extLst>
                    <a:ext uri="{9D8B030D-6E8A-4147-A177-3AD203B41FA5}">
                      <a16:colId xmlns:a16="http://schemas.microsoft.com/office/drawing/2014/main" val="1202315405"/>
                    </a:ext>
                  </a:extLst>
                </a:gridCol>
                <a:gridCol w="634075">
                  <a:extLst>
                    <a:ext uri="{9D8B030D-6E8A-4147-A177-3AD203B41FA5}">
                      <a16:colId xmlns:a16="http://schemas.microsoft.com/office/drawing/2014/main" val="322736814"/>
                    </a:ext>
                  </a:extLst>
                </a:gridCol>
                <a:gridCol w="634075">
                  <a:extLst>
                    <a:ext uri="{9D8B030D-6E8A-4147-A177-3AD203B41FA5}">
                      <a16:colId xmlns:a16="http://schemas.microsoft.com/office/drawing/2014/main" val="1900975743"/>
                    </a:ext>
                  </a:extLst>
                </a:gridCol>
                <a:gridCol w="634075">
                  <a:extLst>
                    <a:ext uri="{9D8B030D-6E8A-4147-A177-3AD203B41FA5}">
                      <a16:colId xmlns:a16="http://schemas.microsoft.com/office/drawing/2014/main" val="2033909788"/>
                    </a:ext>
                  </a:extLst>
                </a:gridCol>
                <a:gridCol w="588593">
                  <a:extLst>
                    <a:ext uri="{9D8B030D-6E8A-4147-A177-3AD203B41FA5}">
                      <a16:colId xmlns:a16="http://schemas.microsoft.com/office/drawing/2014/main" val="3969685582"/>
                    </a:ext>
                  </a:extLst>
                </a:gridCol>
                <a:gridCol w="577891">
                  <a:extLst>
                    <a:ext uri="{9D8B030D-6E8A-4147-A177-3AD203B41FA5}">
                      <a16:colId xmlns:a16="http://schemas.microsoft.com/office/drawing/2014/main" val="1099869599"/>
                    </a:ext>
                  </a:extLst>
                </a:gridCol>
                <a:gridCol w="513681">
                  <a:extLst>
                    <a:ext uri="{9D8B030D-6E8A-4147-A177-3AD203B41FA5}">
                      <a16:colId xmlns:a16="http://schemas.microsoft.com/office/drawing/2014/main" val="1378286445"/>
                    </a:ext>
                  </a:extLst>
                </a:gridCol>
                <a:gridCol w="513681">
                  <a:extLst>
                    <a:ext uri="{9D8B030D-6E8A-4147-A177-3AD203B41FA5}">
                      <a16:colId xmlns:a16="http://schemas.microsoft.com/office/drawing/2014/main" val="265951364"/>
                    </a:ext>
                  </a:extLst>
                </a:gridCol>
                <a:gridCol w="513681">
                  <a:extLst>
                    <a:ext uri="{9D8B030D-6E8A-4147-A177-3AD203B41FA5}">
                      <a16:colId xmlns:a16="http://schemas.microsoft.com/office/drawing/2014/main" val="1569968470"/>
                    </a:ext>
                  </a:extLst>
                </a:gridCol>
                <a:gridCol w="513681">
                  <a:extLst>
                    <a:ext uri="{9D8B030D-6E8A-4147-A177-3AD203B41FA5}">
                      <a16:colId xmlns:a16="http://schemas.microsoft.com/office/drawing/2014/main" val="464030320"/>
                    </a:ext>
                  </a:extLst>
                </a:gridCol>
              </a:tblGrid>
              <a:tr h="69605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Varietà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Provincia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2017/</a:t>
                      </a:r>
                      <a:b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2018/</a:t>
                      </a:r>
                      <a:b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2019/</a:t>
                      </a:r>
                      <a:b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2020/</a:t>
                      </a:r>
                      <a:b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00210297"/>
                  </a:ext>
                </a:extLst>
              </a:tr>
              <a:tr h="3544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TV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C1D1EB"/>
                        </a:gs>
                        <a:gs pos="6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49861"/>
                  </a:ext>
                </a:extLst>
              </a:tr>
              <a:tr h="2255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GLERA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64,73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3.326,33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-  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27.399,59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3.443,51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1.933,38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36.167,53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14,27%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9,51%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4,46%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242994"/>
                  </a:ext>
                </a:extLst>
              </a:tr>
              <a:tr h="3436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PINOT GRIGIO G.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12,09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1.146,80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96,76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5.843,71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3.067,82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1.357,37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4.623,01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16.147,56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8,30%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4,24%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5,69%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61391"/>
                  </a:ext>
                </a:extLst>
              </a:tr>
              <a:tr h="2255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MERLOT N.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4,01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1.031,50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88,15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1.869,28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886,55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909,69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1.008,24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5.797,42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-4,85%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-4,15%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-1,16%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103549"/>
                  </a:ext>
                </a:extLst>
              </a:tr>
              <a:tr h="3329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CHARDONNAY B.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28,84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260,78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2,75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2.610,47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566,13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619,13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1.024,86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5.112,95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4,44%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4,39%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8,07%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10,86%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191698"/>
                  </a:ext>
                </a:extLst>
              </a:tr>
              <a:tr h="4618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CABERNET SAUVIGNON N.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0,10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299,08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2,48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507,71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197,45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447,38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440,99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1.895,19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-8,47%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-7,51%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-5,32%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-3,80%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638925"/>
                  </a:ext>
                </a:extLst>
              </a:tr>
              <a:tr h="2362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PINOT NERO N.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33,11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99,70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-  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747,38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329,67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337,28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96,94 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1.644,08 </a:t>
                      </a:r>
                    </a:p>
                  </a:txBody>
                  <a:tcPr marL="8432" marR="8432" marT="84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2" marR="8432" marT="84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2" marR="8432" marT="84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2" marR="8432" marT="84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78,51%</a:t>
                      </a:r>
                    </a:p>
                  </a:txBody>
                  <a:tcPr marL="8432" marR="8432" marT="8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92628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106363"/>
            <a:ext cx="34464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CasellaDiTesto 14"/>
          <p:cNvSpPr txBox="1">
            <a:spLocks noChangeArrowheads="1"/>
          </p:cNvSpPr>
          <p:nvPr/>
        </p:nvSpPr>
        <p:spPr bwMode="auto">
          <a:xfrm>
            <a:off x="771783" y="639204"/>
            <a:ext cx="799070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900" b="1" dirty="0">
                <a:solidFill>
                  <a:srgbClr val="01462F"/>
                </a:solidFill>
                <a:latin typeface="Calibri" pitchFamily="34" charset="0"/>
              </a:rPr>
              <a:t>Superficie vitata per le principali varietà per anno impianto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669350"/>
              </p:ext>
            </p:extLst>
          </p:nvPr>
        </p:nvGraphicFramePr>
        <p:xfrm>
          <a:off x="174567" y="1640485"/>
          <a:ext cx="8750530" cy="3040108"/>
        </p:xfrm>
        <a:graphic>
          <a:graphicData uri="http://schemas.openxmlformats.org/drawingml/2006/table">
            <a:tbl>
              <a:tblPr/>
              <a:tblGrid>
                <a:gridCol w="209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4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2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VARIETA’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SUPERFICIE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prima 2000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2000 - 2004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2005 - 2009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2010 - 2014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&gt;= 2015</a:t>
                      </a:r>
                    </a:p>
                  </a:txBody>
                  <a:tcPr marL="7495" marR="7495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392">
                <a:tc>
                  <a:txBody>
                    <a:bodyPr/>
                    <a:lstStyle/>
                    <a:p>
                      <a:pPr marL="180000"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GLERA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36.167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5.368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2.310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5.253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8.961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14.275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910">
                <a:tc>
                  <a:txBody>
                    <a:bodyPr/>
                    <a:lstStyle/>
                    <a:p>
                      <a:pPr marL="180000"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PINOT GRIGIO 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16.149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1.304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2.543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1.903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3.945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6.454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910">
                <a:tc>
                  <a:txBody>
                    <a:bodyPr/>
                    <a:lstStyle/>
                    <a:p>
                      <a:pPr marL="180000"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MERLOT 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5.797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2.645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1.414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369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772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910">
                <a:tc>
                  <a:txBody>
                    <a:bodyPr/>
                    <a:lstStyle/>
                    <a:p>
                      <a:pPr marL="180000"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CHARDONNAY 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5.113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858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333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756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2.466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910">
                <a:tc>
                  <a:txBody>
                    <a:bodyPr/>
                    <a:lstStyle/>
                    <a:p>
                      <a:pPr marL="180000"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CABERNET SAUVIGNON 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1.895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875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006">
                <a:tc>
                  <a:txBody>
                    <a:bodyPr/>
                    <a:lstStyle/>
                    <a:p>
                      <a:pPr marL="180000"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PINOT</a:t>
                      </a:r>
                      <a:r>
                        <a:rPr lang="it-IT" sz="12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NERO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1.644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66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1.144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910"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95" marR="7495" marT="749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66.765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10.984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7.541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14.205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910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304608"/>
              </p:ext>
            </p:extLst>
          </p:nvPr>
        </p:nvGraphicFramePr>
        <p:xfrm>
          <a:off x="724054" y="1577041"/>
          <a:ext cx="7296540" cy="4780434"/>
        </p:xfrm>
        <a:graphic>
          <a:graphicData uri="http://schemas.openxmlformats.org/drawingml/2006/table">
            <a:tbl>
              <a:tblPr/>
              <a:tblGrid>
                <a:gridCol w="731035">
                  <a:extLst>
                    <a:ext uri="{9D8B030D-6E8A-4147-A177-3AD203B41FA5}">
                      <a16:colId xmlns:a16="http://schemas.microsoft.com/office/drawing/2014/main" val="3126588532"/>
                    </a:ext>
                  </a:extLst>
                </a:gridCol>
                <a:gridCol w="3119383">
                  <a:extLst>
                    <a:ext uri="{9D8B030D-6E8A-4147-A177-3AD203B41FA5}">
                      <a16:colId xmlns:a16="http://schemas.microsoft.com/office/drawing/2014/main" val="1291416772"/>
                    </a:ext>
                  </a:extLst>
                </a:gridCol>
                <a:gridCol w="1478029">
                  <a:extLst>
                    <a:ext uri="{9D8B030D-6E8A-4147-A177-3AD203B41FA5}">
                      <a16:colId xmlns:a16="http://schemas.microsoft.com/office/drawing/2014/main" val="2598607241"/>
                    </a:ext>
                  </a:extLst>
                </a:gridCol>
                <a:gridCol w="755212">
                  <a:extLst>
                    <a:ext uri="{9D8B030D-6E8A-4147-A177-3AD203B41FA5}">
                      <a16:colId xmlns:a16="http://schemas.microsoft.com/office/drawing/2014/main" val="3525322025"/>
                    </a:ext>
                  </a:extLst>
                </a:gridCol>
                <a:gridCol w="1212881">
                  <a:extLst>
                    <a:ext uri="{9D8B030D-6E8A-4147-A177-3AD203B41FA5}">
                      <a16:colId xmlns:a16="http://schemas.microsoft.com/office/drawing/2014/main" val="1671103489"/>
                    </a:ext>
                  </a:extLst>
                </a:gridCol>
              </a:tblGrid>
              <a:tr h="7754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DENOMINAZIONE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ettari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Resa totale (.000 q)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Resa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ettaro (q)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81106865"/>
                  </a:ext>
                </a:extLst>
              </a:tr>
              <a:tr h="340156">
                <a:tc rowSpan="6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ASOLO PROSECCO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023974"/>
                  </a:ext>
                </a:extLst>
              </a:tr>
              <a:tr h="53355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CONEGLIANO VALDOBBIADENE - PROSECCO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296730"/>
                  </a:ext>
                </a:extLst>
              </a:tr>
              <a:tr h="403457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DELLE VENEZIE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076883"/>
                  </a:ext>
                </a:extLst>
              </a:tr>
              <a:tr h="512046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PROSECCO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1.275,94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143200"/>
                  </a:ext>
                </a:extLst>
              </a:tr>
              <a:tr h="35456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25269"/>
                  </a:ext>
                </a:extLst>
              </a:tr>
              <a:tr h="37322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VENEZIA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424"/>
                  </a:ext>
                </a:extLst>
              </a:tr>
              <a:tr h="41165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DELLE VENEZIE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839,64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423056"/>
                  </a:ext>
                </a:extLst>
              </a:tr>
              <a:tr h="411651"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PROSECCO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1.839,21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510683"/>
                  </a:ext>
                </a:extLst>
              </a:tr>
              <a:tr h="411651"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4.822,30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733,04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001297"/>
                  </a:ext>
                </a:extLst>
              </a:tr>
            </a:tbl>
          </a:graphicData>
        </a:graphic>
      </p:graphicFrame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26" y="257240"/>
            <a:ext cx="3444539" cy="414564"/>
          </a:xfrm>
          <a:prstGeom prst="rect">
            <a:avLst/>
          </a:prstGeom>
        </p:spPr>
      </p:pic>
      <p:sp>
        <p:nvSpPr>
          <p:cNvPr id="6" name="CasellaDiTesto 14"/>
          <p:cNvSpPr txBox="1">
            <a:spLocks noChangeArrowheads="1"/>
          </p:cNvSpPr>
          <p:nvPr/>
        </p:nvSpPr>
        <p:spPr bwMode="auto">
          <a:xfrm>
            <a:off x="665865" y="863648"/>
            <a:ext cx="729654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900" b="1" dirty="0">
                <a:solidFill>
                  <a:srgbClr val="01462F"/>
                </a:solidFill>
                <a:latin typeface="Calibri" pitchFamily="34" charset="0"/>
              </a:rPr>
              <a:t>Superficie </a:t>
            </a:r>
            <a:r>
              <a:rPr lang="it-IT" altLang="it-IT" sz="1900" b="1" dirty="0" smtClean="0">
                <a:solidFill>
                  <a:srgbClr val="01462F"/>
                </a:solidFill>
                <a:latin typeface="Calibri" pitchFamily="34" charset="0"/>
              </a:rPr>
              <a:t>e produzione per metodo di coltivazione</a:t>
            </a:r>
            <a:endParaRPr lang="it-IT" altLang="it-IT" sz="1900" b="1" dirty="0">
              <a:solidFill>
                <a:srgbClr val="01462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4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24" name="CasellaDiTesto 10"/>
          <p:cNvSpPr txBox="1">
            <a:spLocks noChangeArrowheads="1"/>
          </p:cNvSpPr>
          <p:nvPr/>
        </p:nvSpPr>
        <p:spPr bwMode="auto">
          <a:xfrm>
            <a:off x="4647500" y="138412"/>
            <a:ext cx="39274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000" b="1" dirty="0">
                <a:solidFill>
                  <a:srgbClr val="01462F"/>
                </a:solidFill>
              </a:rPr>
              <a:t>Produzione uva rivendicata</a:t>
            </a:r>
          </a:p>
          <a:p>
            <a:pPr algn="ctr" eaLnBrk="1" hangingPunct="1"/>
            <a:r>
              <a:rPr lang="it-IT" altLang="it-IT" sz="2000" b="1" dirty="0">
                <a:solidFill>
                  <a:srgbClr val="01462F"/>
                </a:solidFill>
              </a:rPr>
              <a:t>le prime 10 DO</a:t>
            </a:r>
          </a:p>
        </p:txBody>
      </p:sp>
      <p:graphicFrame>
        <p:nvGraphicFramePr>
          <p:cNvPr id="15" name="Group 6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909469"/>
              </p:ext>
            </p:extLst>
          </p:nvPr>
        </p:nvGraphicFramePr>
        <p:xfrm>
          <a:off x="217488" y="5686399"/>
          <a:ext cx="2339610" cy="262890"/>
        </p:xfrm>
        <a:graphic>
          <a:graphicData uri="http://schemas.openxmlformats.org/drawingml/2006/table">
            <a:tbl>
              <a:tblPr/>
              <a:tblGrid>
                <a:gridCol w="233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57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57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quantità  di uva raccolta (q.x1000)</a:t>
                      </a:r>
                    </a:p>
                  </a:txBody>
                  <a:tcPr marL="9526" marR="9526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C2EFAA5-3723-46F9-90B6-C9C8E960E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232523"/>
              </p:ext>
            </p:extLst>
          </p:nvPr>
        </p:nvGraphicFramePr>
        <p:xfrm>
          <a:off x="482137" y="1533377"/>
          <a:ext cx="8163873" cy="4153022"/>
        </p:xfrm>
        <a:graphic>
          <a:graphicData uri="http://schemas.openxmlformats.org/drawingml/2006/table">
            <a:tbl>
              <a:tblPr/>
              <a:tblGrid>
                <a:gridCol w="3159295">
                  <a:extLst>
                    <a:ext uri="{9D8B030D-6E8A-4147-A177-3AD203B41FA5}">
                      <a16:colId xmlns:a16="http://schemas.microsoft.com/office/drawing/2014/main" val="3344881350"/>
                    </a:ext>
                  </a:extLst>
                </a:gridCol>
                <a:gridCol w="780937">
                  <a:extLst>
                    <a:ext uri="{9D8B030D-6E8A-4147-A177-3AD203B41FA5}">
                      <a16:colId xmlns:a16="http://schemas.microsoft.com/office/drawing/2014/main" val="2446460531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3825760825"/>
                    </a:ext>
                  </a:extLst>
                </a:gridCol>
                <a:gridCol w="714894">
                  <a:extLst>
                    <a:ext uri="{9D8B030D-6E8A-4147-A177-3AD203B41FA5}">
                      <a16:colId xmlns:a16="http://schemas.microsoft.com/office/drawing/2014/main" val="2893130547"/>
                    </a:ext>
                  </a:extLst>
                </a:gridCol>
                <a:gridCol w="839586">
                  <a:extLst>
                    <a:ext uri="{9D8B030D-6E8A-4147-A177-3AD203B41FA5}">
                      <a16:colId xmlns:a16="http://schemas.microsoft.com/office/drawing/2014/main" val="1197889870"/>
                    </a:ext>
                  </a:extLst>
                </a:gridCol>
                <a:gridCol w="1062650">
                  <a:extLst>
                    <a:ext uri="{9D8B030D-6E8A-4147-A177-3AD203B41FA5}">
                      <a16:colId xmlns:a16="http://schemas.microsoft.com/office/drawing/2014/main" val="2190386871"/>
                    </a:ext>
                  </a:extLst>
                </a:gridCol>
                <a:gridCol w="858365">
                  <a:extLst>
                    <a:ext uri="{9D8B030D-6E8A-4147-A177-3AD203B41FA5}">
                      <a16:colId xmlns:a16="http://schemas.microsoft.com/office/drawing/2014/main" val="829160133"/>
                    </a:ext>
                  </a:extLst>
                </a:gridCol>
              </a:tblGrid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Variazione 2020/2017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Variazione 2020/2019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40770062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075718"/>
                  </a:ext>
                </a:extLst>
              </a:tr>
              <a:tr h="325709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PROSECCO  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24,11%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134221"/>
                  </a:ext>
                </a:extLst>
              </a:tr>
              <a:tr h="383709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DELLE </a:t>
                      </a:r>
                      <a:r>
                        <a:rPr lang="it-IT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VENEZIE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169645"/>
                  </a:ext>
                </a:extLst>
              </a:tr>
              <a:tr h="368298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CONEGLIANO  </a:t>
                      </a:r>
                      <a:r>
                        <a:rPr lang="it-IT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VALDOBBIADENE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-2,52%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026723"/>
                  </a:ext>
                </a:extLst>
              </a:tr>
              <a:tr h="363310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VALPOLICELLA  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-14,87%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-12,46%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34295"/>
                  </a:ext>
                </a:extLst>
              </a:tr>
              <a:tr h="301735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SOAVE  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-18,44%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301514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GARDA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6189313"/>
                  </a:ext>
                </a:extLst>
              </a:tr>
              <a:tr h="322087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VENEZIA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56738"/>
                  </a:ext>
                </a:extLst>
              </a:tr>
              <a:tr h="322087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ASOLO </a:t>
                      </a:r>
                      <a:r>
                        <a:rPr lang="it-IT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PROSECCO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114,29%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087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BARDOLINO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735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VALDADIGE  </a:t>
                      </a:r>
                      <a:endParaRPr lang="it-IT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79789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 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8.291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10.408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9.382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9.369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3888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asellaDiTesto 4"/>
          <p:cNvSpPr txBox="1">
            <a:spLocks noChangeArrowheads="1"/>
          </p:cNvSpPr>
          <p:nvPr/>
        </p:nvSpPr>
        <p:spPr bwMode="auto">
          <a:xfrm>
            <a:off x="3645074" y="132277"/>
            <a:ext cx="53235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800" b="1" dirty="0">
                <a:solidFill>
                  <a:srgbClr val="01462F"/>
                </a:solidFill>
              </a:rPr>
              <a:t>Il mondo </a:t>
            </a:r>
            <a:r>
              <a:rPr lang="it-IT" altLang="it-IT" sz="2800" b="1" dirty="0" smtClean="0">
                <a:solidFill>
                  <a:srgbClr val="01462F"/>
                </a:solidFill>
              </a:rPr>
              <a:t>prosecco</a:t>
            </a:r>
            <a:endParaRPr lang="it-IT" altLang="it-IT" sz="2800" b="1" dirty="0">
              <a:solidFill>
                <a:srgbClr val="01462F"/>
              </a:solidFill>
            </a:endParaRPr>
          </a:p>
        </p:txBody>
      </p:sp>
      <p:pic>
        <p:nvPicPr>
          <p:cNvPr id="8197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38394"/>
              </p:ext>
            </p:extLst>
          </p:nvPr>
        </p:nvGraphicFramePr>
        <p:xfrm>
          <a:off x="217488" y="2073445"/>
          <a:ext cx="8535813" cy="3105385"/>
        </p:xfrm>
        <a:graphic>
          <a:graphicData uri="http://schemas.openxmlformats.org/drawingml/2006/table">
            <a:tbl>
              <a:tblPr/>
              <a:tblGrid>
                <a:gridCol w="1017530">
                  <a:extLst>
                    <a:ext uri="{9D8B030D-6E8A-4147-A177-3AD203B41FA5}">
                      <a16:colId xmlns:a16="http://schemas.microsoft.com/office/drawing/2014/main" val="784209590"/>
                    </a:ext>
                  </a:extLst>
                </a:gridCol>
                <a:gridCol w="430493">
                  <a:extLst>
                    <a:ext uri="{9D8B030D-6E8A-4147-A177-3AD203B41FA5}">
                      <a16:colId xmlns:a16="http://schemas.microsoft.com/office/drawing/2014/main" val="990846247"/>
                    </a:ext>
                  </a:extLst>
                </a:gridCol>
                <a:gridCol w="469629">
                  <a:extLst>
                    <a:ext uri="{9D8B030D-6E8A-4147-A177-3AD203B41FA5}">
                      <a16:colId xmlns:a16="http://schemas.microsoft.com/office/drawing/2014/main" val="2513101353"/>
                    </a:ext>
                  </a:extLst>
                </a:gridCol>
                <a:gridCol w="469629">
                  <a:extLst>
                    <a:ext uri="{9D8B030D-6E8A-4147-A177-3AD203B41FA5}">
                      <a16:colId xmlns:a16="http://schemas.microsoft.com/office/drawing/2014/main" val="3938558984"/>
                    </a:ext>
                  </a:extLst>
                </a:gridCol>
                <a:gridCol w="469629">
                  <a:extLst>
                    <a:ext uri="{9D8B030D-6E8A-4147-A177-3AD203B41FA5}">
                      <a16:colId xmlns:a16="http://schemas.microsoft.com/office/drawing/2014/main" val="674004223"/>
                    </a:ext>
                  </a:extLst>
                </a:gridCol>
                <a:gridCol w="469629">
                  <a:extLst>
                    <a:ext uri="{9D8B030D-6E8A-4147-A177-3AD203B41FA5}">
                      <a16:colId xmlns:a16="http://schemas.microsoft.com/office/drawing/2014/main" val="863324732"/>
                    </a:ext>
                  </a:extLst>
                </a:gridCol>
                <a:gridCol w="498981">
                  <a:extLst>
                    <a:ext uri="{9D8B030D-6E8A-4147-A177-3AD203B41FA5}">
                      <a16:colId xmlns:a16="http://schemas.microsoft.com/office/drawing/2014/main" val="3096257767"/>
                    </a:ext>
                  </a:extLst>
                </a:gridCol>
                <a:gridCol w="498981">
                  <a:extLst>
                    <a:ext uri="{9D8B030D-6E8A-4147-A177-3AD203B41FA5}">
                      <a16:colId xmlns:a16="http://schemas.microsoft.com/office/drawing/2014/main" val="2876922202"/>
                    </a:ext>
                  </a:extLst>
                </a:gridCol>
                <a:gridCol w="520421">
                  <a:extLst>
                    <a:ext uri="{9D8B030D-6E8A-4147-A177-3AD203B41FA5}">
                      <a16:colId xmlns:a16="http://schemas.microsoft.com/office/drawing/2014/main" val="3354585253"/>
                    </a:ext>
                  </a:extLst>
                </a:gridCol>
                <a:gridCol w="455715">
                  <a:extLst>
                    <a:ext uri="{9D8B030D-6E8A-4147-A177-3AD203B41FA5}">
                      <a16:colId xmlns:a16="http://schemas.microsoft.com/office/drawing/2014/main" val="1428110939"/>
                    </a:ext>
                  </a:extLst>
                </a:gridCol>
                <a:gridCol w="473242">
                  <a:extLst>
                    <a:ext uri="{9D8B030D-6E8A-4147-A177-3AD203B41FA5}">
                      <a16:colId xmlns:a16="http://schemas.microsoft.com/office/drawing/2014/main" val="3579794225"/>
                    </a:ext>
                  </a:extLst>
                </a:gridCol>
                <a:gridCol w="446951">
                  <a:extLst>
                    <a:ext uri="{9D8B030D-6E8A-4147-A177-3AD203B41FA5}">
                      <a16:colId xmlns:a16="http://schemas.microsoft.com/office/drawing/2014/main" val="3704973100"/>
                    </a:ext>
                  </a:extLst>
                </a:gridCol>
                <a:gridCol w="491201">
                  <a:extLst>
                    <a:ext uri="{9D8B030D-6E8A-4147-A177-3AD203B41FA5}">
                      <a16:colId xmlns:a16="http://schemas.microsoft.com/office/drawing/2014/main" val="1240293187"/>
                    </a:ext>
                  </a:extLst>
                </a:gridCol>
                <a:gridCol w="420229">
                  <a:extLst>
                    <a:ext uri="{9D8B030D-6E8A-4147-A177-3AD203B41FA5}">
                      <a16:colId xmlns:a16="http://schemas.microsoft.com/office/drawing/2014/main" val="791740773"/>
                    </a:ext>
                  </a:extLst>
                </a:gridCol>
                <a:gridCol w="491201">
                  <a:extLst>
                    <a:ext uri="{9D8B030D-6E8A-4147-A177-3AD203B41FA5}">
                      <a16:colId xmlns:a16="http://schemas.microsoft.com/office/drawing/2014/main" val="1471125453"/>
                    </a:ext>
                  </a:extLst>
                </a:gridCol>
                <a:gridCol w="393937">
                  <a:extLst>
                    <a:ext uri="{9D8B030D-6E8A-4147-A177-3AD203B41FA5}">
                      <a16:colId xmlns:a16="http://schemas.microsoft.com/office/drawing/2014/main" val="888620185"/>
                    </a:ext>
                  </a:extLst>
                </a:gridCol>
                <a:gridCol w="518415">
                  <a:extLst>
                    <a:ext uri="{9D8B030D-6E8A-4147-A177-3AD203B41FA5}">
                      <a16:colId xmlns:a16="http://schemas.microsoft.com/office/drawing/2014/main" val="23507881"/>
                    </a:ext>
                  </a:extLst>
                </a:gridCol>
              </a:tblGrid>
              <a:tr h="428658"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1462F"/>
                          </a:solidFill>
                          <a:effectLst/>
                          <a:latin typeface="Calibri" panose="020F0502020204030204" pitchFamily="34" charset="0"/>
                        </a:rPr>
                        <a:t>Uva raccolta (.000 q)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364787"/>
                  </a:ext>
                </a:extLst>
              </a:tr>
              <a:tr h="38102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 / DOCG 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894210"/>
                  </a:ext>
                </a:extLst>
              </a:tr>
              <a:tr h="5524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q. x 1.000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 2013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6358849"/>
                  </a:ext>
                </a:extLst>
              </a:tr>
              <a:tr h="581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PROSECCO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2.592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2.549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3.417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4.696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4.241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473520"/>
                  </a:ext>
                </a:extLst>
              </a:tr>
              <a:tr h="552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CONEGLIANO VALDOBBIADENE 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842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956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1.117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975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1.278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1.031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1.005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1742660"/>
                  </a:ext>
                </a:extLst>
              </a:tr>
              <a:tr h="60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ASOLO PROSECCO 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813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1.187</a:t>
                      </a:r>
                    </a:p>
                  </a:txBody>
                  <a:tcPr marL="7536" marR="7536" marT="7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2669379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4"/>
          <p:cNvSpPr txBox="1">
            <a:spLocks noChangeArrowheads="1"/>
          </p:cNvSpPr>
          <p:nvPr/>
        </p:nvSpPr>
        <p:spPr bwMode="auto">
          <a:xfrm>
            <a:off x="3747615" y="123997"/>
            <a:ext cx="5149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b="1" dirty="0">
                <a:solidFill>
                  <a:srgbClr val="01462F"/>
                </a:solidFill>
              </a:rPr>
              <a:t>Superficie  </a:t>
            </a:r>
            <a:r>
              <a:rPr lang="it-IT" altLang="it-IT" b="1" dirty="0" smtClean="0">
                <a:solidFill>
                  <a:srgbClr val="01462F"/>
                </a:solidFill>
              </a:rPr>
              <a:t>a </a:t>
            </a:r>
            <a:r>
              <a:rPr lang="it-IT" altLang="it-IT" b="1" dirty="0">
                <a:solidFill>
                  <a:srgbClr val="01462F"/>
                </a:solidFill>
              </a:rPr>
              <a:t>varietà Glera in Veneto 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44205"/>
              </p:ext>
            </p:extLst>
          </p:nvPr>
        </p:nvGraphicFramePr>
        <p:xfrm>
          <a:off x="1221971" y="1259376"/>
          <a:ext cx="6608618" cy="1470660"/>
        </p:xfrm>
        <a:graphic>
          <a:graphicData uri="http://schemas.openxmlformats.org/drawingml/2006/table">
            <a:tbl>
              <a:tblPr/>
              <a:tblGrid>
                <a:gridCol w="3415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620">
                  <a:extLst>
                    <a:ext uri="{9D8B030D-6E8A-4147-A177-3AD203B41FA5}">
                      <a16:colId xmlns:a16="http://schemas.microsoft.com/office/drawing/2014/main" val="1972008219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Sup. vitata (ha)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2020/2019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Glera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 zona Doc Prosecco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25.743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0,03%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Glera in zona Docg Conegliano Valdobbiadene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3,90%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Glera in zona Docg Asolo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2.161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7,88%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Glera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 zona Doc Colli Euganei </a:t>
                      </a:r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Serprino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6,59%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36.170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1,38%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844602"/>
              </p:ext>
            </p:extLst>
          </p:nvPr>
        </p:nvGraphicFramePr>
        <p:xfrm>
          <a:off x="1718309" y="3821914"/>
          <a:ext cx="5615941" cy="2499360"/>
        </p:xfrm>
        <a:graphic>
          <a:graphicData uri="http://schemas.openxmlformats.org/drawingml/2006/table">
            <a:tbl>
              <a:tblPr/>
              <a:tblGrid>
                <a:gridCol w="1186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7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3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Sup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a </a:t>
                      </a:r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Glera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(ha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in DOC Prosecco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Atta a Doc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Atta a Doc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Belluno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Padova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569,34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2.575,71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Treviso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14.261,48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3.461,18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17.722,66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Venezia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3.445,59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Vicenza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19.967,76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25.742,97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69C2DED58D4E342A1852BD1EBE5DEE8" ma:contentTypeVersion="1" ma:contentTypeDescription="Creare un nuovo documento." ma:contentTypeScope="" ma:versionID="bf405f7dc33efc2a6f8b6adcdea6f2f9">
  <xsd:schema xmlns:xsd="http://www.w3.org/2001/XMLSchema" xmlns:p="http://schemas.microsoft.com/office/2006/metadata/properties" xmlns:ns2="f580faec-e7fd-498e-bdba-a89c1d5663a3" targetNamespace="http://schemas.microsoft.com/office/2006/metadata/properties" ma:root="true" ma:fieldsID="624398c30853faea4141e24a638fc68f" ns2:_="">
    <xsd:import namespace="f580faec-e7fd-498e-bdba-a89c1d5663a3"/>
    <xsd:element name="properties">
      <xsd:complexType>
        <xsd:sequence>
          <xsd:element name="documentManagement">
            <xsd:complexType>
              <xsd:all>
                <xsd:element ref="ns2:Descrizione_x0020_provvedimen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580faec-e7fd-498e-bdba-a89c1d5663a3" elementFormDefault="qualified">
    <xsd:import namespace="http://schemas.microsoft.com/office/2006/documentManagement/types"/>
    <xsd:element name="Descrizione_x0020_provvedimento" ma:index="1" nillable="true" ma:displayName="Descrizione provvedimento" ma:internalName="Descrizione_x0020_provvedimento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ipo di contenuto" ma:readOnly="true"/>
        <xsd:element ref="dc:title" minOccurs="0" maxOccurs="1" ma:index="2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escrizione_x0020_provvedimento xmlns="f580faec-e7fd-498e-bdba-a89c1d5663a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098C67-83C7-4F99-9156-20CD70F249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0faec-e7fd-498e-bdba-a89c1d5663a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671A80C-41EE-4330-BA6D-3E57F66467C0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f580faec-e7fd-498e-bdba-a89c1d5663a3"/>
  </ds:schemaRefs>
</ds:datastoreItem>
</file>

<file path=customXml/itemProps3.xml><?xml version="1.0" encoding="utf-8"?>
<ds:datastoreItem xmlns:ds="http://schemas.openxmlformats.org/officeDocument/2006/customXml" ds:itemID="{2164A49E-398C-4403-8E78-37884D5969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4216</TotalTime>
  <Words>1402</Words>
  <Application>Microsoft Office PowerPoint</Application>
  <PresentationFormat>Presentazione su schermo (4:3)</PresentationFormat>
  <Paragraphs>750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Struttura predefinita</vt:lpstr>
      <vt:lpstr>Presentazione standard di PowerPoint</vt:lpstr>
      <vt:lpstr>Andamento superficie vitata e variazione % rispetto a campagna precedente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Limiti agli incrementi di potenziale</vt:lpstr>
      <vt:lpstr>Presentazione standard di PowerPoint</vt:lpstr>
    </vt:vector>
  </TitlesOfParts>
  <Company>AVEPA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per incontro a Godega Sant'Urbano 2019</dc:title>
  <dc:creator>luca.milani</dc:creator>
  <cp:lastModifiedBy>Alberto Zannol</cp:lastModifiedBy>
  <cp:revision>304</cp:revision>
  <cp:lastPrinted>2018-02-19T18:26:04Z</cp:lastPrinted>
  <dcterms:created xsi:type="dcterms:W3CDTF">2014-04-02T14:40:24Z</dcterms:created>
  <dcterms:modified xsi:type="dcterms:W3CDTF">2021-02-19T16:39:54Z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0x010100969C2DED58D4E342A1852BD1EBE5DEE8</vt:lpwstr>
  </property>
</Properties>
</file>