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3"/>
  </p:handoutMasterIdLst>
  <p:sldIdLst>
    <p:sldId id="294" r:id="rId5"/>
    <p:sldId id="286" r:id="rId6"/>
    <p:sldId id="287" r:id="rId7"/>
    <p:sldId id="292" r:id="rId8"/>
    <p:sldId id="314" r:id="rId9"/>
    <p:sldId id="280" r:id="rId10"/>
    <p:sldId id="289" r:id="rId11"/>
    <p:sldId id="290" r:id="rId12"/>
    <p:sldId id="303" r:id="rId13"/>
    <p:sldId id="310" r:id="rId14"/>
    <p:sldId id="300" r:id="rId15"/>
    <p:sldId id="317" r:id="rId16"/>
    <p:sldId id="316" r:id="rId17"/>
    <p:sldId id="298" r:id="rId18"/>
    <p:sldId id="309" r:id="rId19"/>
    <p:sldId id="315" r:id="rId20"/>
    <p:sldId id="318" r:id="rId21"/>
    <p:sldId id="297" r:id="rId22"/>
  </p:sldIdLst>
  <p:sldSz cx="9144000" cy="6858000" type="screen4x3"/>
  <p:notesSz cx="6724650" cy="97742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1462F"/>
    <a:srgbClr val="FF0000"/>
    <a:srgbClr val="96969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vefs1\gruppi\ATA\ATA\SCHEDARIO%20VITICOLO%20VENETO_SEMPLIFICAZIONE\presentazioni\Lonigo%20-%20Produzione%202019%20-%20GG-01-2020\NUOVO%20TRITTICO%20LONIGO_2020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1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b="1" u="sng" dirty="0"/>
                      <a:t>7</a:t>
                    </a:r>
                    <a:r>
                      <a:rPr lang="en-US" b="1" u="sng" dirty="0"/>
                      <a:t>1.694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BC0-4560-83EA-C4C3597C6CD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b="0">
                        <a:solidFill>
                          <a:srgbClr val="FF0000"/>
                        </a:solidFill>
                      </a:rPr>
                      <a:t>+</a:t>
                    </a:r>
                    <a:r>
                      <a:rPr lang="en-US" b="0">
                        <a:solidFill>
                          <a:srgbClr val="FF0000"/>
                        </a:solidFill>
                      </a:rPr>
                      <a:t>4,5%</a:t>
                    </a:r>
                  </a:p>
                  <a:p>
                    <a:r>
                      <a:rPr lang="en-US" b="1" u="sng"/>
                      <a:t>74.897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BC0-4560-83EA-C4C3597C6CD2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00" b="0">
                        <a:solidFill>
                          <a:srgbClr val="FF0000"/>
                        </a:solidFill>
                      </a:rPr>
                      <a:t>+</a:t>
                    </a:r>
                    <a:r>
                      <a:rPr lang="en-US">
                        <a:solidFill>
                          <a:srgbClr val="FF0000"/>
                        </a:solidFill>
                      </a:rPr>
                      <a:t>0,6%</a:t>
                    </a:r>
                  </a:p>
                  <a:p>
                    <a:r>
                      <a:rPr lang="en-US" b="1" u="sng"/>
                      <a:t>75.379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BC0-4560-83EA-C4C3597C6CD2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000" b="0">
                        <a:solidFill>
                          <a:srgbClr val="FF0000"/>
                        </a:solidFill>
                      </a:rPr>
                      <a:t>+</a:t>
                    </a:r>
                    <a:r>
                      <a:rPr lang="en-US">
                        <a:solidFill>
                          <a:srgbClr val="FF0000"/>
                        </a:solidFill>
                      </a:rPr>
                      <a:t>1,9%</a:t>
                    </a:r>
                  </a:p>
                  <a:p>
                    <a:r>
                      <a:rPr lang="en-US" b="1" u="sng"/>
                      <a:t>76.797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BC0-4560-83EA-C4C3597C6CD2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000" b="0">
                        <a:solidFill>
                          <a:srgbClr val="FF0000"/>
                        </a:solidFill>
                      </a:rPr>
                      <a:t>+</a:t>
                    </a:r>
                    <a:r>
                      <a:rPr lang="en-US">
                        <a:solidFill>
                          <a:srgbClr val="FF0000"/>
                        </a:solidFill>
                      </a:rPr>
                      <a:t>1,2%</a:t>
                    </a:r>
                  </a:p>
                  <a:p>
                    <a:r>
                      <a:rPr lang="en-US" b="1" u="sng"/>
                      <a:t>77.677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BC0-4560-83EA-C4C3597C6CD2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000" b="0">
                        <a:solidFill>
                          <a:srgbClr val="FF0000"/>
                        </a:solidFill>
                      </a:rPr>
                      <a:t>+</a:t>
                    </a:r>
                    <a:r>
                      <a:rPr lang="en-US">
                        <a:solidFill>
                          <a:srgbClr val="FF0000"/>
                        </a:solidFill>
                      </a:rPr>
                      <a:t>2,8%</a:t>
                    </a:r>
                  </a:p>
                  <a:p>
                    <a:r>
                      <a:rPr lang="en-US" b="1" u="sng"/>
                      <a:t>79.848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BC0-4560-83EA-C4C3597C6CD2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000" b="0">
                        <a:solidFill>
                          <a:srgbClr val="FF0000"/>
                        </a:solidFill>
                      </a:rPr>
                      <a:t>+</a:t>
                    </a:r>
                    <a:r>
                      <a:rPr lang="en-US">
                        <a:solidFill>
                          <a:srgbClr val="FF0000"/>
                        </a:solidFill>
                      </a:rPr>
                      <a:t>0,8%</a:t>
                    </a:r>
                  </a:p>
                  <a:p>
                    <a:r>
                      <a:rPr lang="en-US" b="1" u="sng"/>
                      <a:t>80.522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BC0-4560-83EA-C4C3597C6CD2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000" b="0">
                        <a:solidFill>
                          <a:srgbClr val="FF0000"/>
                        </a:solidFill>
                      </a:rPr>
                      <a:t>+</a:t>
                    </a:r>
                    <a:r>
                      <a:rPr lang="en-US">
                        <a:solidFill>
                          <a:srgbClr val="FF0000"/>
                        </a:solidFill>
                      </a:rPr>
                      <a:t>8,2%</a:t>
                    </a:r>
                  </a:p>
                  <a:p>
                    <a:r>
                      <a:rPr lang="en-US" b="1" u="sng"/>
                      <a:t>87.183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BC0-4560-83EA-C4C3597C6CD2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000" b="0">
                        <a:solidFill>
                          <a:srgbClr val="FF0000"/>
                        </a:solidFill>
                      </a:rPr>
                      <a:t>+</a:t>
                    </a:r>
                    <a:r>
                      <a:rPr lang="en-US">
                        <a:solidFill>
                          <a:srgbClr val="FF0000"/>
                        </a:solidFill>
                      </a:rPr>
                      <a:t>4,8%</a:t>
                    </a:r>
                  </a:p>
                  <a:p>
                    <a:r>
                      <a:rPr lang="en-US" b="1" u="sng"/>
                      <a:t>91.349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BC0-4560-83EA-C4C3597C6CD2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000" b="0">
                        <a:solidFill>
                          <a:srgbClr val="FF0000"/>
                        </a:solidFill>
                      </a:rPr>
                      <a:t>+</a:t>
                    </a:r>
                    <a:r>
                      <a:rPr lang="en-US">
                        <a:solidFill>
                          <a:srgbClr val="FF0000"/>
                        </a:solidFill>
                      </a:rPr>
                      <a:t>3,4%</a:t>
                    </a:r>
                  </a:p>
                  <a:p>
                    <a:r>
                      <a:rPr lang="en-US" b="1" u="sng"/>
                      <a:t>94.414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BC0-4560-83EA-C4C3597C6CD2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000" b="0">
                        <a:solidFill>
                          <a:srgbClr val="FF0000"/>
                        </a:solidFill>
                      </a:rPr>
                      <a:t>+</a:t>
                    </a:r>
                    <a:r>
                      <a:rPr lang="en-US">
                        <a:solidFill>
                          <a:srgbClr val="FF0000"/>
                        </a:solidFill>
                      </a:rPr>
                      <a:t>3,1%</a:t>
                    </a:r>
                  </a:p>
                  <a:p>
                    <a:r>
                      <a:rPr lang="en-US" b="1" u="sng"/>
                      <a:t>97.347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BC0-4560-83EA-C4C3597C6CD2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Foglio1!$B$2:$B$12</c:f>
              <c:strCache>
                <c:ptCount val="11"/>
                <c:pt idx="0">
                  <c:v>2008/09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  <c:pt idx="4">
                  <c:v>2012/13</c:v>
                </c:pt>
                <c:pt idx="5">
                  <c:v>2013/14</c:v>
                </c:pt>
                <c:pt idx="6">
                  <c:v>2014/15</c:v>
                </c:pt>
                <c:pt idx="7">
                  <c:v>2015/16</c:v>
                </c:pt>
                <c:pt idx="8">
                  <c:v>2016/17</c:v>
                </c:pt>
                <c:pt idx="9">
                  <c:v>2017/18</c:v>
                </c:pt>
                <c:pt idx="10">
                  <c:v>2018/19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71694</c:v>
                </c:pt>
                <c:pt idx="1">
                  <c:v>74897</c:v>
                </c:pt>
                <c:pt idx="2">
                  <c:v>75379</c:v>
                </c:pt>
                <c:pt idx="3">
                  <c:v>76797</c:v>
                </c:pt>
                <c:pt idx="4">
                  <c:v>77677</c:v>
                </c:pt>
                <c:pt idx="5">
                  <c:v>79848</c:v>
                </c:pt>
                <c:pt idx="6">
                  <c:v>80522</c:v>
                </c:pt>
                <c:pt idx="7">
                  <c:v>87183</c:v>
                </c:pt>
                <c:pt idx="8">
                  <c:v>91349</c:v>
                </c:pt>
                <c:pt idx="9">
                  <c:v>94414</c:v>
                </c:pt>
                <c:pt idx="10">
                  <c:v>97347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BC0-4560-83EA-C4C3597C6C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718464"/>
        <c:axId val="60953728"/>
      </c:barChart>
      <c:catAx>
        <c:axId val="60718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it-IT"/>
          </a:p>
        </c:txPr>
        <c:crossAx val="60953728"/>
        <c:crosses val="autoZero"/>
        <c:auto val="1"/>
        <c:lblAlgn val="ctr"/>
        <c:lblOffset val="100"/>
        <c:noMultiLvlLbl val="0"/>
      </c:catAx>
      <c:valAx>
        <c:axId val="60953728"/>
        <c:scaling>
          <c:orientation val="minMax"/>
          <c:max val="12000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60718464"/>
        <c:crosses val="autoZero"/>
        <c:crossBetween val="between"/>
      </c:valAx>
      <c:spPr>
        <a:solidFill>
          <a:srgbClr val="EFF8BA"/>
        </a:solidFill>
      </c:spPr>
    </c:plotArea>
    <c:plotVisOnly val="1"/>
    <c:dispBlanksAs val="gap"/>
    <c:showDLblsOverMax val="0"/>
  </c:chart>
  <c:spPr>
    <a:noFill/>
    <a:ln w="19050"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28132355283146"/>
          <c:y val="4.4024710281439713E-2"/>
          <c:w val="0.83377096593008793"/>
          <c:h val="0.77475889943331011"/>
        </c:manualLayout>
      </c:layout>
      <c:barChart>
        <c:barDir val="col"/>
        <c:grouping val="stacked"/>
        <c:varyColors val="0"/>
        <c:ser>
          <c:idx val="0"/>
          <c:order val="0"/>
          <c:tx>
            <c:v>Bacca Bianca</c:v>
          </c:tx>
          <c:spPr>
            <a:gradFill flip="none" rotWithShape="1">
              <a:gsLst>
                <a:gs pos="0">
                  <a:srgbClr val="FFFF66">
                    <a:shade val="30000"/>
                    <a:satMod val="115000"/>
                  </a:srgbClr>
                </a:gs>
                <a:gs pos="50000">
                  <a:srgbClr val="FFFF66">
                    <a:shade val="67500"/>
                    <a:satMod val="115000"/>
                  </a:srgbClr>
                </a:gs>
                <a:gs pos="100000">
                  <a:srgbClr val="FF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'ANDAMENTO SUP SCHED'!$A$190:$A$196</c:f>
              <c:strCache>
                <c:ptCount val="7"/>
                <c:pt idx="0">
                  <c:v>BL</c:v>
                </c:pt>
                <c:pt idx="1">
                  <c:v>PD</c:v>
                </c:pt>
                <c:pt idx="2">
                  <c:v>RO</c:v>
                </c:pt>
                <c:pt idx="3">
                  <c:v>TV</c:v>
                </c:pt>
                <c:pt idx="4">
                  <c:v>VE</c:v>
                </c:pt>
                <c:pt idx="5">
                  <c:v>VI</c:v>
                </c:pt>
                <c:pt idx="6">
                  <c:v>VR</c:v>
                </c:pt>
              </c:strCache>
            </c:strRef>
          </c:cat>
          <c:val>
            <c:numRef>
              <c:f>'ANDAMENTO SUP SCHED'!$C$190:$C$196</c:f>
              <c:numCache>
                <c:formatCode>0.00</c:formatCode>
                <c:ptCount val="7"/>
                <c:pt idx="0">
                  <c:v>168.87199027231898</c:v>
                </c:pt>
                <c:pt idx="1">
                  <c:v>5713.0339190131199</c:v>
                </c:pt>
                <c:pt idx="2">
                  <c:v>156.9986980265906</c:v>
                </c:pt>
                <c:pt idx="3">
                  <c:v>36979.660821274003</c:v>
                </c:pt>
                <c:pt idx="4">
                  <c:v>7847.2750014452804</c:v>
                </c:pt>
                <c:pt idx="5">
                  <c:v>5778.9682738011334</c:v>
                </c:pt>
                <c:pt idx="6">
                  <c:v>15773.62414509777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C1E-4A9F-8145-8960A4B46423}"/>
            </c:ext>
          </c:extLst>
        </c:ser>
        <c:ser>
          <c:idx val="1"/>
          <c:order val="1"/>
          <c:tx>
            <c:v>Bacca Nera</c:v>
          </c:tx>
          <c:spPr>
            <a:gradFill flip="none" rotWithShape="1">
              <a:gsLst>
                <a:gs pos="0">
                  <a:srgbClr val="CC99FF"/>
                </a:gs>
                <a:gs pos="100000">
                  <a:srgbClr val="993366"/>
                </a:gs>
              </a:gsLst>
              <a:lin ang="5400000" scaled="1"/>
              <a:tileRect/>
            </a:gra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'ANDAMENTO SUP SCHED'!$A$190:$A$196</c:f>
              <c:strCache>
                <c:ptCount val="7"/>
                <c:pt idx="0">
                  <c:v>BL</c:v>
                </c:pt>
                <c:pt idx="1">
                  <c:v>PD</c:v>
                </c:pt>
                <c:pt idx="2">
                  <c:v>RO</c:v>
                </c:pt>
                <c:pt idx="3">
                  <c:v>TV</c:v>
                </c:pt>
                <c:pt idx="4">
                  <c:v>VE</c:v>
                </c:pt>
                <c:pt idx="5">
                  <c:v>VI</c:v>
                </c:pt>
                <c:pt idx="6">
                  <c:v>VR</c:v>
                </c:pt>
              </c:strCache>
            </c:strRef>
          </c:cat>
          <c:val>
            <c:numRef>
              <c:f>'ANDAMENTO SUP SCHED'!$D$190:$D$196</c:f>
              <c:numCache>
                <c:formatCode>0.00</c:formatCode>
                <c:ptCount val="7"/>
                <c:pt idx="0">
                  <c:v>43.71958540833559</c:v>
                </c:pt>
                <c:pt idx="1">
                  <c:v>2080.4294386330312</c:v>
                </c:pt>
                <c:pt idx="2">
                  <c:v>137.03049747044548</c:v>
                </c:pt>
                <c:pt idx="3">
                  <c:v>4371.582312561075</c:v>
                </c:pt>
                <c:pt idx="4">
                  <c:v>2187.1773604500058</c:v>
                </c:pt>
                <c:pt idx="5">
                  <c:v>2185.714550523805</c:v>
                </c:pt>
                <c:pt idx="6">
                  <c:v>13923.40340602487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C1E-4A9F-8145-8960A4B464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053568"/>
        <c:axId val="61059456"/>
      </c:barChart>
      <c:catAx>
        <c:axId val="61053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61059456"/>
        <c:crosses val="autoZero"/>
        <c:auto val="1"/>
        <c:lblAlgn val="ctr"/>
        <c:lblOffset val="100"/>
        <c:noMultiLvlLbl val="0"/>
      </c:catAx>
      <c:valAx>
        <c:axId val="6105945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7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it-IT"/>
                  <a:t>ETTARI</a:t>
                </a:r>
              </a:p>
            </c:rich>
          </c:tx>
          <c:layout>
            <c:manualLayout>
              <c:xMode val="edge"/>
              <c:yMode val="edge"/>
              <c:x val="2.0632737276478737E-2"/>
              <c:y val="0.38679294805130476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610535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8611036693846273"/>
          <c:y val="0.89265056461572012"/>
          <c:w val="0.2977111399707229"/>
          <c:h val="7.2300096648911488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4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936893339311906E-2"/>
          <c:y val="0.10355904969349539"/>
          <c:w val="0.83482090342524162"/>
          <c:h val="0.79288190061301"/>
        </c:manualLayout>
      </c:layout>
      <c:pie3DChart>
        <c:varyColors val="1"/>
        <c:ser>
          <c:idx val="0"/>
          <c:order val="0"/>
          <c:explosion val="11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B905-4F00-9C2C-B6A6EBEEFF68}"/>
              </c:ext>
            </c:extLst>
          </c:dPt>
          <c:dPt>
            <c:idx val="1"/>
            <c:bubble3D val="0"/>
            <c:spPr>
              <a:solidFill>
                <a:srgbClr val="1F4E7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B905-4F00-9C2C-B6A6EBEEFF68}"/>
              </c:ext>
            </c:extLst>
          </c:dPt>
          <c:dPt>
            <c:idx val="2"/>
            <c:bubble3D val="0"/>
            <c:spPr>
              <a:solidFill>
                <a:srgbClr val="99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B905-4F00-9C2C-B6A6EBEEFF68}"/>
              </c:ext>
            </c:extLst>
          </c:dPt>
          <c:dPt>
            <c:idx val="3"/>
            <c:bubble3D val="0"/>
            <c:spPr>
              <a:solidFill>
                <a:srgbClr val="427E4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B905-4F00-9C2C-B6A6EBEEFF68}"/>
              </c:ext>
            </c:extLst>
          </c:dPt>
          <c:dLbls>
            <c:dLbl>
              <c:idx val="0"/>
              <c:layout>
                <c:manualLayout>
                  <c:x val="-1.0245906182227258E-2"/>
                  <c:y val="9.083550203440655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/>
                      <a:t>Doc Prosecco</a:t>
                    </a:r>
                  </a:p>
                  <a:p>
                    <a:pPr>
                      <a:defRPr sz="10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/>
                      <a:t>(25.736</a:t>
                    </a:r>
                    <a:r>
                      <a:rPr lang="en-US" sz="1200" baseline="0" dirty="0"/>
                      <a:t> </a:t>
                    </a:r>
                    <a:r>
                      <a:rPr lang="en-US" sz="1200" dirty="0"/>
                      <a:t>ha)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490957049362795"/>
                      <c:h val="0.270053915171740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905-4F00-9C2C-B6A6EBEEFF68}"/>
                </c:ext>
              </c:extLst>
            </c:dLbl>
            <c:dLbl>
              <c:idx val="1"/>
              <c:layout>
                <c:manualLayout>
                  <c:x val="0"/>
                  <c:y val="3.75361081053786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Docg Asolo (2.003</a:t>
                    </a:r>
                    <a:r>
                      <a: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 </a:t>
                    </a:r>
                    <a:r>
                      <a:rPr lang="en-US" sz="1200" dirty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ha)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22866731055401"/>
                      <c:h val="0.441668573970471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905-4F00-9C2C-B6A6EBEEFF68}"/>
                </c:ext>
              </c:extLst>
            </c:dLbl>
            <c:dLbl>
              <c:idx val="2"/>
              <c:layout>
                <c:manualLayout>
                  <c:x val="-6.3854724043723179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it-IT" sz="1200" baseline="0" dirty="0">
                        <a:solidFill>
                          <a:srgbClr val="990000"/>
                        </a:solidFill>
                      </a:rPr>
                      <a:t>Docg Conegliano Valdobbiadene </a:t>
                    </a:r>
                  </a:p>
                  <a:p>
                    <a:pPr>
                      <a:defRPr sz="10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it-IT" sz="1200" baseline="0" dirty="0">
                        <a:solidFill>
                          <a:srgbClr val="990000"/>
                        </a:solidFill>
                      </a:rPr>
                      <a:t>(7.224 ha)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96901138733965"/>
                      <c:h val="0.2751858698320526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905-4F00-9C2C-B6A6EBEEFF68}"/>
                </c:ext>
              </c:extLst>
            </c:dLbl>
            <c:dLbl>
              <c:idx val="3"/>
              <c:layout>
                <c:manualLayout>
                  <c:x val="0.14637803067428284"/>
                  <c:y val="2.930144181307134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it-IT" sz="1200" baseline="0" dirty="0">
                        <a:solidFill>
                          <a:srgbClr val="427E49"/>
                        </a:solidFill>
                      </a:rPr>
                      <a:t>Doc Colli Euganei Serprino </a:t>
                    </a:r>
                  </a:p>
                  <a:p>
                    <a:pPr>
                      <a:defRPr sz="10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it-IT" sz="1200" baseline="0" dirty="0">
                        <a:solidFill>
                          <a:srgbClr val="427E49"/>
                        </a:solidFill>
                      </a:rPr>
                      <a:t>(713 ha)</a:t>
                    </a:r>
                  </a:p>
                  <a:p>
                    <a:pPr>
                      <a:defRPr sz="10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it-IT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64959811799838507"/>
                      <c:h val="0.107883102215139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905-4F00-9C2C-B6A6EBEEFF6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'Glera tot Veneto variazione'!$AF$34:$AF$37</c:f>
              <c:strCache>
                <c:ptCount val="4"/>
                <c:pt idx="0">
                  <c:v>Glera in zona DOC PROSECCO</c:v>
                </c:pt>
                <c:pt idx="1">
                  <c:v>Glera in zona DOCG ASOLO</c:v>
                </c:pt>
                <c:pt idx="2">
                  <c:v>Glera in zona DOCG CONEGLIANO VALDOBBIADENE</c:v>
                </c:pt>
                <c:pt idx="3">
                  <c:v>Glera in zona DOC COLLI EUGANEI SERPRINO</c:v>
                </c:pt>
              </c:strCache>
            </c:strRef>
          </c:cat>
          <c:val>
            <c:numRef>
              <c:f>'Glera tot Veneto variazione'!$AG$34:$AG$37</c:f>
              <c:numCache>
                <c:formatCode>#,##0.0000</c:formatCode>
                <c:ptCount val="4"/>
                <c:pt idx="0">
                  <c:v>25736.527500000011</c:v>
                </c:pt>
                <c:pt idx="1">
                  <c:v>2003.6861999999999</c:v>
                </c:pt>
                <c:pt idx="2">
                  <c:v>7224.1387000000004</c:v>
                </c:pt>
                <c:pt idx="3">
                  <c:v>713.47759999999948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905-4F00-9C2C-B6A6EBEEFF68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15875">
      <a:noFill/>
    </a:ln>
    <a:effectLst/>
  </c:spPr>
  <c:txPr>
    <a:bodyPr/>
    <a:lstStyle/>
    <a:p>
      <a:pPr>
        <a:defRPr/>
      </a:pPr>
      <a:endParaRPr lang="it-IT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0182969586223488E-2"/>
          <c:y val="9.9537037037037174E-2"/>
          <c:w val="0.82815191697035284"/>
          <c:h val="0.7731481481481492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122B-420E-8990-6F1D1FD28A54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122B-420E-8990-6F1D1FD28A54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122B-420E-8990-6F1D1FD28A54}"/>
              </c:ext>
            </c:extLst>
          </c:dPt>
          <c:dPt>
            <c:idx val="3"/>
            <c:bubble3D val="0"/>
            <c:spPr>
              <a:solidFill>
                <a:srgbClr val="33993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122B-420E-8990-6F1D1FD28A54}"/>
              </c:ext>
            </c:extLst>
          </c:dPt>
          <c:dPt>
            <c:idx val="4"/>
            <c:bubble3D val="0"/>
            <c:spPr>
              <a:solidFill>
                <a:srgbClr val="B15407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122B-420E-8990-6F1D1FD28A54}"/>
              </c:ext>
            </c:extLst>
          </c:dPt>
          <c:dLbls>
            <c:dLbl>
              <c:idx val="0"/>
              <c:layout>
                <c:manualLayout>
                  <c:x val="-8.1463433506511872E-3"/>
                  <c:y val="1.067132283650483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aseline="0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sz="1000" baseline="0" dirty="0">
                        <a:solidFill>
                          <a:schemeClr val="tx1"/>
                        </a:solidFill>
                      </a:rPr>
                      <a:t>BELLUNO (0,18%)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122B-420E-8990-6F1D1FD28A54}"/>
                </c:ext>
              </c:extLst>
            </c:dLbl>
            <c:dLbl>
              <c:idx val="1"/>
              <c:layout>
                <c:manualLayout>
                  <c:x val="4.3372530115767E-2"/>
                  <c:y val="5.524300156582756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 dirty="0">
                        <a:solidFill>
                          <a:srgbClr val="5A99D3"/>
                        </a:solidFill>
                      </a:rPr>
                      <a:t>PADOVA</a:t>
                    </a:r>
                    <a:r>
                      <a:rPr lang="en-US" sz="1000" baseline="0" dirty="0">
                        <a:solidFill>
                          <a:srgbClr val="5A99D3"/>
                        </a:solidFill>
                      </a:rPr>
                      <a:t> (10,29%)</a:t>
                    </a:r>
                    <a:endParaRPr lang="en-US" sz="1000" dirty="0">
                      <a:solidFill>
                        <a:srgbClr val="5A99D3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122B-420E-8990-6F1D1FD28A54}"/>
                </c:ext>
              </c:extLst>
            </c:dLbl>
            <c:dLbl>
              <c:idx val="2"/>
              <c:layout>
                <c:manualLayout>
                  <c:x val="0.12989730617769293"/>
                  <c:y val="-0.1018518518518517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 dirty="0">
                        <a:solidFill>
                          <a:srgbClr val="FBBD00"/>
                        </a:solidFill>
                      </a:rPr>
                      <a:t>TREVISO</a:t>
                    </a:r>
                    <a:r>
                      <a:rPr lang="en-US" sz="1000" baseline="0" dirty="0">
                        <a:solidFill>
                          <a:srgbClr val="FBBD00"/>
                        </a:solidFill>
                      </a:rPr>
                      <a:t> (71,05%)</a:t>
                    </a:r>
                    <a:endParaRPr lang="en-US" sz="1000" dirty="0">
                      <a:solidFill>
                        <a:srgbClr val="FBBD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122B-420E-8990-6F1D1FD28A54}"/>
                </c:ext>
              </c:extLst>
            </c:dLbl>
            <c:dLbl>
              <c:idx val="3"/>
              <c:layout>
                <c:manualLayout>
                  <c:x val="-8.4159101480195495E-2"/>
                  <c:y val="0.1550925925925931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 dirty="0">
                        <a:solidFill>
                          <a:srgbClr val="339933"/>
                        </a:solidFill>
                      </a:rPr>
                      <a:t> VENEZIA (10,37%)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122B-420E-8990-6F1D1FD28A54}"/>
                </c:ext>
              </c:extLst>
            </c:dLbl>
            <c:dLbl>
              <c:idx val="4"/>
              <c:layout>
                <c:manualLayout>
                  <c:x val="-4.2589280713997577E-2"/>
                  <c:y val="1.851851851851854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 i="1" baseline="0" dirty="0">
                        <a:solidFill>
                          <a:srgbClr val="B15407"/>
                        </a:solidFill>
                      </a:rPr>
                      <a:t>VICENZA</a:t>
                    </a:r>
                    <a:r>
                      <a:rPr lang="en-US" sz="1000" baseline="0" dirty="0">
                        <a:solidFill>
                          <a:srgbClr val="B15407"/>
                        </a:solidFill>
                      </a:rPr>
                      <a:t> (8,12%)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122B-420E-8990-6F1D1FD28A54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'Glera tot Veneto variazione'!$AF$44:$AF$48</c:f>
              <c:strCache>
                <c:ptCount val="5"/>
                <c:pt idx="0">
                  <c:v>BELLUNO</c:v>
                </c:pt>
                <c:pt idx="1">
                  <c:v>PADOVA</c:v>
                </c:pt>
                <c:pt idx="2">
                  <c:v>TREVISO</c:v>
                </c:pt>
                <c:pt idx="3">
                  <c:v>VENEZIA</c:v>
                </c:pt>
                <c:pt idx="4">
                  <c:v>VICENZA</c:v>
                </c:pt>
              </c:strCache>
            </c:strRef>
          </c:cat>
          <c:val>
            <c:numRef>
              <c:f>'Glera tot Veneto variazione'!$AG$44:$AG$48</c:f>
              <c:numCache>
                <c:formatCode>#,##0.0000</c:formatCode>
                <c:ptCount val="5"/>
                <c:pt idx="0">
                  <c:v>35.698600000000013</c:v>
                </c:pt>
                <c:pt idx="1">
                  <c:v>2054.6779999999999</c:v>
                </c:pt>
                <c:pt idx="2">
                  <c:v>14192.890400000002</c:v>
                </c:pt>
                <c:pt idx="3">
                  <c:v>2071.0071000000012</c:v>
                </c:pt>
                <c:pt idx="4">
                  <c:v>1622.7795000000001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22B-420E-8990-6F1D1FD28A54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3831-40F1-98D7-BF5F77AB1AAD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3831-40F1-98D7-BF5F77AB1AAD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3831-40F1-98D7-BF5F77AB1AAD}"/>
              </c:ext>
            </c:extLst>
          </c:dPt>
          <c:dPt>
            <c:idx val="3"/>
            <c:bubble3D val="0"/>
            <c:spPr>
              <a:solidFill>
                <a:srgbClr val="ED7D3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3831-40F1-98D7-BF5F77AB1AAD}"/>
              </c:ext>
            </c:extLst>
          </c:dPt>
          <c:dPt>
            <c:idx val="4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3831-40F1-98D7-BF5F77AB1AAD}"/>
              </c:ext>
            </c:extLst>
          </c:dPt>
          <c:dLbls>
            <c:dLbl>
              <c:idx val="0"/>
              <c:layout>
                <c:manualLayout>
                  <c:x val="2.1481754380387047E-2"/>
                  <c:y val="1.385603311413516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 dirty="0">
                        <a:solidFill>
                          <a:schemeClr val="tx1"/>
                        </a:solidFill>
                      </a:rPr>
                      <a:t>BELLUNO</a:t>
                    </a:r>
                    <a:r>
                      <a:rPr lang="en-US" sz="1000" baseline="0" dirty="0">
                        <a:solidFill>
                          <a:schemeClr val="tx1"/>
                        </a:solidFill>
                      </a:rPr>
                      <a:t> (0,44%)</a:t>
                    </a:r>
                    <a:endParaRPr lang="en-US" sz="10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89749061741109"/>
                      <c:h val="0.139900262467191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831-40F1-98D7-BF5F77AB1AAD}"/>
                </c:ext>
              </c:extLst>
            </c:dLbl>
            <c:dLbl>
              <c:idx val="1"/>
              <c:layout>
                <c:manualLayout>
                  <c:x val="8.3578997718743095E-2"/>
                  <c:y val="3.964348206474187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 dirty="0">
                        <a:solidFill>
                          <a:srgbClr val="FBBD00"/>
                        </a:solidFill>
                      </a:rPr>
                      <a:t>PADOVA</a:t>
                    </a:r>
                    <a:r>
                      <a:rPr lang="en-US" sz="1000" baseline="0" dirty="0">
                        <a:solidFill>
                          <a:srgbClr val="FBBD00"/>
                        </a:solidFill>
                      </a:rPr>
                      <a:t> (9,73%)</a:t>
                    </a:r>
                    <a:endParaRPr lang="en-US" sz="1000" dirty="0">
                      <a:solidFill>
                        <a:srgbClr val="FBBD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756616871489187"/>
                      <c:h val="0.1910704286964129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831-40F1-98D7-BF5F77AB1AAD}"/>
                </c:ext>
              </c:extLst>
            </c:dLbl>
            <c:dLbl>
              <c:idx val="2"/>
              <c:layout>
                <c:manualLayout>
                  <c:x val="5.2180006625385293E-2"/>
                  <c:y val="-0.1001480052585151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 dirty="0">
                        <a:solidFill>
                          <a:srgbClr val="6EAB46"/>
                        </a:solidFill>
                      </a:rPr>
                      <a:t>TREVISO</a:t>
                    </a:r>
                    <a:r>
                      <a:rPr lang="en-US" sz="1000" baseline="0" dirty="0">
                        <a:solidFill>
                          <a:srgbClr val="6EAB46"/>
                        </a:solidFill>
                      </a:rPr>
                      <a:t> (60,02%)</a:t>
                    </a:r>
                    <a:endParaRPr lang="en-US" sz="1000" dirty="0">
                      <a:solidFill>
                        <a:srgbClr val="6EAB46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93154193104503"/>
                      <c:h val="0.187855577989799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831-40F1-98D7-BF5F77AB1AAD}"/>
                </c:ext>
              </c:extLst>
            </c:dLbl>
            <c:dLbl>
              <c:idx val="3"/>
              <c:layout>
                <c:manualLayout>
                  <c:x val="-3.9441747572815662E-2"/>
                  <c:y val="0.1201776063102180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 dirty="0"/>
                      <a:t>VENEZIA (24,49%)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335954819967893"/>
                      <c:h val="0.290229094476281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831-40F1-98D7-BF5F77AB1AAD}"/>
                </c:ext>
              </c:extLst>
            </c:dLbl>
            <c:dLbl>
              <c:idx val="4"/>
              <c:layout>
                <c:manualLayout>
                  <c:x val="-3.6407766990291246E-2"/>
                  <c:y val="-1.780408982373602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 baseline="0" dirty="0">
                        <a:solidFill>
                          <a:srgbClr val="0070C0"/>
                        </a:solidFill>
                      </a:rPr>
                      <a:t>VICENZA (5,32%)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330906148867317"/>
                      <c:h val="6.76779716795810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831-40F1-98D7-BF5F77AB1AA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'Glera tot Veneto variazione'!$AF$53:$AF$57</c:f>
              <c:strCache>
                <c:ptCount val="5"/>
                <c:pt idx="0">
                  <c:v>BELLUNO</c:v>
                </c:pt>
                <c:pt idx="1">
                  <c:v>PADOVA</c:v>
                </c:pt>
                <c:pt idx="2">
                  <c:v>TREVISO</c:v>
                </c:pt>
                <c:pt idx="3">
                  <c:v>VENEZIA</c:v>
                </c:pt>
                <c:pt idx="4">
                  <c:v>VICENZA</c:v>
                </c:pt>
              </c:strCache>
            </c:strRef>
          </c:cat>
          <c:val>
            <c:numRef>
              <c:f>'Glera tot Veneto variazione'!$AG$53:$AG$57</c:f>
              <c:numCache>
                <c:formatCode>#,##0.0000</c:formatCode>
                <c:ptCount val="5"/>
                <c:pt idx="0">
                  <c:v>25.171399999999988</c:v>
                </c:pt>
                <c:pt idx="1">
                  <c:v>560.60440000000051</c:v>
                </c:pt>
                <c:pt idx="2">
                  <c:v>3457.0246999999958</c:v>
                </c:pt>
                <c:pt idx="3">
                  <c:v>1410.2928999999999</c:v>
                </c:pt>
                <c:pt idx="4">
                  <c:v>306.38049999999993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831-40F1-98D7-BF5F77AB1AAD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88950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08413" y="0"/>
            <a:ext cx="2914650" cy="488950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EF9C0B-41AB-470F-8068-04100085925F}" type="datetimeFigureOut">
              <a:rPr lang="it-IT"/>
              <a:pPr>
                <a:defRPr/>
              </a:pPr>
              <a:t>17/02/2020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283700"/>
            <a:ext cx="2914650" cy="488950"/>
          </a:xfrm>
          <a:prstGeom prst="rect">
            <a:avLst/>
          </a:prstGeom>
        </p:spPr>
        <p:txBody>
          <a:bodyPr vert="horz" lIns="90206" tIns="45103" rIns="90206" bIns="45103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08413" y="9283700"/>
            <a:ext cx="2914650" cy="488950"/>
          </a:xfrm>
          <a:prstGeom prst="rect">
            <a:avLst/>
          </a:prstGeom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88C72C-D830-4094-9FE6-9554E088CC9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B47F0-4A9C-43EF-9893-B57F05F5C3C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DA561-77E7-4E01-9732-1EE1413F995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2852E-6029-438C-BB68-AEB3D3515C7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E9EA6-8417-4C40-87C1-117F830CCD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65CA1-E1CB-4EC3-9BE3-7C7DAF205EE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8917A-9C06-40E5-A404-17B1AA6C344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59B57-D62B-42E0-980B-F739ED78C31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AD2F1-1E43-4CE6-B725-F8924258C25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27109-F1CC-46D8-A3B3-18738335A88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004DE-C1A7-44CA-B112-2EFB71C1178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D331C-91B2-4DA9-9D2E-3CA7DDEB29B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7DE7A08-8DAA-4C2A-8489-79D2F222309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3375"/>
            <a:ext cx="34464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Segnaposto contenuto 2"/>
          <p:cNvSpPr>
            <a:spLocks noGrp="1"/>
          </p:cNvSpPr>
          <p:nvPr>
            <p:ph idx="1"/>
          </p:nvPr>
        </p:nvSpPr>
        <p:spPr>
          <a:xfrm>
            <a:off x="323850" y="1268413"/>
            <a:ext cx="8374063" cy="50101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3500" b="1" dirty="0">
                <a:solidFill>
                  <a:srgbClr val="006600"/>
                </a:solidFill>
              </a:rPr>
              <a:t> </a:t>
            </a:r>
          </a:p>
          <a:p>
            <a:pPr marL="0" indent="0">
              <a:buFontTx/>
              <a:buNone/>
              <a:defRPr/>
            </a:pPr>
            <a:endParaRPr lang="it-IT" altLang="it-IT" b="1" dirty="0">
              <a:solidFill>
                <a:srgbClr val="0066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2000" b="1" i="1" dirty="0">
                <a:solidFill>
                  <a:srgbClr val="006600"/>
                </a:solidFill>
              </a:rPr>
              <a:t>Situazione del potenziale produttivo viticolo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2000" b="1" i="1" dirty="0">
                <a:solidFill>
                  <a:srgbClr val="006600"/>
                </a:solidFill>
              </a:rPr>
              <a:t> per le denominazioni a Prosecco e Delle </a:t>
            </a:r>
            <a:r>
              <a:rPr lang="it-IT" altLang="it-IT" sz="2000" b="1" i="1" dirty="0" err="1">
                <a:solidFill>
                  <a:srgbClr val="006600"/>
                </a:solidFill>
              </a:rPr>
              <a:t>Venezie</a:t>
            </a:r>
            <a:endParaRPr lang="it-IT" altLang="it-IT" sz="2000" b="1" i="1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1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1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1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1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1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1" dirty="0">
              <a:solidFill>
                <a:srgbClr val="006600"/>
              </a:solidFill>
            </a:endParaRPr>
          </a:p>
          <a:p>
            <a:pPr algn="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000" b="1" dirty="0"/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1600" b="1" dirty="0">
                <a:solidFill>
                  <a:srgbClr val="006600"/>
                </a:solidFill>
              </a:rPr>
              <a:t>Alberto Zannol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900" b="1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900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900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900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900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1400" b="1" i="1" dirty="0">
                <a:solidFill>
                  <a:srgbClr val="006600"/>
                </a:solidFill>
              </a:rPr>
              <a:t>Regione Veneto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1400" b="1" i="1" dirty="0">
                <a:solidFill>
                  <a:srgbClr val="006600"/>
                </a:solidFill>
              </a:rPr>
              <a:t>Area Sviluppo Economico - Direzione Agroalimentare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400" b="1" i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sellaDiTesto 4"/>
          <p:cNvSpPr txBox="1">
            <a:spLocks noChangeArrowheads="1"/>
          </p:cNvSpPr>
          <p:nvPr/>
        </p:nvSpPr>
        <p:spPr bwMode="auto">
          <a:xfrm>
            <a:off x="3739378" y="115758"/>
            <a:ext cx="5149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b="1" dirty="0">
                <a:solidFill>
                  <a:srgbClr val="01462F"/>
                </a:solidFill>
              </a:rPr>
              <a:t>Situazione superficie a </a:t>
            </a:r>
            <a:r>
              <a:rPr lang="it-IT" altLang="it-IT" b="1" dirty="0" err="1">
                <a:solidFill>
                  <a:srgbClr val="01462F"/>
                </a:solidFill>
              </a:rPr>
              <a:t>Glera</a:t>
            </a:r>
            <a:endParaRPr lang="it-IT" altLang="it-IT" b="1" dirty="0">
              <a:solidFill>
                <a:srgbClr val="01462F"/>
              </a:solidFill>
            </a:endParaRPr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3B9497D1-75CC-4728-A16C-7F5EC02E34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4765359"/>
              </p:ext>
            </p:extLst>
          </p:nvPr>
        </p:nvGraphicFramePr>
        <p:xfrm>
          <a:off x="83127" y="3943596"/>
          <a:ext cx="4223012" cy="2257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DB73FF5D-4D31-4A61-9022-5311DF9D5C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7100098"/>
              </p:ext>
            </p:extLst>
          </p:nvPr>
        </p:nvGraphicFramePr>
        <p:xfrm>
          <a:off x="4610100" y="3840480"/>
          <a:ext cx="40767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467038"/>
              </p:ext>
            </p:extLst>
          </p:nvPr>
        </p:nvGraphicFramePr>
        <p:xfrm>
          <a:off x="1802129" y="1003899"/>
          <a:ext cx="5615941" cy="2499360"/>
        </p:xfrm>
        <a:graphic>
          <a:graphicData uri="http://schemas.openxmlformats.org/drawingml/2006/table">
            <a:tbl>
              <a:tblPr/>
              <a:tblGrid>
                <a:gridCol w="1186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7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3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88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2420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Sup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a </a:t>
                      </a:r>
                      <a:r>
                        <a:rPr lang="it-IT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Glera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(ha)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Atta a Doc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Non Atta a Doc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Belluno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Padova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2.054,68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560,60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2.615,28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Treviso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14.192,89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3.457,02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17.649,91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Venezia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2.071,01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1.410,30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3.481,31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Vicenza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1.622,78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306,38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1.929,16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19.977,06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5.759,47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25.736,53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CasellaDiTesto 4"/>
          <p:cNvSpPr txBox="1">
            <a:spLocks noChangeArrowheads="1"/>
          </p:cNvSpPr>
          <p:nvPr/>
        </p:nvSpPr>
        <p:spPr bwMode="auto">
          <a:xfrm>
            <a:off x="738101" y="5941814"/>
            <a:ext cx="8254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b="1" dirty="0">
                <a:solidFill>
                  <a:srgbClr val="01462F"/>
                </a:solidFill>
              </a:rPr>
              <a:t>               </a:t>
            </a:r>
            <a:r>
              <a:rPr lang="it-IT" altLang="it-IT" sz="1400" b="1" dirty="0"/>
              <a:t>Atta a DOC                                                                     Non atta a DOC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Group 23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34602"/>
              </p:ext>
            </p:extLst>
          </p:nvPr>
        </p:nvGraphicFramePr>
        <p:xfrm>
          <a:off x="112944" y="5299826"/>
          <a:ext cx="2055812" cy="204879"/>
        </p:xfrm>
        <a:graphic>
          <a:graphicData uri="http://schemas.openxmlformats.org/drawingml/2006/table">
            <a:tbl>
              <a:tblPr/>
              <a:tblGrid>
                <a:gridCol w="205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487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NB: quantità  di uva raccolta (q.x1000)</a:t>
                      </a:r>
                      <a:endParaRPr kumimoji="0" lang="it-IT" altLang="it-IT" sz="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7" marR="9527" marT="952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467" name="Rettangolo 1"/>
          <p:cNvSpPr>
            <a:spLocks noChangeArrowheads="1"/>
          </p:cNvSpPr>
          <p:nvPr/>
        </p:nvSpPr>
        <p:spPr bwMode="auto">
          <a:xfrm>
            <a:off x="4885038" y="217917"/>
            <a:ext cx="364949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b="1" dirty="0">
                <a:solidFill>
                  <a:srgbClr val="01462F"/>
                </a:solidFill>
              </a:rPr>
              <a:t>Evoluzione Pinot Grigio</a:t>
            </a:r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B34A819F-D5EF-4341-AC8E-2D53C9A14B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325328"/>
              </p:ext>
            </p:extLst>
          </p:nvPr>
        </p:nvGraphicFramePr>
        <p:xfrm>
          <a:off x="295730" y="663653"/>
          <a:ext cx="8410120" cy="4577848"/>
        </p:xfrm>
        <a:graphic>
          <a:graphicData uri="http://schemas.openxmlformats.org/drawingml/2006/table">
            <a:tbl>
              <a:tblPr/>
              <a:tblGrid>
                <a:gridCol w="3860634">
                  <a:extLst>
                    <a:ext uri="{9D8B030D-6E8A-4147-A177-3AD203B41FA5}">
                      <a16:colId xmlns:a16="http://schemas.microsoft.com/office/drawing/2014/main" val="711852038"/>
                    </a:ext>
                  </a:extLst>
                </a:gridCol>
                <a:gridCol w="689956">
                  <a:extLst>
                    <a:ext uri="{9D8B030D-6E8A-4147-A177-3AD203B41FA5}">
                      <a16:colId xmlns:a16="http://schemas.microsoft.com/office/drawing/2014/main" val="4024539494"/>
                    </a:ext>
                  </a:extLst>
                </a:gridCol>
                <a:gridCol w="689956">
                  <a:extLst>
                    <a:ext uri="{9D8B030D-6E8A-4147-A177-3AD203B41FA5}">
                      <a16:colId xmlns:a16="http://schemas.microsoft.com/office/drawing/2014/main" val="1815951357"/>
                    </a:ext>
                  </a:extLst>
                </a:gridCol>
                <a:gridCol w="714895">
                  <a:extLst>
                    <a:ext uri="{9D8B030D-6E8A-4147-A177-3AD203B41FA5}">
                      <a16:colId xmlns:a16="http://schemas.microsoft.com/office/drawing/2014/main" val="57400516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567600383"/>
                    </a:ext>
                  </a:extLst>
                </a:gridCol>
                <a:gridCol w="739833">
                  <a:extLst>
                    <a:ext uri="{9D8B030D-6E8A-4147-A177-3AD203B41FA5}">
                      <a16:colId xmlns:a16="http://schemas.microsoft.com/office/drawing/2014/main" val="3012944563"/>
                    </a:ext>
                  </a:extLst>
                </a:gridCol>
                <a:gridCol w="891886">
                  <a:extLst>
                    <a:ext uri="{9D8B030D-6E8A-4147-A177-3AD203B41FA5}">
                      <a16:colId xmlns:a16="http://schemas.microsoft.com/office/drawing/2014/main" val="943179303"/>
                    </a:ext>
                  </a:extLst>
                </a:gridCol>
              </a:tblGrid>
              <a:tr h="29740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DENOMINAZIONE</a:t>
                      </a:r>
                    </a:p>
                  </a:txBody>
                  <a:tcPr marL="6611" marR="6611" marT="6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1"/>
                        </a:gs>
                        <a:gs pos="0">
                          <a:schemeClr val="bg1"/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6611" marR="6611" marT="6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1"/>
                        </a:gs>
                        <a:gs pos="0">
                          <a:schemeClr val="bg1"/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1"/>
                        </a:gs>
                        <a:gs pos="0">
                          <a:schemeClr val="bg1"/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1"/>
                        </a:gs>
                        <a:gs pos="0">
                          <a:schemeClr val="bg1"/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1"/>
                        </a:gs>
                        <a:gs pos="0">
                          <a:schemeClr val="bg1"/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% SU</a:t>
                      </a:r>
                      <a:r>
                        <a:rPr lang="it-IT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TOTALE PINOT GRIGIO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6611" marR="6611" marT="66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1"/>
                        </a:gs>
                        <a:gs pos="0">
                          <a:schemeClr val="bg1"/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6611" marR="6611" marT="66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934717"/>
                  </a:ext>
                </a:extLst>
              </a:tr>
              <a:tr h="34191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VENEZIA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10,39%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26,60%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2878760"/>
                  </a:ext>
                </a:extLst>
              </a:tr>
              <a:tr h="34191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GARDA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6,19%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217722"/>
                  </a:ext>
                </a:extLst>
              </a:tr>
              <a:tr h="34191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VALDADIGE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5,81%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250062"/>
                  </a:ext>
                </a:extLst>
              </a:tr>
              <a:tr h="34191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VICENZA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2,71%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701443"/>
                  </a:ext>
                </a:extLst>
              </a:tr>
              <a:tr h="34191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ARCOLE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1,21%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068745"/>
                  </a:ext>
                </a:extLst>
              </a:tr>
              <a:tr h="34191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ALTRE 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0,28%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90658"/>
                  </a:ext>
                </a:extLst>
              </a:tr>
              <a:tr h="34191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PROSECCO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397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102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4,11%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974159"/>
                  </a:ext>
                </a:extLst>
              </a:tr>
              <a:tr h="46941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CONEGLIANO VALDOBBIADENE 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42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56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2,89%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073084"/>
                  </a:ext>
                </a:extLst>
              </a:tr>
              <a:tr h="34191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ASOLO PROSECCO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0,69%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237789"/>
                  </a:ext>
                </a:extLst>
              </a:tr>
              <a:tr h="2974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IGT PINOT GRIGIO</a:t>
                      </a:r>
                    </a:p>
                  </a:txBody>
                  <a:tcPr marL="6611" marR="6611" marT="6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961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0000"/>
                          </a:highlight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        -   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11" marR="6611" marT="6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78503"/>
                  </a:ext>
                </a:extLst>
              </a:tr>
              <a:tr h="30049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DELLE VENEZIE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       -   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1 356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1 662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1225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400" b="1" dirty="0"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65,4%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059221"/>
                  </a:ext>
                </a:extLst>
              </a:tr>
              <a:tr h="34191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TOTALE PINOT GRIGIO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1 760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1 841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2 137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1 877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100,00% 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611" marR="6611" marT="66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642397"/>
                  </a:ext>
                </a:extLst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932203"/>
              </p:ext>
            </p:extLst>
          </p:nvPr>
        </p:nvGraphicFramePr>
        <p:xfrm>
          <a:off x="2489931" y="5702776"/>
          <a:ext cx="3600399" cy="928112"/>
        </p:xfrm>
        <a:graphic>
          <a:graphicData uri="http://schemas.openxmlformats.org/drawingml/2006/table">
            <a:tbl>
              <a:tblPr/>
              <a:tblGrid>
                <a:gridCol w="1200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3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da altre 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da sistema Prosecco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delle Venezie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13.89%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8.17%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77.94%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26D21923-B243-4FFC-B490-EC83FE5285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233844"/>
              </p:ext>
            </p:extLst>
          </p:nvPr>
        </p:nvGraphicFramePr>
        <p:xfrm>
          <a:off x="389760" y="1347163"/>
          <a:ext cx="8463484" cy="5061210"/>
        </p:xfrm>
        <a:graphic>
          <a:graphicData uri="http://schemas.openxmlformats.org/drawingml/2006/table">
            <a:tbl>
              <a:tblPr/>
              <a:tblGrid>
                <a:gridCol w="383198">
                  <a:extLst>
                    <a:ext uri="{9D8B030D-6E8A-4147-A177-3AD203B41FA5}">
                      <a16:colId xmlns:a16="http://schemas.microsoft.com/office/drawing/2014/main" val="1483725774"/>
                    </a:ext>
                  </a:extLst>
                </a:gridCol>
                <a:gridCol w="946170">
                  <a:extLst>
                    <a:ext uri="{9D8B030D-6E8A-4147-A177-3AD203B41FA5}">
                      <a16:colId xmlns:a16="http://schemas.microsoft.com/office/drawing/2014/main" val="361809085"/>
                    </a:ext>
                  </a:extLst>
                </a:gridCol>
                <a:gridCol w="908322">
                  <a:extLst>
                    <a:ext uri="{9D8B030D-6E8A-4147-A177-3AD203B41FA5}">
                      <a16:colId xmlns:a16="http://schemas.microsoft.com/office/drawing/2014/main" val="2939678060"/>
                    </a:ext>
                  </a:extLst>
                </a:gridCol>
                <a:gridCol w="2611428">
                  <a:extLst>
                    <a:ext uri="{9D8B030D-6E8A-4147-A177-3AD203B41FA5}">
                      <a16:colId xmlns:a16="http://schemas.microsoft.com/office/drawing/2014/main" val="526149501"/>
                    </a:ext>
                  </a:extLst>
                </a:gridCol>
                <a:gridCol w="700165">
                  <a:extLst>
                    <a:ext uri="{9D8B030D-6E8A-4147-A177-3AD203B41FA5}">
                      <a16:colId xmlns:a16="http://schemas.microsoft.com/office/drawing/2014/main" val="3966938660"/>
                    </a:ext>
                  </a:extLst>
                </a:gridCol>
                <a:gridCol w="2611428">
                  <a:extLst>
                    <a:ext uri="{9D8B030D-6E8A-4147-A177-3AD203B41FA5}">
                      <a16:colId xmlns:a16="http://schemas.microsoft.com/office/drawing/2014/main" val="2456705290"/>
                    </a:ext>
                  </a:extLst>
                </a:gridCol>
                <a:gridCol w="302773">
                  <a:extLst>
                    <a:ext uri="{9D8B030D-6E8A-4147-A177-3AD203B41FA5}">
                      <a16:colId xmlns:a16="http://schemas.microsoft.com/office/drawing/2014/main" val="3109914926"/>
                    </a:ext>
                  </a:extLst>
                </a:gridCol>
              </a:tblGrid>
              <a:tr h="555226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Riserva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Conegliano Valdobbiadene Prosecco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Riclassificato a DOC Prosecco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1943102"/>
                  </a:ext>
                </a:extLst>
              </a:tr>
              <a:tr h="156840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342787"/>
                  </a:ext>
                </a:extLst>
              </a:tr>
              <a:tr h="126091">
                <a:tc rowSpan="2">
                  <a:txBody>
                    <a:bodyPr/>
                    <a:lstStyle/>
                    <a:p>
                      <a:endParaRPr lang="it-IT" dirty="0"/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704714"/>
                  </a:ext>
                </a:extLst>
              </a:tr>
              <a:tr h="282931">
                <a:tc v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Asolo Prosecco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770048"/>
                  </a:ext>
                </a:extLst>
              </a:tr>
              <a:tr h="282931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039629"/>
                  </a:ext>
                </a:extLst>
              </a:tr>
              <a:tr h="282931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Prodotto Convenzionale a IGT senza indicazione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Glera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576026"/>
                  </a:ext>
                </a:extLst>
              </a:tr>
              <a:tr h="282931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Prosecco Doc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166154"/>
                  </a:ext>
                </a:extLst>
              </a:tr>
              <a:tr h="282931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3897572"/>
                  </a:ext>
                </a:extLst>
              </a:tr>
              <a:tr h="555226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Prodotto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Bio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a DOC Prosecco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9726652"/>
                  </a:ext>
                </a:extLst>
              </a:tr>
              <a:tr h="282931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852589"/>
                  </a:ext>
                </a:extLst>
              </a:tr>
              <a:tr h="474979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Stoccaggio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423086"/>
                  </a:ext>
                </a:extLst>
              </a:tr>
              <a:tr h="749969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delle Venezie Pinot Grigio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 IGT se non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sup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190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qli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/ha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879070"/>
                  </a:ext>
                </a:extLst>
              </a:tr>
              <a:tr h="474979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806845"/>
                  </a:ext>
                </a:extLst>
              </a:tr>
              <a:tr h="249989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262604"/>
                  </a:ext>
                </a:extLst>
              </a:tr>
            </a:tbl>
          </a:graphicData>
        </a:graphic>
      </p:graphicFrame>
      <p:sp>
        <p:nvSpPr>
          <p:cNvPr id="3" name="Freccia a destra 2">
            <a:extLst>
              <a:ext uri="{FF2B5EF4-FFF2-40B4-BE49-F238E27FC236}">
                <a16:creationId xmlns:a16="http://schemas.microsoft.com/office/drawing/2014/main" id="{4E7846B3-4188-422C-9432-602F3675F7C4}"/>
              </a:ext>
            </a:extLst>
          </p:cNvPr>
          <p:cNvSpPr/>
          <p:nvPr/>
        </p:nvSpPr>
        <p:spPr>
          <a:xfrm rot="450113">
            <a:off x="5354798" y="1512968"/>
            <a:ext cx="451471" cy="2915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D0D928A8-7E55-4D70-8D2B-2C4B8B1BF044}"/>
              </a:ext>
            </a:extLst>
          </p:cNvPr>
          <p:cNvSpPr/>
          <p:nvPr/>
        </p:nvSpPr>
        <p:spPr>
          <a:xfrm rot="20556937">
            <a:off x="5338653" y="2066680"/>
            <a:ext cx="451471" cy="2915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38189F00-50F7-4121-BC72-C1BBD72CCD82}"/>
              </a:ext>
            </a:extLst>
          </p:cNvPr>
          <p:cNvSpPr/>
          <p:nvPr/>
        </p:nvSpPr>
        <p:spPr>
          <a:xfrm rot="20556937">
            <a:off x="5338653" y="3077016"/>
            <a:ext cx="451471" cy="2915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A4DDE1A-A6CF-4C0C-97E0-6120D3474F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84552">
            <a:off x="5356739" y="3584902"/>
            <a:ext cx="493819" cy="353599"/>
          </a:xfrm>
          <a:prstGeom prst="rect">
            <a:avLst/>
          </a:prstGeom>
        </p:spPr>
      </p:pic>
      <p:sp>
        <p:nvSpPr>
          <p:cNvPr id="9" name="CasellaDiTesto 14"/>
          <p:cNvSpPr>
            <a:spLocks noGrp="1" noChangeArrowheads="1"/>
          </p:cNvSpPr>
          <p:nvPr>
            <p:ph type="title"/>
          </p:nvPr>
        </p:nvSpPr>
        <p:spPr>
          <a:xfrm>
            <a:off x="3875964" y="158667"/>
            <a:ext cx="5090615" cy="384721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it-IT" altLang="it-IT" sz="1900" b="1" dirty="0" smtClean="0">
                <a:solidFill>
                  <a:srgbClr val="01462F"/>
                </a:solidFill>
                <a:latin typeface="Calibri" pitchFamily="34" charset="0"/>
              </a:rPr>
              <a:t>Riclassificazione delle produzioni 2018</a:t>
            </a:r>
            <a:endParaRPr lang="it-IT" altLang="it-IT" sz="19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DA4DDE1A-A6CF-4C0C-97E0-6120D3474F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76755">
            <a:off x="5333622" y="5146169"/>
            <a:ext cx="493819" cy="35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00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sellaDiTesto 14"/>
          <p:cNvSpPr>
            <a:spLocks noGrp="1" noChangeArrowheads="1"/>
          </p:cNvSpPr>
          <p:nvPr>
            <p:ph type="title"/>
          </p:nvPr>
        </p:nvSpPr>
        <p:spPr>
          <a:xfrm>
            <a:off x="3757547" y="217852"/>
            <a:ext cx="5080513" cy="384721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it-IT" altLang="it-IT" sz="1900" b="1" dirty="0">
                <a:solidFill>
                  <a:srgbClr val="01462F"/>
                </a:solidFill>
                <a:latin typeface="Calibri" pitchFamily="34" charset="0"/>
              </a:rPr>
              <a:t>Stoccaggi vendemmia 2019</a:t>
            </a:r>
            <a:endParaRPr lang="it-IT" altLang="it-IT" sz="19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3077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A7DFBB2B-692B-412E-B643-857E7B6E7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890216"/>
              </p:ext>
            </p:extLst>
          </p:nvPr>
        </p:nvGraphicFramePr>
        <p:xfrm>
          <a:off x="217488" y="887105"/>
          <a:ext cx="8749090" cy="6652693"/>
        </p:xfrm>
        <a:graphic>
          <a:graphicData uri="http://schemas.openxmlformats.org/drawingml/2006/table">
            <a:tbl>
              <a:tblPr/>
              <a:tblGrid>
                <a:gridCol w="45504">
                  <a:extLst>
                    <a:ext uri="{9D8B030D-6E8A-4147-A177-3AD203B41FA5}">
                      <a16:colId xmlns:a16="http://schemas.microsoft.com/office/drawing/2014/main" val="3291710959"/>
                    </a:ext>
                  </a:extLst>
                </a:gridCol>
                <a:gridCol w="1937346">
                  <a:extLst>
                    <a:ext uri="{9D8B030D-6E8A-4147-A177-3AD203B41FA5}">
                      <a16:colId xmlns:a16="http://schemas.microsoft.com/office/drawing/2014/main" val="4293146997"/>
                    </a:ext>
                  </a:extLst>
                </a:gridCol>
                <a:gridCol w="881536">
                  <a:extLst>
                    <a:ext uri="{9D8B030D-6E8A-4147-A177-3AD203B41FA5}">
                      <a16:colId xmlns:a16="http://schemas.microsoft.com/office/drawing/2014/main" val="1160540645"/>
                    </a:ext>
                  </a:extLst>
                </a:gridCol>
                <a:gridCol w="650844">
                  <a:extLst>
                    <a:ext uri="{9D8B030D-6E8A-4147-A177-3AD203B41FA5}">
                      <a16:colId xmlns:a16="http://schemas.microsoft.com/office/drawing/2014/main" val="2863033158"/>
                    </a:ext>
                  </a:extLst>
                </a:gridCol>
                <a:gridCol w="1789817">
                  <a:extLst>
                    <a:ext uri="{9D8B030D-6E8A-4147-A177-3AD203B41FA5}">
                      <a16:colId xmlns:a16="http://schemas.microsoft.com/office/drawing/2014/main" val="3213143582"/>
                    </a:ext>
                  </a:extLst>
                </a:gridCol>
                <a:gridCol w="1128804">
                  <a:extLst>
                    <a:ext uri="{9D8B030D-6E8A-4147-A177-3AD203B41FA5}">
                      <a16:colId xmlns:a16="http://schemas.microsoft.com/office/drawing/2014/main" val="3128489986"/>
                    </a:ext>
                  </a:extLst>
                </a:gridCol>
                <a:gridCol w="854931">
                  <a:extLst>
                    <a:ext uri="{9D8B030D-6E8A-4147-A177-3AD203B41FA5}">
                      <a16:colId xmlns:a16="http://schemas.microsoft.com/office/drawing/2014/main" val="2190324014"/>
                    </a:ext>
                  </a:extLst>
                </a:gridCol>
                <a:gridCol w="1414804">
                  <a:extLst>
                    <a:ext uri="{9D8B030D-6E8A-4147-A177-3AD203B41FA5}">
                      <a16:colId xmlns:a16="http://schemas.microsoft.com/office/drawing/2014/main" val="3484399267"/>
                    </a:ext>
                  </a:extLst>
                </a:gridCol>
                <a:gridCol w="45504">
                  <a:extLst>
                    <a:ext uri="{9D8B030D-6E8A-4147-A177-3AD203B41FA5}">
                      <a16:colId xmlns:a16="http://schemas.microsoft.com/office/drawing/2014/main" val="1884615298"/>
                    </a:ext>
                  </a:extLst>
                </a:gridCol>
              </a:tblGrid>
              <a:tr h="189947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0662790"/>
                  </a:ext>
                </a:extLst>
              </a:tr>
              <a:tr h="282518"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od DOCG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Quantità stoccata</a:t>
                      </a: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limiti alla gestione del prodotto stoccato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valido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anche su superi altre DO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Termine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Modalità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887007"/>
                  </a:ext>
                </a:extLst>
              </a:tr>
              <a:tr h="642863"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q/ha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 su resa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7317869"/>
                  </a:ext>
                </a:extLst>
              </a:tr>
              <a:tr h="500828"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delle Venezie Pinot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Grigio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16,67%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Riclassificazione a IGT o Generico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Si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31/12/2020</a:t>
                      </a:r>
                    </a:p>
                  </a:txBody>
                  <a:tcPr marL="85396" marR="9488" marT="9488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Stoccaggio amministrativo non separazione delle masse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445376"/>
                  </a:ext>
                </a:extLst>
              </a:tr>
              <a:tr h="565036"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Prosecco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16,67%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Riclassificazione solo a IGT no </a:t>
                      </a:r>
                      <a:r>
                        <a:rPr lang="it-IT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Glera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Si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4368220"/>
                  </a:ext>
                </a:extLst>
              </a:tr>
              <a:tr h="500828">
                <a:tc rowSpan="2">
                  <a:txBody>
                    <a:bodyPr/>
                    <a:lstStyle/>
                    <a:p>
                      <a:pPr algn="l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Conegliano Valdobbiadene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11,11%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Nessuna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non necessario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669303"/>
                  </a:ext>
                </a:extLst>
              </a:tr>
              <a:tr h="306839">
                <a:tc vMerge="1">
                  <a:txBody>
                    <a:bodyPr/>
                    <a:lstStyle/>
                    <a:p>
                      <a:pPr algn="l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3541043"/>
                  </a:ext>
                </a:extLst>
              </a:tr>
              <a:tr h="297417">
                <a:tc rowSpan="2">
                  <a:txBody>
                    <a:bodyPr/>
                    <a:lstStyle/>
                    <a:p>
                      <a:endParaRPr lang="it-IT"/>
                    </a:p>
                  </a:txBody>
                  <a:tcPr marL="9488" marR="9488" marT="9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Asolo Prosecco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11,11%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Nessuna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non necessario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076403"/>
                  </a:ext>
                </a:extLst>
              </a:tr>
              <a:tr h="385252">
                <a:tc vMerge="1">
                  <a:txBody>
                    <a:bodyPr/>
                    <a:lstStyle/>
                    <a:p>
                      <a:pPr algn="l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32111"/>
                  </a:ext>
                </a:extLst>
              </a:tr>
              <a:tr h="513670">
                <a:tc rowSpan="2">
                  <a:txBody>
                    <a:bodyPr/>
                    <a:lstStyle/>
                    <a:p>
                      <a:pPr algn="l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Conegliano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Valdobbiadene (taglio)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40,74%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Nessuna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non necessario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3847"/>
                  </a:ext>
                </a:extLst>
              </a:tr>
              <a:tr h="291268">
                <a:tc vMerge="1">
                  <a:txBody>
                    <a:bodyPr/>
                    <a:lstStyle/>
                    <a:p>
                      <a:pPr algn="l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417294"/>
                  </a:ext>
                </a:extLst>
              </a:tr>
              <a:tr h="750626">
                <a:tc rowSpan="2">
                  <a:txBody>
                    <a:bodyPr/>
                    <a:lstStyle/>
                    <a:p>
                      <a:endParaRPr lang="it-IT" dirty="0"/>
                    </a:p>
                  </a:txBody>
                  <a:tcPr marL="9488" marR="9488" marT="9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Asolo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Prosecco (taglio)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40,74%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Nessuna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non necessario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982733"/>
                  </a:ext>
                </a:extLst>
              </a:tr>
              <a:tr h="65509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Lugana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12,5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10,00%</a:t>
                      </a: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Nessuna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Non necessario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488" marR="9488" marT="9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98700"/>
                  </a:ext>
                </a:extLst>
              </a:tr>
              <a:tr h="256836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7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488" marR="9488" marT="94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919584"/>
                  </a:ext>
                </a:extLst>
              </a:tr>
              <a:tr h="256836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662839"/>
                  </a:ext>
                </a:extLst>
              </a:tr>
              <a:tr h="256836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8" marR="9488" marT="94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7556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9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sellaDiTesto 4"/>
          <p:cNvSpPr txBox="1">
            <a:spLocks noChangeArrowheads="1"/>
          </p:cNvSpPr>
          <p:nvPr/>
        </p:nvSpPr>
        <p:spPr bwMode="auto">
          <a:xfrm>
            <a:off x="4201297" y="132277"/>
            <a:ext cx="45555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altLang="it-IT" sz="2800" b="1" dirty="0">
                <a:solidFill>
                  <a:srgbClr val="01462F"/>
                </a:solidFill>
              </a:rPr>
              <a:t>Il mondo prosecco </a:t>
            </a:r>
            <a:r>
              <a:rPr lang="it-IT" altLang="it-IT" b="1" dirty="0" smtClean="0">
                <a:solidFill>
                  <a:srgbClr val="01462F"/>
                </a:solidFill>
              </a:rPr>
              <a:t>stoccaggio</a:t>
            </a:r>
            <a:endParaRPr lang="it-IT" altLang="it-IT" b="1" dirty="0">
              <a:solidFill>
                <a:srgbClr val="01462F"/>
              </a:solidFill>
            </a:endParaRPr>
          </a:p>
          <a:p>
            <a:pPr algn="ctr"/>
            <a:endParaRPr lang="it-IT" altLang="it-IT" b="1" dirty="0">
              <a:solidFill>
                <a:srgbClr val="01462F"/>
              </a:solidFill>
            </a:endParaRPr>
          </a:p>
        </p:txBody>
      </p:sp>
      <p:graphicFrame>
        <p:nvGraphicFramePr>
          <p:cNvPr id="8" name="Group 23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093262"/>
              </p:ext>
            </p:extLst>
          </p:nvPr>
        </p:nvGraphicFramePr>
        <p:xfrm>
          <a:off x="6479059" y="5925180"/>
          <a:ext cx="2154238" cy="323850"/>
        </p:xfrm>
        <a:graphic>
          <a:graphicData uri="http://schemas.openxmlformats.org/drawingml/2006/table">
            <a:tbl>
              <a:tblPr/>
              <a:tblGrid>
                <a:gridCol w="2154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38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NB: quantità  di uva raccolta (q.x1000</a:t>
                      </a:r>
                      <a:r>
                        <a:rPr kumimoji="0" lang="it-IT" altLang="it-IT" sz="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6607B7AF-FFD9-4BAE-97C8-C0DB64DABA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914506"/>
              </p:ext>
            </p:extLst>
          </p:nvPr>
        </p:nvGraphicFramePr>
        <p:xfrm>
          <a:off x="261046" y="1370736"/>
          <a:ext cx="8280920" cy="1043940"/>
        </p:xfrm>
        <a:graphic>
          <a:graphicData uri="http://schemas.openxmlformats.org/drawingml/2006/table">
            <a:tbl>
              <a:tblPr/>
              <a:tblGrid>
                <a:gridCol w="2016224">
                  <a:extLst>
                    <a:ext uri="{9D8B030D-6E8A-4147-A177-3AD203B41FA5}">
                      <a16:colId xmlns:a16="http://schemas.microsoft.com/office/drawing/2014/main" val="48828257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46343087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75367173"/>
                    </a:ext>
                  </a:extLst>
                </a:gridCol>
                <a:gridCol w="2398466">
                  <a:extLst>
                    <a:ext uri="{9D8B030D-6E8A-4147-A177-3AD203B41FA5}">
                      <a16:colId xmlns:a16="http://schemas.microsoft.com/office/drawing/2014/main" val="3998454263"/>
                    </a:ext>
                  </a:extLst>
                </a:gridCol>
                <a:gridCol w="1417958">
                  <a:extLst>
                    <a:ext uri="{9D8B030D-6E8A-4147-A177-3AD203B41FA5}">
                      <a16:colId xmlns:a16="http://schemas.microsoft.com/office/drawing/2014/main" val="166009199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Superficie (ha)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Raccolta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Stoccaggio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25502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ASOLO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Glera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1 375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9477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ASOLO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Taglio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5553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1 570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655533"/>
                  </a:ext>
                </a:extLst>
              </a:tr>
            </a:tbl>
          </a:graphicData>
        </a:graphic>
      </p:graphicFrame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id="{37F05798-A570-4589-A9F6-013E3CF8DE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193716"/>
              </p:ext>
            </p:extLst>
          </p:nvPr>
        </p:nvGraphicFramePr>
        <p:xfrm>
          <a:off x="261045" y="2780948"/>
          <a:ext cx="8280921" cy="1531620"/>
        </p:xfrm>
        <a:graphic>
          <a:graphicData uri="http://schemas.openxmlformats.org/drawingml/2006/table">
            <a:tbl>
              <a:tblPr/>
              <a:tblGrid>
                <a:gridCol w="2026675">
                  <a:extLst>
                    <a:ext uri="{9D8B030D-6E8A-4147-A177-3AD203B41FA5}">
                      <a16:colId xmlns:a16="http://schemas.microsoft.com/office/drawing/2014/main" val="2500676983"/>
                    </a:ext>
                  </a:extLst>
                </a:gridCol>
                <a:gridCol w="862805">
                  <a:extLst>
                    <a:ext uri="{9D8B030D-6E8A-4147-A177-3AD203B41FA5}">
                      <a16:colId xmlns:a16="http://schemas.microsoft.com/office/drawing/2014/main" val="53273714"/>
                    </a:ext>
                  </a:extLst>
                </a:gridCol>
                <a:gridCol w="1580752">
                  <a:extLst>
                    <a:ext uri="{9D8B030D-6E8A-4147-A177-3AD203B41FA5}">
                      <a16:colId xmlns:a16="http://schemas.microsoft.com/office/drawing/2014/main" val="3289975892"/>
                    </a:ext>
                  </a:extLst>
                </a:gridCol>
                <a:gridCol w="2418322">
                  <a:extLst>
                    <a:ext uri="{9D8B030D-6E8A-4147-A177-3AD203B41FA5}">
                      <a16:colId xmlns:a16="http://schemas.microsoft.com/office/drawing/2014/main" val="1668411312"/>
                    </a:ext>
                  </a:extLst>
                </a:gridCol>
                <a:gridCol w="1392367">
                  <a:extLst>
                    <a:ext uri="{9D8B030D-6E8A-4147-A177-3AD203B41FA5}">
                      <a16:colId xmlns:a16="http://schemas.microsoft.com/office/drawing/2014/main" val="200648464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Superficie (ha)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Raccolta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Stoccaggio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584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CONEGLIANO VALDOBBIADENE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Glera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7 157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887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0153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CONEGLIANO VALDOBBIADENE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Taglio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1 274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6348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8 431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1031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106398"/>
                  </a:ext>
                </a:extLst>
              </a:tr>
            </a:tbl>
          </a:graphicData>
        </a:graphic>
      </p:graphicFrame>
      <p:graphicFrame>
        <p:nvGraphicFramePr>
          <p:cNvPr id="13" name="Tabella 12">
            <a:extLst>
              <a:ext uri="{FF2B5EF4-FFF2-40B4-BE49-F238E27FC236}">
                <a16:creationId xmlns:a16="http://schemas.microsoft.com/office/drawing/2014/main" id="{31D4DAE7-F9B4-4067-A2EA-451528E99D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797144"/>
              </p:ext>
            </p:extLst>
          </p:nvPr>
        </p:nvGraphicFramePr>
        <p:xfrm>
          <a:off x="288664" y="4772518"/>
          <a:ext cx="8225680" cy="1013460"/>
        </p:xfrm>
        <a:graphic>
          <a:graphicData uri="http://schemas.openxmlformats.org/drawingml/2006/table">
            <a:tbl>
              <a:tblPr/>
              <a:tblGrid>
                <a:gridCol w="1919696">
                  <a:extLst>
                    <a:ext uri="{9D8B030D-6E8A-4147-A177-3AD203B41FA5}">
                      <a16:colId xmlns:a16="http://schemas.microsoft.com/office/drawing/2014/main" val="3763652459"/>
                    </a:ext>
                  </a:extLst>
                </a:gridCol>
                <a:gridCol w="888616">
                  <a:extLst>
                    <a:ext uri="{9D8B030D-6E8A-4147-A177-3AD203B41FA5}">
                      <a16:colId xmlns:a16="http://schemas.microsoft.com/office/drawing/2014/main" val="4082465282"/>
                    </a:ext>
                  </a:extLst>
                </a:gridCol>
                <a:gridCol w="1673746">
                  <a:extLst>
                    <a:ext uri="{9D8B030D-6E8A-4147-A177-3AD203B41FA5}">
                      <a16:colId xmlns:a16="http://schemas.microsoft.com/office/drawing/2014/main" val="3085349697"/>
                    </a:ext>
                  </a:extLst>
                </a:gridCol>
                <a:gridCol w="1324244">
                  <a:extLst>
                    <a:ext uri="{9D8B030D-6E8A-4147-A177-3AD203B41FA5}">
                      <a16:colId xmlns:a16="http://schemas.microsoft.com/office/drawing/2014/main" val="2208682009"/>
                    </a:ext>
                  </a:extLst>
                </a:gridCol>
                <a:gridCol w="1034458">
                  <a:extLst>
                    <a:ext uri="{9D8B030D-6E8A-4147-A177-3AD203B41FA5}">
                      <a16:colId xmlns:a16="http://schemas.microsoft.com/office/drawing/2014/main" val="3918293169"/>
                    </a:ext>
                  </a:extLst>
                </a:gridCol>
                <a:gridCol w="1384920">
                  <a:extLst>
                    <a:ext uri="{9D8B030D-6E8A-4147-A177-3AD203B41FA5}">
                      <a16:colId xmlns:a16="http://schemas.microsoft.com/office/drawing/2014/main" val="139185041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Superficie (ha)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Raccolta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Supero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Stoccaggio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12751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PROSECCO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Glera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22 441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3 804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616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414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PROSECCO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Taglio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1 364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863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23 805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4 003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616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95807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Group 23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342795"/>
              </p:ext>
            </p:extLst>
          </p:nvPr>
        </p:nvGraphicFramePr>
        <p:xfrm>
          <a:off x="370638" y="5305738"/>
          <a:ext cx="2055812" cy="215900"/>
        </p:xfrm>
        <a:graphic>
          <a:graphicData uri="http://schemas.openxmlformats.org/drawingml/2006/table">
            <a:tbl>
              <a:tblPr/>
              <a:tblGrid>
                <a:gridCol w="205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59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NB: quantità  di uva raccolta (q.x1000)</a:t>
                      </a:r>
                      <a:endParaRPr kumimoji="0" lang="it-IT" altLang="it-IT" sz="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7" marR="9527" marT="952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467" name="Rettangolo 1"/>
          <p:cNvSpPr>
            <a:spLocks noChangeArrowheads="1"/>
          </p:cNvSpPr>
          <p:nvPr/>
        </p:nvSpPr>
        <p:spPr bwMode="auto">
          <a:xfrm>
            <a:off x="4885038" y="217917"/>
            <a:ext cx="364949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b="1" dirty="0">
                <a:solidFill>
                  <a:srgbClr val="01462F"/>
                </a:solidFill>
              </a:rPr>
              <a:t>Stoccaggio Pinot Grigio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BFF3058F-5842-4FE1-9225-91D96B6C8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602448"/>
              </p:ext>
            </p:extLst>
          </p:nvPr>
        </p:nvGraphicFramePr>
        <p:xfrm>
          <a:off x="543872" y="1091259"/>
          <a:ext cx="7990656" cy="4041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362698212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669287377"/>
                    </a:ext>
                  </a:extLst>
                </a:gridCol>
                <a:gridCol w="861864">
                  <a:extLst>
                    <a:ext uri="{9D8B030D-6E8A-4147-A177-3AD203B41FA5}">
                      <a16:colId xmlns:a16="http://schemas.microsoft.com/office/drawing/2014/main" val="25734684"/>
                    </a:ext>
                  </a:extLst>
                </a:gridCol>
              </a:tblGrid>
              <a:tr h="657867"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u="none" strike="noStrike" dirty="0"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2018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u="none" strike="noStrike" dirty="0"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2019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07810"/>
                  </a:ext>
                </a:extLst>
              </a:tr>
              <a:tr h="483394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u="none" strike="noStrike" dirty="0"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Produzione  fino a 150 q/ha  (da BIO 180 q/ha)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FF00">
                            <a:tint val="66000"/>
                            <a:satMod val="160000"/>
                          </a:srgbClr>
                        </a:gs>
                        <a:gs pos="50000">
                          <a:srgbClr val="00FF00">
                            <a:tint val="44500"/>
                            <a:satMod val="160000"/>
                          </a:srgbClr>
                        </a:gs>
                        <a:gs pos="100000">
                          <a:srgbClr val="00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u="none" strike="noStrike" dirty="0"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1 405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FF00">
                            <a:tint val="66000"/>
                            <a:satMod val="160000"/>
                          </a:srgbClr>
                        </a:gs>
                        <a:gs pos="50000">
                          <a:srgbClr val="00FF00">
                            <a:tint val="44500"/>
                            <a:satMod val="160000"/>
                          </a:srgbClr>
                        </a:gs>
                        <a:gs pos="100000">
                          <a:srgbClr val="00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u="none" strike="noStrike" dirty="0"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1 145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FF00">
                            <a:tint val="66000"/>
                            <a:satMod val="160000"/>
                          </a:srgbClr>
                        </a:gs>
                        <a:gs pos="50000">
                          <a:srgbClr val="00FF00">
                            <a:tint val="44500"/>
                            <a:satMod val="160000"/>
                          </a:srgbClr>
                        </a:gs>
                        <a:gs pos="100000">
                          <a:srgbClr val="00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67148597"/>
                  </a:ext>
                </a:extLst>
              </a:tr>
              <a:tr h="483394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u="none" strike="noStrike" dirty="0"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Superi di altre DO non oggetto di stoccaggio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FF00">
                            <a:tint val="66000"/>
                            <a:satMod val="160000"/>
                          </a:srgbClr>
                        </a:gs>
                        <a:gs pos="50000">
                          <a:srgbClr val="00FF00">
                            <a:tint val="44500"/>
                            <a:satMod val="160000"/>
                          </a:srgbClr>
                        </a:gs>
                        <a:gs pos="100000">
                          <a:srgbClr val="00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u="none" strike="noStrike" dirty="0"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FF00">
                            <a:tint val="66000"/>
                            <a:satMod val="160000"/>
                          </a:srgbClr>
                        </a:gs>
                        <a:gs pos="50000">
                          <a:srgbClr val="00FF00">
                            <a:tint val="44500"/>
                            <a:satMod val="160000"/>
                          </a:srgbClr>
                        </a:gs>
                        <a:gs pos="100000">
                          <a:srgbClr val="00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u="none" strike="noStrike" dirty="0"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0,7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FF00">
                            <a:tint val="66000"/>
                            <a:satMod val="160000"/>
                          </a:srgbClr>
                        </a:gs>
                        <a:gs pos="50000">
                          <a:srgbClr val="00FF00">
                            <a:tint val="44500"/>
                            <a:satMod val="160000"/>
                          </a:srgbClr>
                        </a:gs>
                        <a:gs pos="100000">
                          <a:srgbClr val="00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28437634"/>
                  </a:ext>
                </a:extLst>
              </a:tr>
              <a:tr h="483394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u="none" strike="noStrike" dirty="0"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Produzione non soggetta a stoccaggio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u="none" strike="noStrike" dirty="0"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1 406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u="none" strike="noStrike" dirty="0"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1 146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183671"/>
                  </a:ext>
                </a:extLst>
              </a:tr>
              <a:tr h="483394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u="none" strike="noStrike" dirty="0"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Stoccaggio produzione 150-180 q/ha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u="none" strike="noStrike" dirty="0"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219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u="none" strike="noStrike" dirty="0"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70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15681286"/>
                  </a:ext>
                </a:extLst>
              </a:tr>
              <a:tr h="483394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u="none" strike="noStrike" dirty="0"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Stoccaggio derivante da superi di altre DO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u="none" strike="noStrike" dirty="0"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37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u="none" strike="noStrike" dirty="0"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9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50277015"/>
                  </a:ext>
                </a:extLst>
              </a:tr>
              <a:tr h="483394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u="none" strike="noStrike" dirty="0"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Totale stoccaggio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u="none" strike="noStrike" dirty="0"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256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u="none" strike="noStrike" dirty="0"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79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899527"/>
                  </a:ext>
                </a:extLst>
              </a:tr>
              <a:tr h="483394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u="none" strike="noStrike" dirty="0"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Produzione complessiva </a:t>
                      </a:r>
                      <a:r>
                        <a:rPr lang="it-IT" sz="2000" b="0" u="none" strike="noStrike" dirty="0" smtClean="0"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uva Pinot </a:t>
                      </a:r>
                      <a:r>
                        <a:rPr lang="it-IT" sz="2000" b="0" u="none" strike="noStrike" dirty="0"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Grigio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u="none" strike="noStrike" dirty="0"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1 662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u="none" strike="noStrike" dirty="0"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1 225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1562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sellaDiTesto 14"/>
          <p:cNvSpPr>
            <a:spLocks noGrp="1" noChangeArrowheads="1"/>
          </p:cNvSpPr>
          <p:nvPr>
            <p:ph type="title"/>
          </p:nvPr>
        </p:nvSpPr>
        <p:spPr>
          <a:xfrm>
            <a:off x="3875964" y="120195"/>
            <a:ext cx="5090615" cy="461665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it-IT" altLang="it-IT" sz="2400" b="1" dirty="0">
                <a:solidFill>
                  <a:srgbClr val="01462F"/>
                </a:solidFill>
                <a:latin typeface="Calibri" pitchFamily="34" charset="0"/>
              </a:rPr>
              <a:t>Limiti agli incrementi di potenziale</a:t>
            </a:r>
            <a:endParaRPr lang="it-IT" altLang="it-IT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3077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D052A085-264E-497D-B3FD-104A7E9614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319102"/>
              </p:ext>
            </p:extLst>
          </p:nvPr>
        </p:nvGraphicFramePr>
        <p:xfrm>
          <a:off x="489972" y="839357"/>
          <a:ext cx="8164055" cy="5544691"/>
        </p:xfrm>
        <a:graphic>
          <a:graphicData uri="http://schemas.openxmlformats.org/drawingml/2006/table">
            <a:tbl>
              <a:tblPr/>
              <a:tblGrid>
                <a:gridCol w="1085526">
                  <a:extLst>
                    <a:ext uri="{9D8B030D-6E8A-4147-A177-3AD203B41FA5}">
                      <a16:colId xmlns:a16="http://schemas.microsoft.com/office/drawing/2014/main" val="3081260603"/>
                    </a:ext>
                  </a:extLst>
                </a:gridCol>
                <a:gridCol w="3120885">
                  <a:extLst>
                    <a:ext uri="{9D8B030D-6E8A-4147-A177-3AD203B41FA5}">
                      <a16:colId xmlns:a16="http://schemas.microsoft.com/office/drawing/2014/main" val="886854526"/>
                    </a:ext>
                  </a:extLst>
                </a:gridCol>
                <a:gridCol w="829415">
                  <a:extLst>
                    <a:ext uri="{9D8B030D-6E8A-4147-A177-3AD203B41FA5}">
                      <a16:colId xmlns:a16="http://schemas.microsoft.com/office/drawing/2014/main" val="2693056105"/>
                    </a:ext>
                  </a:extLst>
                </a:gridCol>
                <a:gridCol w="3128229">
                  <a:extLst>
                    <a:ext uri="{9D8B030D-6E8A-4147-A177-3AD203B41FA5}">
                      <a16:colId xmlns:a16="http://schemas.microsoft.com/office/drawing/2014/main" val="1800101996"/>
                    </a:ext>
                  </a:extLst>
                </a:gridCol>
              </a:tblGrid>
              <a:tr h="154900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Conegliano Valdobbiadene Prosecco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tutte le varietà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(principale, complementari e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atte al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taglio)</a:t>
                      </a:r>
                    </a:p>
                    <a:p>
                      <a:pPr marL="285750" indent="-285750" algn="ctr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Dal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31/07/2019 </a:t>
                      </a:r>
                      <a:r>
                        <a:rPr lang="it-IT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</a:t>
                      </a:r>
                      <a:r>
                        <a:rPr lang="it-IT" sz="1600" b="1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31/017/2021</a:t>
                      </a:r>
                      <a:endParaRPr lang="it-IT" sz="1600" b="1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81237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6932707"/>
                  </a:ext>
                </a:extLst>
              </a:tr>
              <a:tr h="104330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Asolo Prosecco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</a:t>
                      </a:r>
                      <a:r>
                        <a:rPr lang="it-IT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varietà </a:t>
                      </a:r>
                      <a:r>
                        <a:rPr lang="it-IT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Glera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Dal 31/07/2019 al </a:t>
                      </a:r>
                      <a:r>
                        <a:rPr lang="it-IT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31/07/2021</a:t>
                      </a:r>
                      <a:endParaRPr lang="it-IT" sz="1600" b="1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551160"/>
                  </a:ext>
                </a:extLst>
              </a:tr>
              <a:tr h="331208"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108404"/>
                  </a:ext>
                </a:extLst>
              </a:tr>
              <a:tr h="102674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delle Venezie Pinot Grigio Doc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</a:t>
                      </a:r>
                      <a:r>
                        <a:rPr lang="it-IT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varietà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Pinot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Grigio</a:t>
                      </a:r>
                    </a:p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dal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31/07/2019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 </a:t>
                      </a:r>
                      <a:r>
                        <a:rPr lang="it-IT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31/07/2022</a:t>
                      </a:r>
                      <a:endParaRPr lang="it-IT" sz="1600" b="1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703077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ctr" fontAlgn="ctr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endParaRPr lang="it-IT" sz="1600" b="1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446894"/>
                  </a:ext>
                </a:extLst>
              </a:tr>
              <a:tr h="102674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Prosecco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</a:t>
                      </a:r>
                      <a:r>
                        <a:rPr lang="it-IT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varietà </a:t>
                      </a:r>
                      <a:r>
                        <a:rPr lang="it-IT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Glera</a:t>
                      </a:r>
                      <a:endParaRPr lang="it-IT" sz="16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Fino al </a:t>
                      </a:r>
                      <a:r>
                        <a:rPr lang="it-IT" sz="1600" b="1" i="0" u="sng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31/07/2020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9096688"/>
                  </a:ext>
                </a:extLst>
              </a:tr>
            </a:tbl>
          </a:graphicData>
        </a:graphic>
      </p:graphicFrame>
      <p:sp>
        <p:nvSpPr>
          <p:cNvPr id="3" name="Freccia a destra 2">
            <a:extLst>
              <a:ext uri="{FF2B5EF4-FFF2-40B4-BE49-F238E27FC236}">
                <a16:creationId xmlns:a16="http://schemas.microsoft.com/office/drawing/2014/main" id="{8004D134-E3AE-4896-86A3-06C25042507B}"/>
              </a:ext>
            </a:extLst>
          </p:cNvPr>
          <p:cNvSpPr/>
          <p:nvPr/>
        </p:nvSpPr>
        <p:spPr>
          <a:xfrm>
            <a:off x="4704544" y="1411298"/>
            <a:ext cx="79127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5D7B8E02-A69E-4931-8AE8-3C6E97F53B16}"/>
              </a:ext>
            </a:extLst>
          </p:cNvPr>
          <p:cNvSpPr/>
          <p:nvPr/>
        </p:nvSpPr>
        <p:spPr>
          <a:xfrm>
            <a:off x="4686666" y="2985646"/>
            <a:ext cx="777922" cy="4371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7C1042EA-CBF2-4CBB-981B-2CE2C92E7909}"/>
              </a:ext>
            </a:extLst>
          </p:cNvPr>
          <p:cNvSpPr/>
          <p:nvPr/>
        </p:nvSpPr>
        <p:spPr>
          <a:xfrm>
            <a:off x="4671051" y="4251912"/>
            <a:ext cx="809151" cy="5212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7C1042EA-CBF2-4CBB-981B-2CE2C92E7909}"/>
              </a:ext>
            </a:extLst>
          </p:cNvPr>
          <p:cNvSpPr/>
          <p:nvPr/>
        </p:nvSpPr>
        <p:spPr>
          <a:xfrm>
            <a:off x="4686666" y="5602234"/>
            <a:ext cx="809151" cy="5212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698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5459104" y="163453"/>
            <a:ext cx="1774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Arial Rounded MT Bold" panose="020F0704030504030204" pitchFamily="34" charset="0"/>
              </a:rPr>
              <a:t>Aiuti erogati</a:t>
            </a:r>
            <a:endParaRPr lang="it-IT" sz="2000" b="1" dirty="0">
              <a:latin typeface="Arial Rounded MT Bold" panose="020F0704030504030204" pitchFamily="34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794" y="2042952"/>
            <a:ext cx="7548654" cy="336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0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3375"/>
            <a:ext cx="34464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Segnaposto contenuto 2"/>
          <p:cNvSpPr>
            <a:spLocks noGrp="1"/>
          </p:cNvSpPr>
          <p:nvPr>
            <p:ph idx="1"/>
          </p:nvPr>
        </p:nvSpPr>
        <p:spPr>
          <a:xfrm>
            <a:off x="323850" y="1268413"/>
            <a:ext cx="8374063" cy="45370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3500" b="1">
                <a:solidFill>
                  <a:srgbClr val="006600"/>
                </a:solidFill>
              </a:rPr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b="1">
              <a:solidFill>
                <a:srgbClr val="0066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b="1">
                <a:solidFill>
                  <a:srgbClr val="006600"/>
                </a:solidFill>
                <a:latin typeface="Times New Roman" pitchFamily="18" charset="0"/>
              </a:rPr>
              <a:t>Grazie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b="1">
              <a:solidFill>
                <a:srgbClr val="0066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1600" b="1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1600" b="1">
              <a:solidFill>
                <a:srgbClr val="006600"/>
              </a:solidFill>
            </a:endParaRP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it-IT" altLang="it-IT" sz="1000" b="1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1600" b="1">
                <a:solidFill>
                  <a:srgbClr val="006600"/>
                </a:solidFill>
              </a:rPr>
              <a:t>alberto.zannol@regione.veneto.it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900" b="1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90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90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90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90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1400" b="1" i="1">
                <a:solidFill>
                  <a:srgbClr val="006600"/>
                </a:solidFill>
              </a:rPr>
              <a:t>Regione Veneto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1400" b="1" i="1">
                <a:solidFill>
                  <a:srgbClr val="006600"/>
                </a:solidFill>
              </a:rPr>
              <a:t>Area Sviluppo Economico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1400" b="1" i="1">
                <a:solidFill>
                  <a:srgbClr val="006600"/>
                </a:solidFill>
              </a:rPr>
              <a:t>Direzione Agroalimentare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1400" b="1" i="1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sellaDiTesto 14"/>
          <p:cNvSpPr>
            <a:spLocks noGrp="1" noChangeArrowheads="1"/>
          </p:cNvSpPr>
          <p:nvPr>
            <p:ph type="title"/>
          </p:nvPr>
        </p:nvSpPr>
        <p:spPr>
          <a:xfrm>
            <a:off x="362465" y="809479"/>
            <a:ext cx="8344930" cy="384721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it-IT" altLang="it-IT" sz="1900" b="1" dirty="0">
                <a:solidFill>
                  <a:srgbClr val="01462F"/>
                </a:solidFill>
                <a:latin typeface="Calibri" pitchFamily="34" charset="0"/>
              </a:rPr>
              <a:t>Andamento superficie vitata e variazione % rispetto a campagna precedente</a:t>
            </a:r>
            <a:endParaRPr lang="it-IT" altLang="it-IT" sz="19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3077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Grafico 9"/>
          <p:cNvGraphicFramePr/>
          <p:nvPr>
            <p:extLst>
              <p:ext uri="{D42A27DB-BD31-4B8C-83A1-F6EECF244321}">
                <p14:modId xmlns:p14="http://schemas.microsoft.com/office/powerpoint/2010/main" val="3112535742"/>
              </p:ext>
            </p:extLst>
          </p:nvPr>
        </p:nvGraphicFramePr>
        <p:xfrm>
          <a:off x="362465" y="1359243"/>
          <a:ext cx="8482277" cy="4958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sellaDiTesto 14"/>
          <p:cNvSpPr txBox="1">
            <a:spLocks noChangeArrowheads="1"/>
          </p:cNvSpPr>
          <p:nvPr/>
        </p:nvSpPr>
        <p:spPr bwMode="auto">
          <a:xfrm>
            <a:off x="1136820" y="518983"/>
            <a:ext cx="6301947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it-IT" altLang="it-IT" sz="1900" b="1" dirty="0">
                <a:solidFill>
                  <a:srgbClr val="01462F"/>
                </a:solidFill>
                <a:latin typeface="Calibri" pitchFamily="34" charset="0"/>
              </a:rPr>
              <a:t>Superficie vitata per colore della bacca per Provincia</a:t>
            </a:r>
          </a:p>
        </p:txBody>
      </p:sp>
      <p:pic>
        <p:nvPicPr>
          <p:cNvPr id="4099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147638"/>
            <a:ext cx="3060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1F3AE313-ACDA-42D8-A01A-32F1E0CBDE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2011873"/>
              </p:ext>
            </p:extLst>
          </p:nvPr>
        </p:nvGraphicFramePr>
        <p:xfrm>
          <a:off x="1030779" y="1022466"/>
          <a:ext cx="6737236" cy="2864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507878"/>
              </p:ext>
            </p:extLst>
          </p:nvPr>
        </p:nvGraphicFramePr>
        <p:xfrm>
          <a:off x="432262" y="4129385"/>
          <a:ext cx="8229599" cy="2044445"/>
        </p:xfrm>
        <a:graphic>
          <a:graphicData uri="http://schemas.openxmlformats.org/drawingml/2006/table">
            <a:tbl>
              <a:tblPr/>
              <a:tblGrid>
                <a:gridCol w="662509">
                  <a:extLst>
                    <a:ext uri="{9D8B030D-6E8A-4147-A177-3AD203B41FA5}">
                      <a16:colId xmlns:a16="http://schemas.microsoft.com/office/drawing/2014/main" val="3656677372"/>
                    </a:ext>
                  </a:extLst>
                </a:gridCol>
                <a:gridCol w="496881">
                  <a:extLst>
                    <a:ext uri="{9D8B030D-6E8A-4147-A177-3AD203B41FA5}">
                      <a16:colId xmlns:a16="http://schemas.microsoft.com/office/drawing/2014/main" val="3625381028"/>
                    </a:ext>
                  </a:extLst>
                </a:gridCol>
                <a:gridCol w="414068">
                  <a:extLst>
                    <a:ext uri="{9D8B030D-6E8A-4147-A177-3AD203B41FA5}">
                      <a16:colId xmlns:a16="http://schemas.microsoft.com/office/drawing/2014/main" val="3196350339"/>
                    </a:ext>
                  </a:extLst>
                </a:gridCol>
                <a:gridCol w="496881">
                  <a:extLst>
                    <a:ext uri="{9D8B030D-6E8A-4147-A177-3AD203B41FA5}">
                      <a16:colId xmlns:a16="http://schemas.microsoft.com/office/drawing/2014/main" val="1014597655"/>
                    </a:ext>
                  </a:extLst>
                </a:gridCol>
                <a:gridCol w="414068">
                  <a:extLst>
                    <a:ext uri="{9D8B030D-6E8A-4147-A177-3AD203B41FA5}">
                      <a16:colId xmlns:a16="http://schemas.microsoft.com/office/drawing/2014/main" val="872104729"/>
                    </a:ext>
                  </a:extLst>
                </a:gridCol>
                <a:gridCol w="496881">
                  <a:extLst>
                    <a:ext uri="{9D8B030D-6E8A-4147-A177-3AD203B41FA5}">
                      <a16:colId xmlns:a16="http://schemas.microsoft.com/office/drawing/2014/main" val="1668826026"/>
                    </a:ext>
                  </a:extLst>
                </a:gridCol>
                <a:gridCol w="476178">
                  <a:extLst>
                    <a:ext uri="{9D8B030D-6E8A-4147-A177-3AD203B41FA5}">
                      <a16:colId xmlns:a16="http://schemas.microsoft.com/office/drawing/2014/main" val="3517562474"/>
                    </a:ext>
                  </a:extLst>
                </a:gridCol>
                <a:gridCol w="551228">
                  <a:extLst>
                    <a:ext uri="{9D8B030D-6E8A-4147-A177-3AD203B41FA5}">
                      <a16:colId xmlns:a16="http://schemas.microsoft.com/office/drawing/2014/main" val="2903593005"/>
                    </a:ext>
                  </a:extLst>
                </a:gridCol>
                <a:gridCol w="414068">
                  <a:extLst>
                    <a:ext uri="{9D8B030D-6E8A-4147-A177-3AD203B41FA5}">
                      <a16:colId xmlns:a16="http://schemas.microsoft.com/office/drawing/2014/main" val="708014479"/>
                    </a:ext>
                  </a:extLst>
                </a:gridCol>
                <a:gridCol w="551228">
                  <a:extLst>
                    <a:ext uri="{9D8B030D-6E8A-4147-A177-3AD203B41FA5}">
                      <a16:colId xmlns:a16="http://schemas.microsoft.com/office/drawing/2014/main" val="1471422843"/>
                    </a:ext>
                  </a:extLst>
                </a:gridCol>
                <a:gridCol w="414068">
                  <a:extLst>
                    <a:ext uri="{9D8B030D-6E8A-4147-A177-3AD203B41FA5}">
                      <a16:colId xmlns:a16="http://schemas.microsoft.com/office/drawing/2014/main" val="402287945"/>
                    </a:ext>
                  </a:extLst>
                </a:gridCol>
                <a:gridCol w="496881">
                  <a:extLst>
                    <a:ext uri="{9D8B030D-6E8A-4147-A177-3AD203B41FA5}">
                      <a16:colId xmlns:a16="http://schemas.microsoft.com/office/drawing/2014/main" val="2225604742"/>
                    </a:ext>
                  </a:extLst>
                </a:gridCol>
                <a:gridCol w="414068">
                  <a:extLst>
                    <a:ext uri="{9D8B030D-6E8A-4147-A177-3AD203B41FA5}">
                      <a16:colId xmlns:a16="http://schemas.microsoft.com/office/drawing/2014/main" val="170834554"/>
                    </a:ext>
                  </a:extLst>
                </a:gridCol>
                <a:gridCol w="551228">
                  <a:extLst>
                    <a:ext uri="{9D8B030D-6E8A-4147-A177-3AD203B41FA5}">
                      <a16:colId xmlns:a16="http://schemas.microsoft.com/office/drawing/2014/main" val="2872921156"/>
                    </a:ext>
                  </a:extLst>
                </a:gridCol>
                <a:gridCol w="414068">
                  <a:extLst>
                    <a:ext uri="{9D8B030D-6E8A-4147-A177-3AD203B41FA5}">
                      <a16:colId xmlns:a16="http://schemas.microsoft.com/office/drawing/2014/main" val="1649356397"/>
                    </a:ext>
                  </a:extLst>
                </a:gridCol>
                <a:gridCol w="551228">
                  <a:extLst>
                    <a:ext uri="{9D8B030D-6E8A-4147-A177-3AD203B41FA5}">
                      <a16:colId xmlns:a16="http://schemas.microsoft.com/office/drawing/2014/main" val="553789534"/>
                    </a:ext>
                  </a:extLst>
                </a:gridCol>
                <a:gridCol w="414068">
                  <a:extLst>
                    <a:ext uri="{9D8B030D-6E8A-4147-A177-3AD203B41FA5}">
                      <a16:colId xmlns:a16="http://schemas.microsoft.com/office/drawing/2014/main" val="529124226"/>
                    </a:ext>
                  </a:extLst>
                </a:gridCol>
              </a:tblGrid>
              <a:tr h="163245"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4" marR="7774" marT="777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Belluno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Padova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Rovigo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Treviso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Venezia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Vicenza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Verona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Veneto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301782"/>
                  </a:ext>
                </a:extLst>
              </a:tr>
              <a:tr h="318716">
                <a:tc>
                  <a:txBody>
                    <a:bodyPr/>
                    <a:lstStyle/>
                    <a:p>
                      <a:pPr algn="l" rtl="0" fontAlgn="ctr"/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4" marR="7774" marT="77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2019/</a:t>
                      </a:r>
                      <a:b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2019/</a:t>
                      </a:r>
                      <a:b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2019/</a:t>
                      </a:r>
                      <a:b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2019/</a:t>
                      </a:r>
                      <a:b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2019/</a:t>
                      </a:r>
                      <a:b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2019/</a:t>
                      </a:r>
                      <a:b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2019/</a:t>
                      </a:r>
                      <a:b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2019/</a:t>
                      </a:r>
                      <a:b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79513018"/>
                  </a:ext>
                </a:extLst>
              </a:tr>
              <a:tr h="31094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Sup. vitata (ha)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212,59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7,18%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7.793,46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3,75%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294,03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5,23%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41.351,24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3,19%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10.034,45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8,22%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7.964,68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0,97%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29.697,03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1,74%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97.347,49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3,11%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6482609"/>
                  </a:ext>
                </a:extLst>
              </a:tr>
              <a:tr h="31094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Bacca bianca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79,43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-0,08%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73,31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1,45%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53,4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10,74%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89,43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0,33%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78,2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1,51%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72,56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0,51%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53,12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-0,62%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74,39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0,50%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7487869"/>
                  </a:ext>
                </a:extLst>
              </a:tr>
              <a:tr h="31094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Bacca nera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20,57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0,29%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26,69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-3,79%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46,6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-10,00%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10,57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-2,67%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21,8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-5,05%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27,44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-1,33%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46,88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0,71%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25,61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-1,42%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283946"/>
                  </a:ext>
                </a:extLst>
              </a:tr>
              <a:tr h="31094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N. Aziende*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8,33%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3.784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0,91%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779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4,70%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11.295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0,92%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2.509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-0,24%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3.611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-0,17%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7.691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1,00%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29.812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0,84%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319148"/>
                  </a:ext>
                </a:extLst>
              </a:tr>
              <a:tr h="318716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Sup. media (ha)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1,49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-0,67%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2,06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3,00%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0,38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3,66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2,23%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8,40%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2,21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1,38%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3,86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0,78%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3,27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2,51%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14744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" y="106363"/>
            <a:ext cx="34464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CasellaDiTesto 14"/>
          <p:cNvSpPr txBox="1">
            <a:spLocks noChangeArrowheads="1"/>
          </p:cNvSpPr>
          <p:nvPr/>
        </p:nvSpPr>
        <p:spPr bwMode="auto">
          <a:xfrm>
            <a:off x="618811" y="907102"/>
            <a:ext cx="7990702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1900" b="1" dirty="0">
                <a:solidFill>
                  <a:srgbClr val="01462F"/>
                </a:solidFill>
                <a:latin typeface="Calibri" pitchFamily="34" charset="0"/>
              </a:rPr>
              <a:t>Superficie vitata per le principali varietà anno 2019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86405655-A591-425E-8DCC-544BDEA60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127030"/>
              </p:ext>
            </p:extLst>
          </p:nvPr>
        </p:nvGraphicFramePr>
        <p:xfrm>
          <a:off x="275517" y="1895105"/>
          <a:ext cx="8677289" cy="3539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1189">
                  <a:extLst>
                    <a:ext uri="{9D8B030D-6E8A-4147-A177-3AD203B41FA5}">
                      <a16:colId xmlns:a16="http://schemas.microsoft.com/office/drawing/2014/main" val="761386018"/>
                    </a:ext>
                  </a:extLst>
                </a:gridCol>
                <a:gridCol w="636587">
                  <a:extLst>
                    <a:ext uri="{9D8B030D-6E8A-4147-A177-3AD203B41FA5}">
                      <a16:colId xmlns:a16="http://schemas.microsoft.com/office/drawing/2014/main" val="571478856"/>
                    </a:ext>
                  </a:extLst>
                </a:gridCol>
                <a:gridCol w="649042">
                  <a:extLst>
                    <a:ext uri="{9D8B030D-6E8A-4147-A177-3AD203B41FA5}">
                      <a16:colId xmlns:a16="http://schemas.microsoft.com/office/drawing/2014/main" val="3564044578"/>
                    </a:ext>
                  </a:extLst>
                </a:gridCol>
                <a:gridCol w="636973">
                  <a:extLst>
                    <a:ext uri="{9D8B030D-6E8A-4147-A177-3AD203B41FA5}">
                      <a16:colId xmlns:a16="http://schemas.microsoft.com/office/drawing/2014/main" val="2295649265"/>
                    </a:ext>
                  </a:extLst>
                </a:gridCol>
                <a:gridCol w="656705">
                  <a:extLst>
                    <a:ext uri="{9D8B030D-6E8A-4147-A177-3AD203B41FA5}">
                      <a16:colId xmlns:a16="http://schemas.microsoft.com/office/drawing/2014/main" val="2525565261"/>
                    </a:ext>
                  </a:extLst>
                </a:gridCol>
                <a:gridCol w="656706">
                  <a:extLst>
                    <a:ext uri="{9D8B030D-6E8A-4147-A177-3AD203B41FA5}">
                      <a16:colId xmlns:a16="http://schemas.microsoft.com/office/drawing/2014/main" val="408521288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908412817"/>
                    </a:ext>
                  </a:extLst>
                </a:gridCol>
                <a:gridCol w="721318">
                  <a:extLst>
                    <a:ext uri="{9D8B030D-6E8A-4147-A177-3AD203B41FA5}">
                      <a16:colId xmlns:a16="http://schemas.microsoft.com/office/drawing/2014/main" val="2063516928"/>
                    </a:ext>
                  </a:extLst>
                </a:gridCol>
                <a:gridCol w="719067">
                  <a:extLst>
                    <a:ext uri="{9D8B030D-6E8A-4147-A177-3AD203B41FA5}">
                      <a16:colId xmlns:a16="http://schemas.microsoft.com/office/drawing/2014/main" val="3422660975"/>
                    </a:ext>
                  </a:extLst>
                </a:gridCol>
                <a:gridCol w="673331">
                  <a:extLst>
                    <a:ext uri="{9D8B030D-6E8A-4147-A177-3AD203B41FA5}">
                      <a16:colId xmlns:a16="http://schemas.microsoft.com/office/drawing/2014/main" val="1719787685"/>
                    </a:ext>
                  </a:extLst>
                </a:gridCol>
                <a:gridCol w="681644">
                  <a:extLst>
                    <a:ext uri="{9D8B030D-6E8A-4147-A177-3AD203B41FA5}">
                      <a16:colId xmlns:a16="http://schemas.microsoft.com/office/drawing/2014/main" val="3377458827"/>
                    </a:ext>
                  </a:extLst>
                </a:gridCol>
                <a:gridCol w="723207">
                  <a:extLst>
                    <a:ext uri="{9D8B030D-6E8A-4147-A177-3AD203B41FA5}">
                      <a16:colId xmlns:a16="http://schemas.microsoft.com/office/drawing/2014/main" val="2272630069"/>
                    </a:ext>
                  </a:extLst>
                </a:gridCol>
              </a:tblGrid>
              <a:tr h="8673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Varietà</a:t>
                      </a:r>
                      <a:endParaRPr lang="it-IT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 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Provincia</a:t>
                      </a:r>
                      <a:endParaRPr lang="it-IT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Totale</a:t>
                      </a:r>
                      <a:endParaRPr lang="it-IT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 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2017/</a:t>
                      </a:r>
                      <a:br>
                        <a:rPr lang="it-I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2018/</a:t>
                      </a:r>
                      <a:br>
                        <a:rPr lang="it-I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2019/</a:t>
                      </a:r>
                      <a:br>
                        <a:rPr lang="it-I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48583773"/>
                  </a:ext>
                </a:extLst>
              </a:tr>
              <a:tr h="182350">
                <a:tc vMerge="1"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BL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PD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RO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TV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VE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VI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VR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0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0" fontAlgn="b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329748"/>
                  </a:ext>
                </a:extLst>
              </a:tr>
              <a:tr h="344727">
                <a:tc>
                  <a:txBody>
                    <a:bodyPr/>
                    <a:lstStyle/>
                    <a:p>
                      <a:pPr marL="180000" algn="l" fontAlgn="b"/>
                      <a:r>
                        <a:rPr lang="it-IT" sz="900" b="1" u="none" strike="noStrike" dirty="0">
                          <a:effectLst/>
                        </a:rPr>
                        <a:t>GLERA</a:t>
                      </a:r>
                      <a:endParaRPr lang="it-IT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61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3.329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-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26.878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3.481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1.929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-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35.678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14,27%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9,51%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4,46%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478744"/>
                  </a:ext>
                </a:extLst>
              </a:tr>
              <a:tr h="421620">
                <a:tc>
                  <a:txBody>
                    <a:bodyPr/>
                    <a:lstStyle/>
                    <a:p>
                      <a:pPr marL="180000" algn="l" fontAlgn="b"/>
                      <a:r>
                        <a:rPr lang="it-IT" sz="900" b="1" u="none" strike="noStrike" dirty="0">
                          <a:effectLst/>
                        </a:rPr>
                        <a:t>PINOT GRIGIO G.</a:t>
                      </a:r>
                      <a:endParaRPr lang="it-IT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12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1.153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97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5.800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3.017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1.355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4.472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15.907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8,30%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4,24%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5,69%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979065"/>
                  </a:ext>
                </a:extLst>
              </a:tr>
              <a:tr h="344727">
                <a:tc>
                  <a:txBody>
                    <a:bodyPr/>
                    <a:lstStyle/>
                    <a:p>
                      <a:pPr marL="180000" algn="l" fontAlgn="b"/>
                      <a:r>
                        <a:rPr lang="it-IT" sz="900" b="1" u="none" strike="noStrike" dirty="0">
                          <a:effectLst/>
                        </a:rPr>
                        <a:t>GARGANEGA B.</a:t>
                      </a:r>
                      <a:endParaRPr lang="it-IT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-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114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1.086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7.835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9.036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-1,93%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-1,84%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-2,28%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782470"/>
                  </a:ext>
                </a:extLst>
              </a:tr>
              <a:tr h="344727">
                <a:tc>
                  <a:txBody>
                    <a:bodyPr/>
                    <a:lstStyle/>
                    <a:p>
                      <a:pPr marL="180000" algn="l" fontAlgn="b"/>
                      <a:r>
                        <a:rPr lang="it-IT" sz="900" b="1" u="none" strike="noStrike" dirty="0">
                          <a:effectLst/>
                        </a:rPr>
                        <a:t>MERLOT N.</a:t>
                      </a:r>
                      <a:endParaRPr lang="it-IT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1.050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96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1.794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861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878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958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5.639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-4,85%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-4,15%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-1,16%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104122"/>
                  </a:ext>
                </a:extLst>
              </a:tr>
              <a:tr h="344727">
                <a:tc>
                  <a:txBody>
                    <a:bodyPr/>
                    <a:lstStyle/>
                    <a:p>
                      <a:pPr marL="180000" algn="l" fontAlgn="b"/>
                      <a:r>
                        <a:rPr lang="it-IT" sz="900" b="1" u="none" strike="noStrike" dirty="0">
                          <a:effectLst/>
                        </a:rPr>
                        <a:t>CHARDONNAY B.</a:t>
                      </a:r>
                      <a:endParaRPr lang="it-IT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30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215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2.310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510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560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983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4.612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4,44%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4,39%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8,07%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778431"/>
                  </a:ext>
                </a:extLst>
              </a:tr>
              <a:tr h="344727">
                <a:tc>
                  <a:txBody>
                    <a:bodyPr/>
                    <a:lstStyle/>
                    <a:p>
                      <a:pPr marL="180000" algn="l" fontAlgn="b"/>
                      <a:r>
                        <a:rPr lang="it-IT" sz="900" b="1" u="none" strike="noStrike" dirty="0">
                          <a:effectLst/>
                        </a:rPr>
                        <a:t>CABERNET SAUVIGNON N.</a:t>
                      </a:r>
                      <a:endParaRPr lang="it-IT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299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544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201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478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446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1.970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-8,47%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-7,51%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-5,32%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279444"/>
                  </a:ext>
                </a:extLst>
              </a:tr>
              <a:tr h="344727">
                <a:tc>
                  <a:txBody>
                    <a:bodyPr/>
                    <a:lstStyle/>
                    <a:p>
                      <a:pPr marL="180000" algn="l" fontAlgn="b"/>
                      <a:r>
                        <a:rPr lang="it-IT" sz="900" b="1" u="none" strike="noStrike" dirty="0">
                          <a:effectLst/>
                        </a:rPr>
                        <a:t>CABERNET FRANC N.</a:t>
                      </a:r>
                      <a:endParaRPr lang="it-IT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229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13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736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430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211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41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1.660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-6,04%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-5,58%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-2,63%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43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" y="106363"/>
            <a:ext cx="34464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CasellaDiTesto 14"/>
          <p:cNvSpPr txBox="1">
            <a:spLocks noChangeArrowheads="1"/>
          </p:cNvSpPr>
          <p:nvPr/>
        </p:nvSpPr>
        <p:spPr bwMode="auto">
          <a:xfrm>
            <a:off x="771783" y="639204"/>
            <a:ext cx="7990702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1900" b="1" dirty="0">
                <a:solidFill>
                  <a:srgbClr val="01462F"/>
                </a:solidFill>
                <a:latin typeface="Calibri" pitchFamily="34" charset="0"/>
              </a:rPr>
              <a:t>Superficie vitata per le principali varietà per anno impianto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21539"/>
              </p:ext>
            </p:extLst>
          </p:nvPr>
        </p:nvGraphicFramePr>
        <p:xfrm>
          <a:off x="174567" y="1640485"/>
          <a:ext cx="8750530" cy="4296022"/>
        </p:xfrm>
        <a:graphic>
          <a:graphicData uri="http://schemas.openxmlformats.org/drawingml/2006/table">
            <a:tbl>
              <a:tblPr/>
              <a:tblGrid>
                <a:gridCol w="2096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0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2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4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691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VARIETA’</a:t>
                      </a:r>
                    </a:p>
                  </a:txBody>
                  <a:tcPr marL="7495" marR="7495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SUPERFICIE</a:t>
                      </a:r>
                    </a:p>
                  </a:txBody>
                  <a:tcPr marL="7495" marR="7495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prima 2000</a:t>
                      </a:r>
                    </a:p>
                  </a:txBody>
                  <a:tcPr marL="7495" marR="7495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2000 - 2004</a:t>
                      </a:r>
                    </a:p>
                  </a:txBody>
                  <a:tcPr marL="7495" marR="7495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2005 - 2009</a:t>
                      </a:r>
                    </a:p>
                  </a:txBody>
                  <a:tcPr marL="7495" marR="7495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2010 - 2014</a:t>
                      </a:r>
                    </a:p>
                  </a:txBody>
                  <a:tcPr marL="7495" marR="7495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&gt;= 2015</a:t>
                      </a:r>
                    </a:p>
                  </a:txBody>
                  <a:tcPr marL="7495" marR="7495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910">
                <a:tc>
                  <a:txBody>
                    <a:bodyPr/>
                    <a:lstStyle/>
                    <a:p>
                      <a:pPr marL="180000" algn="l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GLERA</a:t>
                      </a: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35.678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5.368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2.310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5.253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8.961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13.785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910">
                <a:tc>
                  <a:txBody>
                    <a:bodyPr/>
                    <a:lstStyle/>
                    <a:p>
                      <a:pPr marL="180000" algn="l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PINOT GRIGIO </a:t>
                      </a: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15.907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1.304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2.543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1.903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3.945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6.213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910">
                <a:tc>
                  <a:txBody>
                    <a:bodyPr/>
                    <a:lstStyle/>
                    <a:p>
                      <a:pPr marL="180000" algn="l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GARGANEGA</a:t>
                      </a: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9.036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7.311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357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542.02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400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426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910">
                <a:tc>
                  <a:txBody>
                    <a:bodyPr/>
                    <a:lstStyle/>
                    <a:p>
                      <a:pPr marL="180000" algn="l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CORVINA</a:t>
                      </a: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7.085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2.594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1.369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1.071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1.063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987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910">
                <a:tc>
                  <a:txBody>
                    <a:bodyPr/>
                    <a:lstStyle/>
                    <a:p>
                      <a:pPr marL="180000" algn="l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MERLOT </a:t>
                      </a: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5.639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2.645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1.414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597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369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614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910">
                <a:tc>
                  <a:txBody>
                    <a:bodyPr/>
                    <a:lstStyle/>
                    <a:p>
                      <a:pPr marL="180000" algn="l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CHARDONNAY </a:t>
                      </a: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4.612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858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333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756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700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1.965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910">
                <a:tc>
                  <a:txBody>
                    <a:bodyPr/>
                    <a:lstStyle/>
                    <a:p>
                      <a:pPr marL="180000" algn="l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RONDINELLA</a:t>
                      </a: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2.538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1.208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494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377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272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186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6910">
                <a:tc>
                  <a:txBody>
                    <a:bodyPr/>
                    <a:lstStyle/>
                    <a:p>
                      <a:pPr marL="180000" algn="l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CABERNET SAUVIGNON </a:t>
                      </a: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1.970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737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875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197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60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101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006">
                <a:tc>
                  <a:txBody>
                    <a:bodyPr/>
                    <a:lstStyle/>
                    <a:p>
                      <a:pPr marL="180000" algn="l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CABERNET FRANC</a:t>
                      </a: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1.660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182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267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424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455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006">
                <a:tc>
                  <a:txBody>
                    <a:bodyPr/>
                    <a:lstStyle/>
                    <a:p>
                      <a:pPr marL="180000" algn="l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CORVINONE</a:t>
                      </a: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1.620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752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441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176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156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6910"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95" marR="7495" marT="749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85.745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23.111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10.318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10.597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16.290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defTabSz="180000" rtl="0" fontAlgn="b">
                        <a:tabLst>
                          <a:tab pos="180000" algn="r"/>
                        </a:tabLs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24.888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6910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95" marR="7495" marT="74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1143000" y="6500813"/>
            <a:ext cx="1643063" cy="214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7559675" y="6480175"/>
            <a:ext cx="12366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it-IT" altLang="it-IT" sz="1200">
                <a:solidFill>
                  <a:schemeClr val="bg1"/>
                </a:solidFill>
                <a:latin typeface="Calibri" pitchFamily="34" charset="0"/>
              </a:rPr>
              <a:t>www.avepa.it</a:t>
            </a:r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1201738" y="6480175"/>
            <a:ext cx="1279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altLang="it-IT" sz="1200">
                <a:solidFill>
                  <a:schemeClr val="bg1"/>
                </a:solidFill>
                <a:latin typeface="Calibri" pitchFamily="34" charset="0"/>
              </a:rPr>
              <a:t>Vendemmia 2015</a:t>
            </a:r>
          </a:p>
        </p:txBody>
      </p:sp>
      <p:pic>
        <p:nvPicPr>
          <p:cNvPr id="6149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CasellaDiTesto 14"/>
          <p:cNvSpPr txBox="1">
            <a:spLocks noChangeArrowheads="1"/>
          </p:cNvSpPr>
          <p:nvPr/>
        </p:nvSpPr>
        <p:spPr bwMode="auto">
          <a:xfrm>
            <a:off x="1092937" y="692737"/>
            <a:ext cx="6763264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1900" b="1" dirty="0">
                <a:solidFill>
                  <a:srgbClr val="01462F"/>
                </a:solidFill>
                <a:latin typeface="Calibri" pitchFamily="34" charset="0"/>
              </a:rPr>
              <a:t>Superficie vitata coltivata con metodo biologico</a:t>
            </a: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C092ECDD-7142-4D08-826C-8B6676813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019" y="6468904"/>
            <a:ext cx="22712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000" b="1" dirty="0">
                <a:latin typeface="Calibri" panose="020F0502020204030204" pitchFamily="34" charset="0"/>
              </a:rPr>
              <a:t>Rilevazione 24 dicembre 2019</a:t>
            </a: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392412"/>
              </p:ext>
            </p:extLst>
          </p:nvPr>
        </p:nvGraphicFramePr>
        <p:xfrm>
          <a:off x="1092937" y="4722552"/>
          <a:ext cx="6837405" cy="1280820"/>
        </p:xfrm>
        <a:graphic>
          <a:graphicData uri="http://schemas.openxmlformats.org/drawingml/2006/table">
            <a:tbl>
              <a:tblPr/>
              <a:tblGrid>
                <a:gridCol w="1449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48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94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5.935,24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94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5.782,87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94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r>
                        <a:rPr lang="it-IT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2016</a:t>
                      </a:r>
                      <a:endParaRPr lang="it-IT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altLang="it-IT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4.398,47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ella 13">
            <a:extLst>
              <a:ext uri="{FF2B5EF4-FFF2-40B4-BE49-F238E27FC236}">
                <a16:creationId xmlns:a16="http://schemas.microsoft.com/office/drawing/2014/main" id="{F106FBBE-6202-4478-95EE-D16D7CA38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18297"/>
              </p:ext>
            </p:extLst>
          </p:nvPr>
        </p:nvGraphicFramePr>
        <p:xfrm>
          <a:off x="1065530" y="1419982"/>
          <a:ext cx="6818080" cy="2848308"/>
        </p:xfrm>
        <a:graphic>
          <a:graphicData uri="http://schemas.openxmlformats.org/drawingml/2006/table">
            <a:tbl>
              <a:tblPr firstRow="1" firstCol="1" bandRow="1"/>
              <a:tblGrid>
                <a:gridCol w="1423367">
                  <a:extLst>
                    <a:ext uri="{9D8B030D-6E8A-4147-A177-3AD203B41FA5}">
                      <a16:colId xmlns:a16="http://schemas.microsoft.com/office/drawing/2014/main" val="3264184122"/>
                    </a:ext>
                  </a:extLst>
                </a:gridCol>
                <a:gridCol w="1233045">
                  <a:extLst>
                    <a:ext uri="{9D8B030D-6E8A-4147-A177-3AD203B41FA5}">
                      <a16:colId xmlns:a16="http://schemas.microsoft.com/office/drawing/2014/main" val="1723535540"/>
                    </a:ext>
                  </a:extLst>
                </a:gridCol>
                <a:gridCol w="2310300">
                  <a:extLst>
                    <a:ext uri="{9D8B030D-6E8A-4147-A177-3AD203B41FA5}">
                      <a16:colId xmlns:a16="http://schemas.microsoft.com/office/drawing/2014/main" val="3361439050"/>
                    </a:ext>
                  </a:extLst>
                </a:gridCol>
                <a:gridCol w="1851368">
                  <a:extLst>
                    <a:ext uri="{9D8B030D-6E8A-4147-A177-3AD203B41FA5}">
                      <a16:colId xmlns:a16="http://schemas.microsoft.com/office/drawing/2014/main" val="1433103723"/>
                    </a:ext>
                  </a:extLst>
                </a:gridCol>
              </a:tblGrid>
              <a:tr h="5073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PROVINCIA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N. Aziende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Superficie in conversione (ha)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Superficie biologica (ha)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09998584"/>
                  </a:ext>
                </a:extLst>
              </a:tr>
              <a:tr h="275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BELLUNO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11,17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7,21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6428175"/>
                  </a:ext>
                </a:extLst>
              </a:tr>
              <a:tr h="275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PADOVA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376,66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301,58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3257524"/>
                  </a:ext>
                </a:extLst>
              </a:tr>
              <a:tr h="275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ROVIGO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4,08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2,87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591954"/>
                  </a:ext>
                </a:extLst>
              </a:tr>
              <a:tr h="275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TREVISO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503,63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708,03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3033184"/>
                  </a:ext>
                </a:extLst>
              </a:tr>
              <a:tr h="275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VENEZIA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163,03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322,47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32653"/>
                  </a:ext>
                </a:extLst>
              </a:tr>
              <a:tr h="275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VERONA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853,69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878,77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437987"/>
                  </a:ext>
                </a:extLst>
              </a:tr>
              <a:tr h="275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VICENZA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308,77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193,44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1921220"/>
                  </a:ext>
                </a:extLst>
              </a:tr>
              <a:tr h="41565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2.221,04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2.414,37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31469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24" name="CasellaDiTesto 10"/>
          <p:cNvSpPr txBox="1">
            <a:spLocks noChangeArrowheads="1"/>
          </p:cNvSpPr>
          <p:nvPr/>
        </p:nvSpPr>
        <p:spPr bwMode="auto">
          <a:xfrm>
            <a:off x="4647500" y="138412"/>
            <a:ext cx="392744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2000" b="1" dirty="0">
                <a:solidFill>
                  <a:srgbClr val="01462F"/>
                </a:solidFill>
              </a:rPr>
              <a:t>Produzione uva rivendicata</a:t>
            </a:r>
          </a:p>
          <a:p>
            <a:pPr algn="ctr" eaLnBrk="1" hangingPunct="1"/>
            <a:r>
              <a:rPr lang="it-IT" altLang="it-IT" sz="2000" b="1" dirty="0">
                <a:solidFill>
                  <a:srgbClr val="01462F"/>
                </a:solidFill>
              </a:rPr>
              <a:t>le prime 10 DO</a:t>
            </a:r>
          </a:p>
        </p:txBody>
      </p:sp>
      <p:graphicFrame>
        <p:nvGraphicFramePr>
          <p:cNvPr id="15" name="Group 6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159296"/>
              </p:ext>
            </p:extLst>
          </p:nvPr>
        </p:nvGraphicFramePr>
        <p:xfrm>
          <a:off x="-207818" y="5639807"/>
          <a:ext cx="2339610" cy="262890"/>
        </p:xfrm>
        <a:graphic>
          <a:graphicData uri="http://schemas.openxmlformats.org/drawingml/2006/table">
            <a:tbl>
              <a:tblPr/>
              <a:tblGrid>
                <a:gridCol w="2339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357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7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quantità  di uva raccolta (q.x1000)</a:t>
                      </a:r>
                    </a:p>
                  </a:txBody>
                  <a:tcPr marL="9526" marR="9526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610319"/>
              </p:ext>
            </p:extLst>
          </p:nvPr>
        </p:nvGraphicFramePr>
        <p:xfrm>
          <a:off x="282517" y="1604347"/>
          <a:ext cx="8135472" cy="3976197"/>
        </p:xfrm>
        <a:graphic>
          <a:graphicData uri="http://schemas.openxmlformats.org/drawingml/2006/table">
            <a:tbl>
              <a:tblPr/>
              <a:tblGrid>
                <a:gridCol w="3400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9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64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62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VARIETA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2019/</a:t>
                      </a:r>
                      <a:b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2019/</a:t>
                      </a:r>
                      <a:b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31036410"/>
                  </a:ext>
                </a:extLst>
              </a:tr>
              <a:tr h="316297">
                <a:tc>
                  <a:txBody>
                    <a:bodyPr/>
                    <a:lstStyle/>
                    <a:p>
                      <a:pPr marL="180000"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PROSECCO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3.417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4.696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4.177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297">
                <a:tc>
                  <a:txBody>
                    <a:bodyPr/>
                    <a:lstStyle/>
                    <a:p>
                      <a:pPr marL="180000"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DELLE VENEZIE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1.356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1.747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1.339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982">
                <a:tc>
                  <a:txBody>
                    <a:bodyPr/>
                    <a:lstStyle/>
                    <a:p>
                      <a:pPr marL="180000"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CONEGLIANO  VALDOBBIADENE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975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1.278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1.031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-19,3%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297">
                <a:tc>
                  <a:txBody>
                    <a:bodyPr/>
                    <a:lstStyle/>
                    <a:p>
                      <a:pPr marL="180000"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VALPOLICELLA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908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971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883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297">
                <a:tc>
                  <a:txBody>
                    <a:bodyPr/>
                    <a:lstStyle/>
                    <a:p>
                      <a:pPr marL="180000"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SOAVE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677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591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716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297">
                <a:tc>
                  <a:txBody>
                    <a:bodyPr/>
                    <a:lstStyle/>
                    <a:p>
                      <a:pPr marL="180000"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VENEZIA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180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172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347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297">
                <a:tc>
                  <a:txBody>
                    <a:bodyPr/>
                    <a:lstStyle/>
                    <a:p>
                      <a:pPr marL="180000"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GARDA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243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297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298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6297">
                <a:tc>
                  <a:txBody>
                    <a:bodyPr/>
                    <a:lstStyle/>
                    <a:p>
                      <a:pPr marL="180000"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BARDOLINO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235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310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248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6297">
                <a:tc>
                  <a:txBody>
                    <a:bodyPr/>
                    <a:lstStyle/>
                    <a:p>
                      <a:pPr marL="180000"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ASOLO PROSECCO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133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192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195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6297">
                <a:tc>
                  <a:txBody>
                    <a:bodyPr/>
                    <a:lstStyle/>
                    <a:p>
                      <a:pPr marL="180000"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CUSTOZA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159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153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148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297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>
                          <a:solidFill>
                            <a:schemeClr val="accent6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Totale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8.283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10.407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9.382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13,27%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-9,85%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CasellaDiTesto 4"/>
          <p:cNvSpPr txBox="1">
            <a:spLocks noChangeArrowheads="1"/>
          </p:cNvSpPr>
          <p:nvPr/>
        </p:nvSpPr>
        <p:spPr bwMode="auto">
          <a:xfrm>
            <a:off x="4201297" y="132277"/>
            <a:ext cx="4555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altLang="it-IT" sz="2800" b="1" dirty="0">
                <a:solidFill>
                  <a:srgbClr val="01462F"/>
                </a:solidFill>
              </a:rPr>
              <a:t>Il mondo </a:t>
            </a:r>
            <a:r>
              <a:rPr lang="it-IT" altLang="it-IT" sz="2800" b="1" dirty="0" smtClean="0">
                <a:solidFill>
                  <a:srgbClr val="01462F"/>
                </a:solidFill>
              </a:rPr>
              <a:t>prosecco</a:t>
            </a:r>
            <a:endParaRPr lang="it-IT" altLang="it-IT" sz="2800" b="1" dirty="0">
              <a:solidFill>
                <a:srgbClr val="01462F"/>
              </a:solidFill>
            </a:endParaRPr>
          </a:p>
        </p:txBody>
      </p:sp>
      <p:pic>
        <p:nvPicPr>
          <p:cNvPr id="8197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527334"/>
              </p:ext>
            </p:extLst>
          </p:nvPr>
        </p:nvGraphicFramePr>
        <p:xfrm>
          <a:off x="280978" y="1986292"/>
          <a:ext cx="8600308" cy="3052344"/>
        </p:xfrm>
        <a:graphic>
          <a:graphicData uri="http://schemas.openxmlformats.org/drawingml/2006/table">
            <a:tbl>
              <a:tblPr/>
              <a:tblGrid>
                <a:gridCol w="1329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6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4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6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8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6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43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2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16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629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395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629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3629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3629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74949"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Uva raccolta (q.x1000)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93" marR="6793" marT="67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93" marR="6793" marT="67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93" marR="6793" marT="67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93" marR="6793" marT="67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93" marR="6793" marT="67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93" marR="6793" marT="67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93" marR="6793" marT="67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856693"/>
                  </a:ext>
                </a:extLst>
              </a:tr>
              <a:tr h="47494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DOC / DOCG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46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q.tità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q.tità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rispetto a 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q.tità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rispetto a 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q.tità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rispetto a 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q.tità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rispetto a 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q.tità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rispetto a 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q.tità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rispetto a 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PROSECCO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2.592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2.549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98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3.663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141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3.707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143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3.417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132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4.696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181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4.177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161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39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CONEGLIANO VALDOBBIADENE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842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864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103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956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114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1.117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133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975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116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1.278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152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1.031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122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ASOLO PROSECCO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24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71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296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88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367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126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525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133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554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192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800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195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813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0BDD8A3D-5984-4943-BF4D-7481EF24B4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7511114"/>
              </p:ext>
            </p:extLst>
          </p:nvPr>
        </p:nvGraphicFramePr>
        <p:xfrm>
          <a:off x="296564" y="1219200"/>
          <a:ext cx="8270788" cy="3863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218" name="Picture 5" descr="logo regione vene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sellaDiTesto 4"/>
          <p:cNvSpPr txBox="1">
            <a:spLocks noChangeArrowheads="1"/>
          </p:cNvSpPr>
          <p:nvPr/>
        </p:nvSpPr>
        <p:spPr bwMode="auto">
          <a:xfrm>
            <a:off x="3747615" y="123997"/>
            <a:ext cx="5149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b="1" dirty="0">
                <a:solidFill>
                  <a:srgbClr val="01462F"/>
                </a:solidFill>
              </a:rPr>
              <a:t>Superficie  totale a varietà Glera in Veneto 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36961"/>
              </p:ext>
            </p:extLst>
          </p:nvPr>
        </p:nvGraphicFramePr>
        <p:xfrm>
          <a:off x="1781186" y="4933602"/>
          <a:ext cx="5144702" cy="1470660"/>
        </p:xfrm>
        <a:graphic>
          <a:graphicData uri="http://schemas.openxmlformats.org/drawingml/2006/table">
            <a:tbl>
              <a:tblPr/>
              <a:tblGrid>
                <a:gridCol w="3505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110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Sup. vitata (ha)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Glera in zona Doc Prosecco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25.736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Glera in zona Docg Conegliano Valdobbiadene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7.224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Glera in zona Docg Asolo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Glera in zona Doc Colli Euganei Serprino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35.676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69C2DED58D4E342A1852BD1EBE5DEE8" ma:contentTypeVersion="1" ma:contentTypeDescription="Creare un nuovo documento." ma:contentTypeScope="" ma:versionID="bf405f7dc33efc2a6f8b6adcdea6f2f9">
  <xsd:schema xmlns:xsd="http://www.w3.org/2001/XMLSchema" xmlns:p="http://schemas.microsoft.com/office/2006/metadata/properties" xmlns:ns2="f580faec-e7fd-498e-bdba-a89c1d5663a3" targetNamespace="http://schemas.microsoft.com/office/2006/metadata/properties" ma:root="true" ma:fieldsID="624398c30853faea4141e24a638fc68f" ns2:_="">
    <xsd:import namespace="f580faec-e7fd-498e-bdba-a89c1d5663a3"/>
    <xsd:element name="properties">
      <xsd:complexType>
        <xsd:sequence>
          <xsd:element name="documentManagement">
            <xsd:complexType>
              <xsd:all>
                <xsd:element ref="ns2:Descrizione_x0020_provvedimento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580faec-e7fd-498e-bdba-a89c1d5663a3" elementFormDefault="qualified">
    <xsd:import namespace="http://schemas.microsoft.com/office/2006/documentManagement/types"/>
    <xsd:element name="Descrizione_x0020_provvedimento" ma:index="1" nillable="true" ma:displayName="Descrizione provvedimento" ma:internalName="Descrizione_x0020_provvedimento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Tipo di contenuto" ma:readOnly="true"/>
        <xsd:element ref="dc:title" minOccurs="0" maxOccurs="1" ma:index="2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escrizione_x0020_provvedimento xmlns="f580faec-e7fd-498e-bdba-a89c1d5663a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098C67-83C7-4F99-9156-20CD70F249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80faec-e7fd-498e-bdba-a89c1d5663a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671A80C-41EE-4330-BA6D-3E57F66467C0}">
  <ds:schemaRefs>
    <ds:schemaRef ds:uri="http://purl.org/dc/terms/"/>
    <ds:schemaRef ds:uri="http://schemas.microsoft.com/office/2006/metadata/properties"/>
    <ds:schemaRef ds:uri="f580faec-e7fd-498e-bdba-a89c1d5663a3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164A49E-398C-4403-8E78-37884D5969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3783</TotalTime>
  <Words>1746</Words>
  <Application>Microsoft Office PowerPoint</Application>
  <PresentationFormat>Presentazione su schermo (4:3)</PresentationFormat>
  <Paragraphs>864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5" baseType="lpstr">
      <vt:lpstr>Arial</vt:lpstr>
      <vt:lpstr>Arial Rounded MT Bold</vt:lpstr>
      <vt:lpstr>Calibri</vt:lpstr>
      <vt:lpstr>Tahoma</vt:lpstr>
      <vt:lpstr>Times New Roman</vt:lpstr>
      <vt:lpstr>Wingdings</vt:lpstr>
      <vt:lpstr>Struttura predefinita</vt:lpstr>
      <vt:lpstr>Presentazione standard di PowerPoint</vt:lpstr>
      <vt:lpstr>Andamento superficie vitata e variazione % rispetto a campagna precedente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Riclassificazione delle produzioni 2018</vt:lpstr>
      <vt:lpstr>Stoccaggi vendemmia 2019</vt:lpstr>
      <vt:lpstr>Presentazione standard di PowerPoint</vt:lpstr>
      <vt:lpstr>Presentazione standard di PowerPoint</vt:lpstr>
      <vt:lpstr>Limiti agli incrementi di potenziale</vt:lpstr>
      <vt:lpstr>Presentazione standard di PowerPoint</vt:lpstr>
      <vt:lpstr>Presentazione standard di PowerPoint</vt:lpstr>
    </vt:vector>
  </TitlesOfParts>
  <Company>AVEPA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per incontro a Godega Sant'Urbano 2019</dc:title>
  <dc:creator>luca.milani</dc:creator>
  <cp:lastModifiedBy>Alberto Zannol</cp:lastModifiedBy>
  <cp:revision>270</cp:revision>
  <cp:lastPrinted>2020-02-17T17:19:22Z</cp:lastPrinted>
  <dcterms:created xsi:type="dcterms:W3CDTF">2014-04-02T14:40:24Z</dcterms:created>
  <dcterms:modified xsi:type="dcterms:W3CDTF">2020-02-17T18:17:13Z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0x010100969C2DED58D4E342A1852BD1EBE5DEE8</vt:lpwstr>
  </property>
</Properties>
</file>