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4"/>
  </p:sldMasterIdLst>
  <p:notesMasterIdLst>
    <p:notesMasterId r:id="rId19"/>
  </p:notesMasterIdLst>
  <p:sldIdLst>
    <p:sldId id="278" r:id="rId5"/>
    <p:sldId id="11851" r:id="rId6"/>
    <p:sldId id="271" r:id="rId7"/>
    <p:sldId id="11848" r:id="rId8"/>
    <p:sldId id="309" r:id="rId9"/>
    <p:sldId id="11852" r:id="rId10"/>
    <p:sldId id="11850" r:id="rId11"/>
    <p:sldId id="266" r:id="rId12"/>
    <p:sldId id="1188" r:id="rId13"/>
    <p:sldId id="310" r:id="rId14"/>
    <p:sldId id="730" r:id="rId15"/>
    <p:sldId id="11853" r:id="rId16"/>
    <p:sldId id="11854" r:id="rId17"/>
    <p:sldId id="2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AA58A"/>
    <a:srgbClr val="AFD3C0"/>
    <a:srgbClr val="203822"/>
    <a:srgbClr val="E3E1DB"/>
    <a:srgbClr val="59736B"/>
    <a:srgbClr val="CABEB2"/>
    <a:srgbClr val="E7E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541F1-845A-43B0-88AA-B3A037D38909}" v="1304" dt="2024-02-23T15:42:36.856"/>
    <p1510:client id="{CC549DC4-A031-478A-8867-C2F66D060790}" v="2008" dt="2024-02-23T15:02:07.270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299B90-9A8C-48E5-8437-CA186207C0B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7A85A53-D325-4597-B72D-9554EE355E7E}">
      <dgm:prSet phldrT="[Testo]" custT="1"/>
      <dgm:spPr>
        <a:solidFill>
          <a:srgbClr val="ACB19A"/>
        </a:solidFill>
      </dgm:spPr>
      <dgm:t>
        <a:bodyPr/>
        <a:lstStyle/>
        <a:p>
          <a:r>
            <a:rPr lang="it-IT" sz="1700" b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  <a:t>CONOSCERE </a:t>
          </a:r>
          <a:br>
            <a:rPr lang="it-IT" sz="1700" b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</a:br>
          <a:r>
            <a:rPr lang="it-IT" sz="1700" b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  <a:t>IL PROPRIO </a:t>
          </a:r>
          <a:r>
            <a:rPr lang="it-IT" sz="1700" b="0" u="sng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  <a:t>TERRITORIO</a:t>
          </a:r>
          <a:endParaRPr lang="it-IT" sz="1700" b="0" u="sng">
            <a:solidFill>
              <a:schemeClr val="bg1">
                <a:lumMod val="50000"/>
              </a:schemeClr>
            </a:solidFill>
          </a:endParaRPr>
        </a:p>
      </dgm:t>
    </dgm:pt>
    <dgm:pt modelId="{2F7F0A1F-4D8F-4EEC-8ACC-6F8C731F27DD}" type="parTrans" cxnId="{850DE3B9-BD5D-42BB-A782-D4923F8F7B5D}">
      <dgm:prSet/>
      <dgm:spPr/>
      <dgm:t>
        <a:bodyPr/>
        <a:lstStyle/>
        <a:p>
          <a:endParaRPr lang="it-IT"/>
        </a:p>
      </dgm:t>
    </dgm:pt>
    <dgm:pt modelId="{B700EB30-70F9-4385-B896-8D88C5C2BF4E}" type="sibTrans" cxnId="{850DE3B9-BD5D-42BB-A782-D4923F8F7B5D}">
      <dgm:prSet/>
      <dgm:spPr/>
      <dgm:t>
        <a:bodyPr/>
        <a:lstStyle/>
        <a:p>
          <a:endParaRPr lang="it-IT"/>
        </a:p>
      </dgm:t>
    </dgm:pt>
    <dgm:pt modelId="{77ECF9E1-6331-444D-A2A9-4150D2F5BE34}">
      <dgm:prSet phldrT="[Testo]" custT="1"/>
      <dgm:spPr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PIANO REGOLATORE DELLA 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BIODIVERSITÀ</a:t>
          </a:r>
        </a:p>
      </dgm:t>
    </dgm:pt>
    <dgm:pt modelId="{F43559E6-6567-4FD4-923A-A90AC01FC942}" type="parTrans" cxnId="{3FB8B25D-C322-4A3F-A91C-D779A855D955}">
      <dgm:prSet/>
      <dgm:spPr/>
      <dgm:t>
        <a:bodyPr/>
        <a:lstStyle/>
        <a:p>
          <a:endParaRPr lang="it-IT"/>
        </a:p>
      </dgm:t>
    </dgm:pt>
    <dgm:pt modelId="{DC338468-9E77-434F-B77B-249DA44DF93F}" type="sibTrans" cxnId="{3FB8B25D-C322-4A3F-A91C-D779A855D955}">
      <dgm:prSet/>
      <dgm:spPr/>
      <dgm:t>
        <a:bodyPr/>
        <a:lstStyle/>
        <a:p>
          <a:endParaRPr lang="it-IT"/>
        </a:p>
      </dgm:t>
    </dgm:pt>
    <dgm:pt modelId="{F4DCC675-109B-474F-B4DE-17E3A28DFA73}">
      <dgm:prSet custT="1"/>
      <dgm:spPr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PIANO OPERATIVO PER L’ANALISI DELL’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IMPRONTA</a:t>
          </a: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 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CARBONICA</a:t>
          </a: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 </a:t>
          </a:r>
        </a:p>
      </dgm:t>
    </dgm:pt>
    <dgm:pt modelId="{33B728D5-141B-4F3F-8F83-1028491E092A}" type="parTrans" cxnId="{193B293D-2CE9-4D9E-8E21-5DB00C07FEBF}">
      <dgm:prSet/>
      <dgm:spPr/>
      <dgm:t>
        <a:bodyPr/>
        <a:lstStyle/>
        <a:p>
          <a:endParaRPr lang="it-IT"/>
        </a:p>
      </dgm:t>
    </dgm:pt>
    <dgm:pt modelId="{718E33ED-628C-4E98-802D-B1061CA7CBA5}" type="sibTrans" cxnId="{193B293D-2CE9-4D9E-8E21-5DB00C07FEBF}">
      <dgm:prSet/>
      <dgm:spPr/>
      <dgm:t>
        <a:bodyPr/>
        <a:lstStyle/>
        <a:p>
          <a:endParaRPr lang="it-IT"/>
        </a:p>
      </dgm:t>
    </dgm:pt>
    <dgm:pt modelId="{4A79088D-DC0D-472D-88F5-4DBE0B84DF94}">
      <dgm:prSet custT="1"/>
      <dgm:spPr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ACQUA</a:t>
          </a: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: RISORSA VITALE DA TUTELARE </a:t>
          </a:r>
        </a:p>
      </dgm:t>
    </dgm:pt>
    <dgm:pt modelId="{63B23A63-544F-4C83-89AE-47995B863F2D}" type="parTrans" cxnId="{FBE2DF3A-91EF-4C82-AE7F-2ACCC3BF231C}">
      <dgm:prSet/>
      <dgm:spPr/>
      <dgm:t>
        <a:bodyPr/>
        <a:lstStyle/>
        <a:p>
          <a:endParaRPr lang="it-IT"/>
        </a:p>
      </dgm:t>
    </dgm:pt>
    <dgm:pt modelId="{1C056165-9540-4EA0-8904-7C2FA5396A7E}" type="sibTrans" cxnId="{FBE2DF3A-91EF-4C82-AE7F-2ACCC3BF231C}">
      <dgm:prSet/>
      <dgm:spPr/>
      <dgm:t>
        <a:bodyPr/>
        <a:lstStyle/>
        <a:p>
          <a:endParaRPr lang="it-IT"/>
        </a:p>
      </dgm:t>
    </dgm:pt>
    <dgm:pt modelId="{83F21337-1556-4A91-A409-1399B78772DD}">
      <dgm:prSet custT="1"/>
      <dgm:spPr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CONNESSIONE: SPAZIO ALL’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INCLUSIONE SOCIALE</a:t>
          </a:r>
        </a:p>
      </dgm:t>
    </dgm:pt>
    <dgm:pt modelId="{77DAAB18-D2C5-41C1-8A82-86C8B11F1595}" type="parTrans" cxnId="{C65E6732-22F6-4279-9BDF-C1A5D688D071}">
      <dgm:prSet/>
      <dgm:spPr/>
      <dgm:t>
        <a:bodyPr/>
        <a:lstStyle/>
        <a:p>
          <a:endParaRPr lang="it-IT"/>
        </a:p>
      </dgm:t>
    </dgm:pt>
    <dgm:pt modelId="{9661CCF2-78B9-4D39-983B-9770C840CCA3}" type="sibTrans" cxnId="{C65E6732-22F6-4279-9BDF-C1A5D688D071}">
      <dgm:prSet/>
      <dgm:spPr/>
      <dgm:t>
        <a:bodyPr/>
        <a:lstStyle/>
        <a:p>
          <a:endParaRPr lang="it-IT"/>
        </a:p>
      </dgm:t>
    </dgm:pt>
    <dgm:pt modelId="{ADFED539-F457-4E86-86C9-0D7BFE9D2132}">
      <dgm:prSet custT="1"/>
      <dgm:spPr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FORUM INCLUSIVO</a:t>
          </a:r>
        </a:p>
      </dgm:t>
    </dgm:pt>
    <dgm:pt modelId="{2F9368A6-C647-4BA2-AEF1-76143440D651}" type="parTrans" cxnId="{89CCB478-FF58-4931-9758-98068B73D1B6}">
      <dgm:prSet/>
      <dgm:spPr/>
      <dgm:t>
        <a:bodyPr/>
        <a:lstStyle/>
        <a:p>
          <a:endParaRPr lang="it-IT"/>
        </a:p>
      </dgm:t>
    </dgm:pt>
    <dgm:pt modelId="{B8D365CE-2E9F-4CA8-B4A7-A855CEAE9191}" type="sibTrans" cxnId="{89CCB478-FF58-4931-9758-98068B73D1B6}">
      <dgm:prSet/>
      <dgm:spPr/>
      <dgm:t>
        <a:bodyPr/>
        <a:lstStyle/>
        <a:p>
          <a:endParaRPr lang="it-IT"/>
        </a:p>
      </dgm:t>
    </dgm:pt>
    <dgm:pt modelId="{1E6D6590-30B5-4428-999C-9B4B03F4CAE7}" type="pres">
      <dgm:prSet presAssocID="{F8299B90-9A8C-48E5-8437-CA186207C0B5}" presName="diagram" presStyleCnt="0">
        <dgm:presLayoutVars>
          <dgm:dir/>
          <dgm:resizeHandles val="exact"/>
        </dgm:presLayoutVars>
      </dgm:prSet>
      <dgm:spPr/>
    </dgm:pt>
    <dgm:pt modelId="{7BE7F6ED-3690-4A59-BDC2-9F31BCED866A}" type="pres">
      <dgm:prSet presAssocID="{47A85A53-D325-4597-B72D-9554EE355E7E}" presName="node" presStyleLbl="node1" presStyleIdx="0" presStyleCnt="6">
        <dgm:presLayoutVars>
          <dgm:bulletEnabled val="1"/>
        </dgm:presLayoutVars>
      </dgm:prSet>
      <dgm:spPr/>
    </dgm:pt>
    <dgm:pt modelId="{AB2B8419-06B4-42CB-92B2-6D88F1C0DABC}" type="pres">
      <dgm:prSet presAssocID="{B700EB30-70F9-4385-B896-8D88C5C2BF4E}" presName="sibTrans" presStyleCnt="0"/>
      <dgm:spPr/>
    </dgm:pt>
    <dgm:pt modelId="{FBD6B164-8170-4956-BA19-772FA268BC12}" type="pres">
      <dgm:prSet presAssocID="{77ECF9E1-6331-444D-A2A9-4150D2F5BE34}" presName="node" presStyleLbl="node1" presStyleIdx="1" presStyleCnt="6">
        <dgm:presLayoutVars>
          <dgm:bulletEnabled val="1"/>
        </dgm:presLayoutVars>
      </dgm:prSet>
      <dgm:spPr>
        <a:xfrm>
          <a:off x="2458269" y="702152"/>
          <a:ext cx="2234790" cy="1340874"/>
        </a:xfrm>
        <a:prstGeom prst="rect">
          <a:avLst/>
        </a:prstGeom>
      </dgm:spPr>
    </dgm:pt>
    <dgm:pt modelId="{D3785E07-0EB2-4FB3-9A03-29F32DBA41B7}" type="pres">
      <dgm:prSet presAssocID="{DC338468-9E77-434F-B77B-249DA44DF93F}" presName="sibTrans" presStyleCnt="0"/>
      <dgm:spPr/>
    </dgm:pt>
    <dgm:pt modelId="{2AA48FD3-6DA5-4A5B-86B5-BB0587B7AAE5}" type="pres">
      <dgm:prSet presAssocID="{F4DCC675-109B-474F-B4DE-17E3A28DFA73}" presName="node" presStyleLbl="node1" presStyleIdx="2" presStyleCnt="6">
        <dgm:presLayoutVars>
          <dgm:bulletEnabled val="1"/>
        </dgm:presLayoutVars>
      </dgm:prSet>
      <dgm:spPr>
        <a:xfrm>
          <a:off x="4916538" y="702152"/>
          <a:ext cx="2234790" cy="1340874"/>
        </a:xfrm>
        <a:prstGeom prst="rect">
          <a:avLst/>
        </a:prstGeom>
      </dgm:spPr>
    </dgm:pt>
    <dgm:pt modelId="{90DFA0BD-B60A-4261-8078-96C3EF3F411F}" type="pres">
      <dgm:prSet presAssocID="{718E33ED-628C-4E98-802D-B1061CA7CBA5}" presName="sibTrans" presStyleCnt="0"/>
      <dgm:spPr/>
    </dgm:pt>
    <dgm:pt modelId="{A645354F-B7ED-4F77-A286-D5DDDCB456C3}" type="pres">
      <dgm:prSet presAssocID="{4A79088D-DC0D-472D-88F5-4DBE0B84DF94}" presName="node" presStyleLbl="node1" presStyleIdx="3" presStyleCnt="6">
        <dgm:presLayoutVars>
          <dgm:bulletEnabled val="1"/>
        </dgm:presLayoutVars>
      </dgm:prSet>
      <dgm:spPr>
        <a:xfrm>
          <a:off x="0" y="2266506"/>
          <a:ext cx="2234790" cy="1340874"/>
        </a:xfrm>
        <a:prstGeom prst="rect">
          <a:avLst/>
        </a:prstGeom>
      </dgm:spPr>
    </dgm:pt>
    <dgm:pt modelId="{80014E20-BA20-40D3-B8FF-EC46A0126287}" type="pres">
      <dgm:prSet presAssocID="{1C056165-9540-4EA0-8904-7C2FA5396A7E}" presName="sibTrans" presStyleCnt="0"/>
      <dgm:spPr/>
    </dgm:pt>
    <dgm:pt modelId="{D449CAC1-1583-4550-9F6A-1973CD92C857}" type="pres">
      <dgm:prSet presAssocID="{83F21337-1556-4A91-A409-1399B78772DD}" presName="node" presStyleLbl="node1" presStyleIdx="4" presStyleCnt="6">
        <dgm:presLayoutVars>
          <dgm:bulletEnabled val="1"/>
        </dgm:presLayoutVars>
      </dgm:prSet>
      <dgm:spPr>
        <a:xfrm>
          <a:off x="2458269" y="2266506"/>
          <a:ext cx="2234790" cy="1340874"/>
        </a:xfrm>
        <a:prstGeom prst="rect">
          <a:avLst/>
        </a:prstGeom>
      </dgm:spPr>
    </dgm:pt>
    <dgm:pt modelId="{8E1A5457-DFAB-4632-BEE0-B81983112804}" type="pres">
      <dgm:prSet presAssocID="{9661CCF2-78B9-4D39-983B-9770C840CCA3}" presName="sibTrans" presStyleCnt="0"/>
      <dgm:spPr/>
    </dgm:pt>
    <dgm:pt modelId="{F40934C2-184C-4A6C-9550-9E04FFB1D8EE}" type="pres">
      <dgm:prSet presAssocID="{ADFED539-F457-4E86-86C9-0D7BFE9D2132}" presName="node" presStyleLbl="node1" presStyleIdx="5" presStyleCnt="6">
        <dgm:presLayoutVars>
          <dgm:bulletEnabled val="1"/>
        </dgm:presLayoutVars>
      </dgm:prSet>
      <dgm:spPr>
        <a:xfrm>
          <a:off x="4916538" y="2266506"/>
          <a:ext cx="2234790" cy="1340874"/>
        </a:xfrm>
        <a:prstGeom prst="rect">
          <a:avLst/>
        </a:prstGeom>
      </dgm:spPr>
    </dgm:pt>
  </dgm:ptLst>
  <dgm:cxnLst>
    <dgm:cxn modelId="{C65E6732-22F6-4279-9BDF-C1A5D688D071}" srcId="{F8299B90-9A8C-48E5-8437-CA186207C0B5}" destId="{83F21337-1556-4A91-A409-1399B78772DD}" srcOrd="4" destOrd="0" parTransId="{77DAAB18-D2C5-41C1-8A82-86C8B11F1595}" sibTransId="{9661CCF2-78B9-4D39-983B-9770C840CCA3}"/>
    <dgm:cxn modelId="{FBE2DF3A-91EF-4C82-AE7F-2ACCC3BF231C}" srcId="{F8299B90-9A8C-48E5-8437-CA186207C0B5}" destId="{4A79088D-DC0D-472D-88F5-4DBE0B84DF94}" srcOrd="3" destOrd="0" parTransId="{63B23A63-544F-4C83-89AE-47995B863F2D}" sibTransId="{1C056165-9540-4EA0-8904-7C2FA5396A7E}"/>
    <dgm:cxn modelId="{193B293D-2CE9-4D9E-8E21-5DB00C07FEBF}" srcId="{F8299B90-9A8C-48E5-8437-CA186207C0B5}" destId="{F4DCC675-109B-474F-B4DE-17E3A28DFA73}" srcOrd="2" destOrd="0" parTransId="{33B728D5-141B-4F3F-8F83-1028491E092A}" sibTransId="{718E33ED-628C-4E98-802D-B1061CA7CBA5}"/>
    <dgm:cxn modelId="{3FB8B25D-C322-4A3F-A91C-D779A855D955}" srcId="{F8299B90-9A8C-48E5-8437-CA186207C0B5}" destId="{77ECF9E1-6331-444D-A2A9-4150D2F5BE34}" srcOrd="1" destOrd="0" parTransId="{F43559E6-6567-4FD4-923A-A90AC01FC942}" sibTransId="{DC338468-9E77-434F-B77B-249DA44DF93F}"/>
    <dgm:cxn modelId="{5F440D64-F61B-4FF3-9841-9A3D38439554}" type="presOf" srcId="{F8299B90-9A8C-48E5-8437-CA186207C0B5}" destId="{1E6D6590-30B5-4428-999C-9B4B03F4CAE7}" srcOrd="0" destOrd="0" presId="urn:microsoft.com/office/officeart/2005/8/layout/default"/>
    <dgm:cxn modelId="{7F611945-7CE7-4F0D-B267-2C2F00B084D9}" type="presOf" srcId="{83F21337-1556-4A91-A409-1399B78772DD}" destId="{D449CAC1-1583-4550-9F6A-1973CD92C857}" srcOrd="0" destOrd="0" presId="urn:microsoft.com/office/officeart/2005/8/layout/default"/>
    <dgm:cxn modelId="{89CCB478-FF58-4931-9758-98068B73D1B6}" srcId="{F8299B90-9A8C-48E5-8437-CA186207C0B5}" destId="{ADFED539-F457-4E86-86C9-0D7BFE9D2132}" srcOrd="5" destOrd="0" parTransId="{2F9368A6-C647-4BA2-AEF1-76143440D651}" sibTransId="{B8D365CE-2E9F-4CA8-B4A7-A855CEAE9191}"/>
    <dgm:cxn modelId="{DCC2757A-08F8-4BBF-BE2C-2BEB855F63B8}" type="presOf" srcId="{47A85A53-D325-4597-B72D-9554EE355E7E}" destId="{7BE7F6ED-3690-4A59-BDC2-9F31BCED866A}" srcOrd="0" destOrd="0" presId="urn:microsoft.com/office/officeart/2005/8/layout/default"/>
    <dgm:cxn modelId="{D000C695-6374-4810-ADF2-A760E6283D9A}" type="presOf" srcId="{ADFED539-F457-4E86-86C9-0D7BFE9D2132}" destId="{F40934C2-184C-4A6C-9550-9E04FFB1D8EE}" srcOrd="0" destOrd="0" presId="urn:microsoft.com/office/officeart/2005/8/layout/default"/>
    <dgm:cxn modelId="{9D1074A4-5584-47F1-A205-2C88D2BE1740}" type="presOf" srcId="{F4DCC675-109B-474F-B4DE-17E3A28DFA73}" destId="{2AA48FD3-6DA5-4A5B-86B5-BB0587B7AAE5}" srcOrd="0" destOrd="0" presId="urn:microsoft.com/office/officeart/2005/8/layout/default"/>
    <dgm:cxn modelId="{850DE3B9-BD5D-42BB-A782-D4923F8F7B5D}" srcId="{F8299B90-9A8C-48E5-8437-CA186207C0B5}" destId="{47A85A53-D325-4597-B72D-9554EE355E7E}" srcOrd="0" destOrd="0" parTransId="{2F7F0A1F-4D8F-4EEC-8ACC-6F8C731F27DD}" sibTransId="{B700EB30-70F9-4385-B896-8D88C5C2BF4E}"/>
    <dgm:cxn modelId="{187C24F0-C9D7-417A-ACC4-DB62BC1ABD87}" type="presOf" srcId="{4A79088D-DC0D-472D-88F5-4DBE0B84DF94}" destId="{A645354F-B7ED-4F77-A286-D5DDDCB456C3}" srcOrd="0" destOrd="0" presId="urn:microsoft.com/office/officeart/2005/8/layout/default"/>
    <dgm:cxn modelId="{FFD88AF2-A324-42E8-8164-4CF3B7E34272}" type="presOf" srcId="{77ECF9E1-6331-444D-A2A9-4150D2F5BE34}" destId="{FBD6B164-8170-4956-BA19-772FA268BC12}" srcOrd="0" destOrd="0" presId="urn:microsoft.com/office/officeart/2005/8/layout/default"/>
    <dgm:cxn modelId="{3ACDD603-7BD1-4B5C-99E0-F637C6631C25}" type="presParOf" srcId="{1E6D6590-30B5-4428-999C-9B4B03F4CAE7}" destId="{7BE7F6ED-3690-4A59-BDC2-9F31BCED866A}" srcOrd="0" destOrd="0" presId="urn:microsoft.com/office/officeart/2005/8/layout/default"/>
    <dgm:cxn modelId="{DCCA9703-4CEE-40C2-9D45-FF579EC9070C}" type="presParOf" srcId="{1E6D6590-30B5-4428-999C-9B4B03F4CAE7}" destId="{AB2B8419-06B4-42CB-92B2-6D88F1C0DABC}" srcOrd="1" destOrd="0" presId="urn:microsoft.com/office/officeart/2005/8/layout/default"/>
    <dgm:cxn modelId="{1FADA492-C0EA-4BF8-83A2-7890F2F84769}" type="presParOf" srcId="{1E6D6590-30B5-4428-999C-9B4B03F4CAE7}" destId="{FBD6B164-8170-4956-BA19-772FA268BC12}" srcOrd="2" destOrd="0" presId="urn:microsoft.com/office/officeart/2005/8/layout/default"/>
    <dgm:cxn modelId="{320DC591-4AAA-41EA-88C2-A328DD205DFA}" type="presParOf" srcId="{1E6D6590-30B5-4428-999C-9B4B03F4CAE7}" destId="{D3785E07-0EB2-4FB3-9A03-29F32DBA41B7}" srcOrd="3" destOrd="0" presId="urn:microsoft.com/office/officeart/2005/8/layout/default"/>
    <dgm:cxn modelId="{2D01D59D-5ADA-4EDC-8189-6BDD38FEBDFE}" type="presParOf" srcId="{1E6D6590-30B5-4428-999C-9B4B03F4CAE7}" destId="{2AA48FD3-6DA5-4A5B-86B5-BB0587B7AAE5}" srcOrd="4" destOrd="0" presId="urn:microsoft.com/office/officeart/2005/8/layout/default"/>
    <dgm:cxn modelId="{DCC6FBCB-DDC5-4E36-B2B1-19EE69EC9A0D}" type="presParOf" srcId="{1E6D6590-30B5-4428-999C-9B4B03F4CAE7}" destId="{90DFA0BD-B60A-4261-8078-96C3EF3F411F}" srcOrd="5" destOrd="0" presId="urn:microsoft.com/office/officeart/2005/8/layout/default"/>
    <dgm:cxn modelId="{72A94237-62C6-4A73-A74D-E4B5D4F68D0D}" type="presParOf" srcId="{1E6D6590-30B5-4428-999C-9B4B03F4CAE7}" destId="{A645354F-B7ED-4F77-A286-D5DDDCB456C3}" srcOrd="6" destOrd="0" presId="urn:microsoft.com/office/officeart/2005/8/layout/default"/>
    <dgm:cxn modelId="{9806B59B-72EA-4097-9197-0115EA9798D9}" type="presParOf" srcId="{1E6D6590-30B5-4428-999C-9B4B03F4CAE7}" destId="{80014E20-BA20-40D3-B8FF-EC46A0126287}" srcOrd="7" destOrd="0" presId="urn:microsoft.com/office/officeart/2005/8/layout/default"/>
    <dgm:cxn modelId="{92E3C0AA-1997-4A39-ABE7-E87A015C7F6D}" type="presParOf" srcId="{1E6D6590-30B5-4428-999C-9B4B03F4CAE7}" destId="{D449CAC1-1583-4550-9F6A-1973CD92C857}" srcOrd="8" destOrd="0" presId="urn:microsoft.com/office/officeart/2005/8/layout/default"/>
    <dgm:cxn modelId="{CE301181-10E1-48F1-808A-57B80899874C}" type="presParOf" srcId="{1E6D6590-30B5-4428-999C-9B4B03F4CAE7}" destId="{8E1A5457-DFAB-4632-BEE0-B81983112804}" srcOrd="9" destOrd="0" presId="urn:microsoft.com/office/officeart/2005/8/layout/default"/>
    <dgm:cxn modelId="{70B3C217-F0EC-42D0-B900-1E43CC2FBE6E}" type="presParOf" srcId="{1E6D6590-30B5-4428-999C-9B4B03F4CAE7}" destId="{F40934C2-184C-4A6C-9550-9E04FFB1D8E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7F6ED-3690-4A59-BDC2-9F31BCED866A}">
      <dsp:nvSpPr>
        <dsp:cNvPr id="0" name=""/>
        <dsp:cNvSpPr/>
      </dsp:nvSpPr>
      <dsp:spPr>
        <a:xfrm>
          <a:off x="0" y="702152"/>
          <a:ext cx="2234790" cy="1340874"/>
        </a:xfrm>
        <a:prstGeom prst="rect">
          <a:avLst/>
        </a:prstGeom>
        <a:solidFill>
          <a:srgbClr val="ACB19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  <a:t>CONOSCERE </a:t>
          </a:r>
          <a:br>
            <a:rPr lang="it-IT" sz="1700" b="0" kern="120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</a:br>
          <a:r>
            <a:rPr lang="it-IT" sz="1700" b="0" kern="120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  <a:t>IL PROPRIO </a:t>
          </a:r>
          <a:r>
            <a:rPr lang="it-IT" sz="1700" b="0" u="sng" kern="120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MACHOMODULAR-MEDIUM" pitchFamily="50"/>
              <a:ea typeface="Arial Unicode MS"/>
              <a:cs typeface="Arial Unicode MS"/>
            </a:rPr>
            <a:t>TERRITORIO</a:t>
          </a:r>
          <a:endParaRPr lang="it-IT" sz="1700" b="0" u="sng" kern="1200">
            <a:solidFill>
              <a:schemeClr val="bg1">
                <a:lumMod val="50000"/>
              </a:schemeClr>
            </a:solidFill>
          </a:endParaRPr>
        </a:p>
      </dsp:txBody>
      <dsp:txXfrm>
        <a:off x="0" y="702152"/>
        <a:ext cx="2234790" cy="1340874"/>
      </dsp:txXfrm>
    </dsp:sp>
    <dsp:sp modelId="{FBD6B164-8170-4956-BA19-772FA268BC12}">
      <dsp:nvSpPr>
        <dsp:cNvPr id="0" name=""/>
        <dsp:cNvSpPr/>
      </dsp:nvSpPr>
      <dsp:spPr>
        <a:xfrm>
          <a:off x="2458269" y="702152"/>
          <a:ext cx="2234790" cy="1340874"/>
        </a:xfrm>
        <a:prstGeom prst="rect">
          <a:avLst/>
        </a:prstGeom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PIANO REGOLATORE DELLA 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BIODIVERSITÀ</a:t>
          </a:r>
        </a:p>
      </dsp:txBody>
      <dsp:txXfrm>
        <a:off x="2458269" y="702152"/>
        <a:ext cx="2234790" cy="1340874"/>
      </dsp:txXfrm>
    </dsp:sp>
    <dsp:sp modelId="{2AA48FD3-6DA5-4A5B-86B5-BB0587B7AAE5}">
      <dsp:nvSpPr>
        <dsp:cNvPr id="0" name=""/>
        <dsp:cNvSpPr/>
      </dsp:nvSpPr>
      <dsp:spPr>
        <a:xfrm>
          <a:off x="4916538" y="702152"/>
          <a:ext cx="2234790" cy="1340874"/>
        </a:xfrm>
        <a:prstGeom prst="rect">
          <a:avLst/>
        </a:prstGeom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PIANO OPERATIVO PER L’ANALISI DELL’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IMPRONTA</a:t>
          </a: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 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CARBONICA</a:t>
          </a: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 </a:t>
          </a:r>
        </a:p>
      </dsp:txBody>
      <dsp:txXfrm>
        <a:off x="4916538" y="702152"/>
        <a:ext cx="2234790" cy="1340874"/>
      </dsp:txXfrm>
    </dsp:sp>
    <dsp:sp modelId="{A645354F-B7ED-4F77-A286-D5DDDCB456C3}">
      <dsp:nvSpPr>
        <dsp:cNvPr id="0" name=""/>
        <dsp:cNvSpPr/>
      </dsp:nvSpPr>
      <dsp:spPr>
        <a:xfrm>
          <a:off x="0" y="2266506"/>
          <a:ext cx="2234790" cy="1340874"/>
        </a:xfrm>
        <a:prstGeom prst="rect">
          <a:avLst/>
        </a:prstGeom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ACQUA</a:t>
          </a: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: RISORSA VITALE DA TUTELARE </a:t>
          </a:r>
        </a:p>
      </dsp:txBody>
      <dsp:txXfrm>
        <a:off x="0" y="2266506"/>
        <a:ext cx="2234790" cy="1340874"/>
      </dsp:txXfrm>
    </dsp:sp>
    <dsp:sp modelId="{D449CAC1-1583-4550-9F6A-1973CD92C857}">
      <dsp:nvSpPr>
        <dsp:cNvPr id="0" name=""/>
        <dsp:cNvSpPr/>
      </dsp:nvSpPr>
      <dsp:spPr>
        <a:xfrm>
          <a:off x="2458269" y="2266506"/>
          <a:ext cx="2234790" cy="1340874"/>
        </a:xfrm>
        <a:prstGeom prst="rect">
          <a:avLst/>
        </a:prstGeom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CONNESSIONE: SPAZIO ALL’</a:t>
          </a:r>
          <a:r>
            <a:rPr lang="it-IT" sz="1700" b="0" u="sng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INCLUSIONE SOCIALE</a:t>
          </a:r>
        </a:p>
      </dsp:txBody>
      <dsp:txXfrm>
        <a:off x="2458269" y="2266506"/>
        <a:ext cx="2234790" cy="1340874"/>
      </dsp:txXfrm>
    </dsp:sp>
    <dsp:sp modelId="{F40934C2-184C-4A6C-9550-9E04FFB1D8EE}">
      <dsp:nvSpPr>
        <dsp:cNvPr id="0" name=""/>
        <dsp:cNvSpPr/>
      </dsp:nvSpPr>
      <dsp:spPr>
        <a:xfrm>
          <a:off x="4916538" y="2266506"/>
          <a:ext cx="2234790" cy="1340874"/>
        </a:xfrm>
        <a:prstGeom prst="rect">
          <a:avLst/>
        </a:prstGeom>
        <a:solidFill>
          <a:srgbClr val="ACB19A"/>
        </a:solidFill>
        <a:ln w="12700" cap="flat" cmpd="sng" algn="ctr">
          <a:solidFill>
            <a:srgbClr val="41564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b="0" kern="1200">
              <a:ln>
                <a:noFill/>
              </a:ln>
              <a:solidFill>
                <a:srgbClr val="415644">
                  <a:lumMod val="50000"/>
                </a:srgbClr>
              </a:solidFill>
              <a:effectLst/>
              <a:latin typeface="MACHOMODULAR-MEDIUM" pitchFamily="50"/>
              <a:ea typeface="Arial Unicode MS"/>
              <a:cs typeface="Arial Unicode MS"/>
            </a:rPr>
            <a:t>FORUM INCLUSIVO</a:t>
          </a:r>
        </a:p>
      </dsp:txBody>
      <dsp:txXfrm>
        <a:off x="4916538" y="2266506"/>
        <a:ext cx="2234790" cy="1340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F615-A866-374C-8E92-4B90958FE1F6}" type="datetimeFigureOut">
              <a:rPr lang="it-IT" smtClean="0"/>
              <a:t>23/02/2024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302F-A8BA-E14B-BCA5-6DD84D9A3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273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302F-A8BA-E14B-BCA5-6DD84D9A32C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24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302F-A8BA-E14B-BCA5-6DD84D9A3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798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302F-A8BA-E14B-BCA5-6DD84D9A3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385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43965-0FB2-5501-1BA5-57DF8C640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A5C294-8092-837F-417A-DB76BD620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D6EE873-7E61-317F-AF8D-81FD7FC2BD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20F70B-CD76-6AE9-2CA0-D259A365D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302F-A8BA-E14B-BCA5-6DD84D9A32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1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FA1AC-39EB-B79B-386A-B58C24BB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611E7B8-FEE3-F39A-7357-56AB30936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2BDDB2D-305E-2D06-4A28-37C3CADE6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941F32-9892-4CBD-3681-BFC2B6A6E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302F-A8BA-E14B-BCA5-6DD84D9A32C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869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302F-A8BA-E14B-BCA5-6DD84D9A32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8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1492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0582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331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72284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6158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ertin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1C3D908E-C43F-C627-87A7-ECF2855DE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61FE6BF-FEB0-7322-5D19-427386238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683" y="1888470"/>
            <a:ext cx="10515600" cy="19090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500" b="0" i="0">
                <a:solidFill>
                  <a:srgbClr val="7AA58A"/>
                </a:solidFill>
                <a:latin typeface="MACHOMODULAR-MEDIUM" panose="020B0803030504080B04" pitchFamily="34" charset="77"/>
              </a:defRPr>
            </a:lvl1pPr>
          </a:lstStyle>
          <a:p>
            <a:r>
              <a:rPr lang="it-IT"/>
              <a:t>Titolo della </a:t>
            </a:r>
            <a:br>
              <a:rPr lang="it-IT"/>
            </a:br>
            <a:r>
              <a:rPr lang="it-IT"/>
              <a:t>presentazione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8479BA-2EF3-0BBB-BAF6-87346CEB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683" y="6367918"/>
            <a:ext cx="2743200" cy="245172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MACHOMODULAR-THIN" panose="020B0803030504080B04" pitchFamily="34" charset="77"/>
              </a:defRPr>
            </a:lvl1pPr>
          </a:lstStyle>
          <a:p>
            <a:r>
              <a:rPr lang="it-IT"/>
              <a:t>20/04/2023</a:t>
            </a:r>
          </a:p>
        </p:txBody>
      </p:sp>
    </p:spTree>
    <p:extLst>
      <p:ext uri="{BB962C8B-B14F-4D97-AF65-F5344CB8AC3E}">
        <p14:creationId xmlns:p14="http://schemas.microsoft.com/office/powerpoint/2010/main" val="527447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D8227A-3DAB-3462-372A-7E56F4EBCF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007" y="1851102"/>
            <a:ext cx="6534273" cy="95900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7000" b="1" i="0" u="none">
                <a:solidFill>
                  <a:schemeClr val="tx1">
                    <a:lumMod val="85000"/>
                    <a:lumOff val="15000"/>
                  </a:schemeClr>
                </a:solidFill>
                <a:latin typeface="Brasilica" pitchFamily="2" charset="77"/>
              </a:defRPr>
            </a:lvl1pPr>
          </a:lstStyle>
          <a:p>
            <a:r>
              <a:rPr lang="it-IT"/>
              <a:t>Chi siamo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34030E5E-0178-706E-1F88-C06AC5EF57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1008" y="308111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Brasilica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Il prosecco non è tutto uguale</a:t>
            </a:r>
          </a:p>
        </p:txBody>
      </p:sp>
    </p:spTree>
    <p:extLst>
      <p:ext uri="{BB962C8B-B14F-4D97-AF65-F5344CB8AC3E}">
        <p14:creationId xmlns:p14="http://schemas.microsoft.com/office/powerpoint/2010/main" val="104522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21F5419-3900-D337-66FD-1968BFE5BF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egnaposto data 3">
            <a:extLst>
              <a:ext uri="{FF2B5EF4-FFF2-40B4-BE49-F238E27FC236}">
                <a16:creationId xmlns:a16="http://schemas.microsoft.com/office/drawing/2014/main" id="{1C26E750-E632-6331-D208-568D5896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1683" y="6142629"/>
            <a:ext cx="2743200" cy="532548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MACHOMODULAR-MEDIUM" panose="020B0803030504080B04" pitchFamily="34" charset="77"/>
              </a:defRPr>
            </a:lvl1pPr>
          </a:lstStyle>
          <a:p>
            <a:r>
              <a:rPr lang="it-IT" sz="1400" err="1">
                <a:solidFill>
                  <a:schemeClr val="bg1"/>
                </a:solidFill>
                <a:latin typeface="MACHOMODULAR-MEDIUM" panose="020B0803030504080B04" pitchFamily="34" charset="77"/>
              </a:rPr>
              <a:t>www.prosecco.it</a:t>
            </a:r>
            <a:endParaRPr lang="it-IT" sz="1400">
              <a:solidFill>
                <a:schemeClr val="bg1"/>
              </a:solidFill>
              <a:latin typeface="MACHOMODULAR-MEDIUM" panose="020B0803030504080B04" pitchFamily="34" charset="77"/>
            </a:endParaRPr>
          </a:p>
          <a:p>
            <a:r>
              <a:rPr lang="it-IT" sz="1400">
                <a:solidFill>
                  <a:schemeClr val="bg1"/>
                </a:solidFill>
                <a:latin typeface="MACHOMODULAR-THIN" panose="020B0803030504080B04" pitchFamily="34" charset="77"/>
              </a:rPr>
              <a:t>#</a:t>
            </a:r>
            <a:r>
              <a:rPr lang="it-IT" sz="1400" err="1">
                <a:solidFill>
                  <a:schemeClr val="bg1"/>
                </a:solidFill>
                <a:latin typeface="MACHOMODULAR-THIN" panose="020B0803030504080B04" pitchFamily="34" charset="77"/>
              </a:rPr>
              <a:t>ConeglianoValdobbiadene</a:t>
            </a:r>
            <a:endParaRPr lang="it-IT" sz="1400">
              <a:solidFill>
                <a:schemeClr val="bg1"/>
              </a:solidFill>
              <a:latin typeface="MACHOMODULAR-THIN" panose="020B0803030504080B04" pitchFamily="34" charset="77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AA00635F-441F-AC9C-FF40-854E4D34E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683" y="1888470"/>
            <a:ext cx="10515600" cy="19090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500" b="0" i="0">
                <a:solidFill>
                  <a:schemeClr val="bg1"/>
                </a:solidFill>
                <a:latin typeface="MACHOMODULAR-MEDIUM" panose="020B0803030504080B04" pitchFamily="34" charset="77"/>
              </a:defRPr>
            </a:lvl1pPr>
          </a:lstStyle>
          <a:p>
            <a:r>
              <a:rPr lang="it-IT"/>
              <a:t>Grazie per</a:t>
            </a:r>
            <a:br>
              <a:rPr lang="it-IT"/>
            </a:br>
            <a:r>
              <a:rPr lang="it-IT"/>
              <a:t>l’attenzione.</a:t>
            </a:r>
          </a:p>
        </p:txBody>
      </p:sp>
    </p:spTree>
    <p:extLst>
      <p:ext uri="{BB962C8B-B14F-4D97-AF65-F5344CB8AC3E}">
        <p14:creationId xmlns:p14="http://schemas.microsoft.com/office/powerpoint/2010/main" val="89403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30" b="0" i="0">
                <a:solidFill>
                  <a:srgbClr val="28373C"/>
                </a:solidFill>
                <a:latin typeface="MachoModular Th"/>
                <a:cs typeface="MachoModular Th"/>
              </a:defRPr>
            </a:lvl1pPr>
          </a:lstStyle>
          <a:p>
            <a:pPr marL="8573">
              <a:lnSpc>
                <a:spcPts val="2774"/>
              </a:lnSpc>
              <a:spcBef>
                <a:spcPts val="122"/>
              </a:spcBef>
            </a:pPr>
            <a:r>
              <a:rPr lang="it-IT">
                <a:solidFill>
                  <a:srgbClr val="313B3E"/>
                </a:solidFill>
              </a:rPr>
              <a:t>– </a:t>
            </a:r>
            <a:r>
              <a:rPr lang="it-IT" spc="-14">
                <a:solidFill>
                  <a:srgbClr val="313B3E"/>
                </a:solidFill>
                <a:latin typeface="MachoModular Md"/>
                <a:cs typeface="MachoModular Md"/>
              </a:rPr>
              <a:t>01</a:t>
            </a:r>
            <a:r>
              <a:rPr lang="it-IT" spc="-14">
                <a:solidFill>
                  <a:srgbClr val="313B3E"/>
                </a:solidFill>
              </a:rPr>
              <a:t>.</a:t>
            </a:r>
            <a:fld id="{81D60167-4931-47E6-BA6A-407CBD079E47}" type="slidenum">
              <a:rPr spc="-14" smtClean="0">
                <a:solidFill>
                  <a:srgbClr val="313B3E"/>
                </a:solidFill>
              </a:rPr>
              <a:pPr marL="8573">
                <a:lnSpc>
                  <a:spcPts val="2774"/>
                </a:lnSpc>
                <a:spcBef>
                  <a:spcPts val="122"/>
                </a:spcBef>
              </a:pPr>
              <a:t>‹N›</a:t>
            </a:fld>
            <a:endParaRPr spc="-14">
              <a:solidFill>
                <a:srgbClr val="313B3E"/>
              </a:solidFill>
            </a:endParaRPr>
          </a:p>
          <a:p>
            <a:pPr marL="8573">
              <a:lnSpc>
                <a:spcPts val="1883"/>
              </a:lnSpc>
            </a:pPr>
            <a:r>
              <a:rPr sz="1688">
                <a:solidFill>
                  <a:srgbClr val="313B3E"/>
                </a:solidFill>
              </a:rPr>
              <a:t>chi </a:t>
            </a:r>
            <a:r>
              <a:rPr sz="1688" spc="-7">
                <a:solidFill>
                  <a:srgbClr val="313B3E"/>
                </a:solidFill>
              </a:rPr>
              <a:t>siamo</a:t>
            </a:r>
            <a:endParaRPr sz="1688"/>
          </a:p>
        </p:txBody>
      </p:sp>
    </p:spTree>
    <p:extLst>
      <p:ext uri="{BB962C8B-B14F-4D97-AF65-F5344CB8AC3E}">
        <p14:creationId xmlns:p14="http://schemas.microsoft.com/office/powerpoint/2010/main" val="13071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s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DCDDD5E-7834-2D0D-4C57-AA925A61B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91092" y="0"/>
            <a:ext cx="540090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AB9AAA5D-45AC-67AC-D240-790E5998E2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2333" y="2497873"/>
            <a:ext cx="5653667" cy="29550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 i="0">
                <a:latin typeface="MACHOMODULAR-MEDIUM" panose="020B0803030504080B04" pitchFamily="34" charset="77"/>
              </a:defRPr>
            </a:lvl1pPr>
            <a:lvl2pPr marL="457200" indent="0">
              <a:buNone/>
              <a:defRPr sz="1800" b="0" i="0">
                <a:latin typeface="MACHOMODULAR-THIN" panose="020B0803030504080B04" pitchFamily="34" charset="77"/>
              </a:defRPr>
            </a:lvl2pPr>
          </a:lstStyle>
          <a:p>
            <a:r>
              <a:rPr lang="it-IT" sz="2000" b="0" i="0">
                <a:latin typeface="MACHOMODULAR-THIN" panose="020B0803030504080B04" pitchFamily="34" charset="77"/>
              </a:rPr>
              <a:t>Dal 2019 è in vigore in tutto il territorio il divieto d’uso di glifosate, sebbene le normative italiane ed europee ne consentano ancora l’impiego. </a:t>
            </a:r>
            <a:br>
              <a:rPr lang="it-IT" sz="2000" b="0" i="0">
                <a:latin typeface="MACHOMODULAR-THIN" panose="020B0803030504080B04" pitchFamily="34" charset="77"/>
              </a:rPr>
            </a:br>
            <a:r>
              <a:rPr lang="it-IT" sz="2000" b="0" i="0">
                <a:latin typeface="MACHOMODULAR-THIN" panose="020B0803030504080B04" pitchFamily="34" charset="77"/>
              </a:rPr>
              <a:t>Il Conegliano Valdobbiadene è fin ora la più estesa zona in Europa a vietarne l’uso.</a:t>
            </a:r>
          </a:p>
          <a:p>
            <a:endParaRPr lang="it-IT" sz="2000" b="0" i="0">
              <a:latin typeface="MACHOMODULAR-THIN" panose="020B0803030504080B04" pitchFamily="34" charset="77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97A1AC6-3595-7FFD-FCBF-831CD4ADC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333" y="1260088"/>
            <a:ext cx="5256212" cy="95900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500" b="0" i="0" u="none">
                <a:solidFill>
                  <a:schemeClr val="tx1">
                    <a:lumMod val="85000"/>
                    <a:lumOff val="15000"/>
                  </a:schemeClr>
                </a:solidFill>
                <a:latin typeface="MACHOMODULAR-MEDIUM" panose="020B0803030504080B04" pitchFamily="34" charset="77"/>
              </a:defRPr>
            </a:lvl1pPr>
          </a:lstStyle>
          <a:p>
            <a:r>
              <a:rPr lang="it-IT"/>
              <a:t>Stop al glifosate</a:t>
            </a:r>
            <a:br>
              <a:rPr lang="it-IT"/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04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ca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E25D19EE-A13C-8A8F-D43D-0AB11DFA4C44}"/>
              </a:ext>
            </a:extLst>
          </p:cNvPr>
          <p:cNvCxnSpPr>
            <a:cxnSpLocks/>
          </p:cNvCxnSpPr>
          <p:nvPr userDrawn="1"/>
        </p:nvCxnSpPr>
        <p:spPr>
          <a:xfrm>
            <a:off x="1198615" y="3989478"/>
            <a:ext cx="9827076" cy="0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1AC1E5AB-656F-DFD1-FA48-4BB55BDF20D9}"/>
              </a:ext>
            </a:extLst>
          </p:cNvPr>
          <p:cNvCxnSpPr/>
          <p:nvPr userDrawn="1"/>
        </p:nvCxnSpPr>
        <p:spPr>
          <a:xfrm flipV="1">
            <a:off x="1622775" y="2824177"/>
            <a:ext cx="0" cy="1165301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B94AA327-D1D8-ACEA-D2FF-1C8760501670}"/>
              </a:ext>
            </a:extLst>
          </p:cNvPr>
          <p:cNvCxnSpPr/>
          <p:nvPr userDrawn="1"/>
        </p:nvCxnSpPr>
        <p:spPr>
          <a:xfrm flipV="1">
            <a:off x="3029167" y="3983903"/>
            <a:ext cx="0" cy="1165301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82C757DF-517D-3A07-2AE6-A6ACCCE2F28E}"/>
              </a:ext>
            </a:extLst>
          </p:cNvPr>
          <p:cNvCxnSpPr/>
          <p:nvPr userDrawn="1"/>
        </p:nvCxnSpPr>
        <p:spPr>
          <a:xfrm flipV="1">
            <a:off x="4047838" y="2824176"/>
            <a:ext cx="0" cy="1165301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6149F33B-8624-3C3F-0C32-342289EA107A}"/>
              </a:ext>
            </a:extLst>
          </p:cNvPr>
          <p:cNvCxnSpPr/>
          <p:nvPr userDrawn="1"/>
        </p:nvCxnSpPr>
        <p:spPr>
          <a:xfrm flipV="1">
            <a:off x="6750385" y="2824177"/>
            <a:ext cx="0" cy="1165301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1608E1C2-C321-3410-C060-6156EB5E6A25}"/>
              </a:ext>
            </a:extLst>
          </p:cNvPr>
          <p:cNvCxnSpPr/>
          <p:nvPr userDrawn="1"/>
        </p:nvCxnSpPr>
        <p:spPr>
          <a:xfrm flipV="1">
            <a:off x="5746693" y="3983903"/>
            <a:ext cx="0" cy="1165301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87B9340A-217E-E73F-EE85-9C905232C673}"/>
              </a:ext>
            </a:extLst>
          </p:cNvPr>
          <p:cNvCxnSpPr/>
          <p:nvPr userDrawn="1"/>
        </p:nvCxnSpPr>
        <p:spPr>
          <a:xfrm flipV="1">
            <a:off x="8695131" y="3983903"/>
            <a:ext cx="0" cy="1165301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oval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97571895-0F31-8399-0B28-923ECB76D703}"/>
              </a:ext>
            </a:extLst>
          </p:cNvPr>
          <p:cNvCxnSpPr/>
          <p:nvPr userDrawn="1"/>
        </p:nvCxnSpPr>
        <p:spPr>
          <a:xfrm flipV="1">
            <a:off x="9325994" y="2824177"/>
            <a:ext cx="0" cy="1165301"/>
          </a:xfrm>
          <a:prstGeom prst="line">
            <a:avLst/>
          </a:prstGeom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Immagine 49" descr="Immagine che contiene logo&#10;&#10;Descrizione generata automaticamente">
            <a:extLst>
              <a:ext uri="{FF2B5EF4-FFF2-40B4-BE49-F238E27FC236}">
                <a16:creationId xmlns:a16="http://schemas.microsoft.com/office/drawing/2014/main" id="{272B97AD-BA12-803F-CA2D-38EAAC13E2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686" y="271725"/>
            <a:ext cx="718906" cy="900000"/>
          </a:xfrm>
          <a:prstGeom prst="rect">
            <a:avLst/>
          </a:prstGeom>
        </p:spPr>
      </p:pic>
      <p:sp>
        <p:nvSpPr>
          <p:cNvPr id="54" name="Segnaposto testo 53">
            <a:extLst>
              <a:ext uri="{FF2B5EF4-FFF2-40B4-BE49-F238E27FC236}">
                <a16:creationId xmlns:a16="http://schemas.microsoft.com/office/drawing/2014/main" id="{D75B624B-F27E-3EE5-8112-8F5CE343C0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2193" y="1095229"/>
            <a:ext cx="6167610" cy="686262"/>
          </a:xfrm>
        </p:spPr>
        <p:txBody>
          <a:bodyPr>
            <a:noAutofit/>
          </a:bodyPr>
          <a:lstStyle>
            <a:lvl1pPr marL="0" indent="0" algn="ctr">
              <a:buNone/>
              <a:defRPr sz="3600" b="0" i="0">
                <a:latin typeface="MACHOMODULAR-MEDIUM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0" name="Segnaposto testo 59">
            <a:extLst>
              <a:ext uri="{FF2B5EF4-FFF2-40B4-BE49-F238E27FC236}">
                <a16:creationId xmlns:a16="http://schemas.microsoft.com/office/drawing/2014/main" id="{4E1E0561-9444-1EAA-5161-56E256B61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2253" y="2835896"/>
            <a:ext cx="1586991" cy="1097232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MACHOMODULAR-THIN" panose="020B0803030504080B04" pitchFamily="34" charset="77"/>
              </a:defRPr>
            </a:lvl1pPr>
            <a:lvl2pPr>
              <a:defRPr sz="1100" b="0" i="0">
                <a:latin typeface="MACHOMODULAR-THIN" panose="020B0803030504080B04" pitchFamily="34" charset="77"/>
              </a:defRPr>
            </a:lvl2pPr>
            <a:lvl3pPr>
              <a:defRPr sz="1100" b="0" i="0">
                <a:latin typeface="MACHOMODULAR-THIN" panose="020B0803030504080B04" pitchFamily="34" charset="77"/>
              </a:defRPr>
            </a:lvl3pPr>
            <a:lvl4pPr>
              <a:defRPr sz="1100" b="0" i="0">
                <a:latin typeface="MACHOMODULAR-THIN" panose="020B0803030504080B04" pitchFamily="34" charset="77"/>
              </a:defRPr>
            </a:lvl4pPr>
            <a:lvl5pPr marL="1828800" indent="0">
              <a:buNone/>
              <a:defRPr sz="1100" b="0" i="0">
                <a:latin typeface="MACHOMODULAR-THIN" panose="020B0803030504080B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1" name="Segnaposto testo 59">
            <a:extLst>
              <a:ext uri="{FF2B5EF4-FFF2-40B4-BE49-F238E27FC236}">
                <a16:creationId xmlns:a16="http://schemas.microsoft.com/office/drawing/2014/main" id="{363A0321-3512-7B04-23C8-B0D183C4DC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8036" y="2835896"/>
            <a:ext cx="1586991" cy="1097232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MACHOMODULAR-THIN" panose="020B0803030504080B04" pitchFamily="34" charset="77"/>
              </a:defRPr>
            </a:lvl1pPr>
            <a:lvl2pPr>
              <a:defRPr sz="1100" b="0" i="0">
                <a:latin typeface="MACHOMODULAR-THIN" panose="020B0803030504080B04" pitchFamily="34" charset="77"/>
              </a:defRPr>
            </a:lvl2pPr>
            <a:lvl3pPr>
              <a:defRPr sz="1100" b="0" i="0">
                <a:latin typeface="MACHOMODULAR-THIN" panose="020B0803030504080B04" pitchFamily="34" charset="77"/>
              </a:defRPr>
            </a:lvl3pPr>
            <a:lvl4pPr>
              <a:defRPr sz="1100" b="0" i="0">
                <a:latin typeface="MACHOMODULAR-THIN" panose="020B0803030504080B04" pitchFamily="34" charset="77"/>
              </a:defRPr>
            </a:lvl4pPr>
            <a:lvl5pPr marL="1828800" indent="0">
              <a:buNone/>
              <a:defRPr sz="1100" b="0" i="0">
                <a:latin typeface="MACHOMODULAR-THIN" panose="020B0803030504080B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2" name="Segnaposto testo 59">
            <a:extLst>
              <a:ext uri="{FF2B5EF4-FFF2-40B4-BE49-F238E27FC236}">
                <a16:creationId xmlns:a16="http://schemas.microsoft.com/office/drawing/2014/main" id="{83E9B4F1-1A04-90FF-7297-CA4971FFC8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5480" y="2835896"/>
            <a:ext cx="1586991" cy="1097232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MACHOMODULAR-THIN" panose="020B0803030504080B04" pitchFamily="34" charset="77"/>
              </a:defRPr>
            </a:lvl1pPr>
            <a:lvl2pPr>
              <a:defRPr sz="1100" b="0" i="0">
                <a:latin typeface="MACHOMODULAR-THIN" panose="020B0803030504080B04" pitchFamily="34" charset="77"/>
              </a:defRPr>
            </a:lvl2pPr>
            <a:lvl3pPr>
              <a:defRPr sz="1100" b="0" i="0">
                <a:latin typeface="MACHOMODULAR-THIN" panose="020B0803030504080B04" pitchFamily="34" charset="77"/>
              </a:defRPr>
            </a:lvl3pPr>
            <a:lvl4pPr>
              <a:defRPr sz="1100" b="0" i="0">
                <a:latin typeface="MACHOMODULAR-THIN" panose="020B0803030504080B04" pitchFamily="34" charset="77"/>
              </a:defRPr>
            </a:lvl4pPr>
            <a:lvl5pPr marL="1828800" indent="0">
              <a:buNone/>
              <a:defRPr sz="1100" b="0" i="0">
                <a:latin typeface="MACHOMODULAR-THIN" panose="020B0803030504080B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3" name="Segnaposto testo 59">
            <a:extLst>
              <a:ext uri="{FF2B5EF4-FFF2-40B4-BE49-F238E27FC236}">
                <a16:creationId xmlns:a16="http://schemas.microsoft.com/office/drawing/2014/main" id="{FE0DD342-9301-4C02-27C2-B2C5E11E8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1411" y="2835896"/>
            <a:ext cx="1586991" cy="1097232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MACHOMODULAR-THIN" panose="020B0803030504080B04" pitchFamily="34" charset="77"/>
              </a:defRPr>
            </a:lvl1pPr>
            <a:lvl2pPr>
              <a:defRPr sz="1100" b="0" i="0">
                <a:latin typeface="MACHOMODULAR-THIN" panose="020B0803030504080B04" pitchFamily="34" charset="77"/>
              </a:defRPr>
            </a:lvl2pPr>
            <a:lvl3pPr>
              <a:defRPr sz="1100" b="0" i="0">
                <a:latin typeface="MACHOMODULAR-THIN" panose="020B0803030504080B04" pitchFamily="34" charset="77"/>
              </a:defRPr>
            </a:lvl3pPr>
            <a:lvl4pPr>
              <a:defRPr sz="1100" b="0" i="0">
                <a:latin typeface="MACHOMODULAR-THIN" panose="020B0803030504080B04" pitchFamily="34" charset="77"/>
              </a:defRPr>
            </a:lvl4pPr>
            <a:lvl5pPr marL="1828800" indent="0">
              <a:buNone/>
              <a:defRPr sz="1100" b="0" i="0">
                <a:latin typeface="MACHOMODULAR-THIN" panose="020B0803030504080B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4" name="Segnaposto testo 59">
            <a:extLst>
              <a:ext uri="{FF2B5EF4-FFF2-40B4-BE49-F238E27FC236}">
                <a16:creationId xmlns:a16="http://schemas.microsoft.com/office/drawing/2014/main" id="{FEFFDD22-CED8-48D4-8395-E5CA20591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32885" y="4404736"/>
            <a:ext cx="1586991" cy="736251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MACHOMODULAR-THIN" panose="020B0803030504080B04" pitchFamily="34" charset="77"/>
              </a:defRPr>
            </a:lvl1pPr>
            <a:lvl2pPr>
              <a:defRPr sz="1100" b="0" i="0">
                <a:latin typeface="MACHOMODULAR-THIN" panose="020B0803030504080B04" pitchFamily="34" charset="77"/>
              </a:defRPr>
            </a:lvl2pPr>
            <a:lvl3pPr>
              <a:defRPr sz="1100" b="0" i="0">
                <a:latin typeface="MACHOMODULAR-THIN" panose="020B0803030504080B04" pitchFamily="34" charset="77"/>
              </a:defRPr>
            </a:lvl3pPr>
            <a:lvl4pPr>
              <a:defRPr sz="1100" b="0" i="0">
                <a:latin typeface="MACHOMODULAR-THIN" panose="020B0803030504080B04" pitchFamily="34" charset="77"/>
              </a:defRPr>
            </a:lvl4pPr>
            <a:lvl5pPr marL="1828800" indent="0">
              <a:buNone/>
              <a:defRPr sz="1100" b="0" i="0">
                <a:latin typeface="MACHOMODULAR-THIN" panose="020B0803030504080B04" pitchFamily="34" charset="77"/>
              </a:defRPr>
            </a:lvl5pPr>
          </a:lstStyle>
          <a:p>
            <a:pPr lvl="0"/>
            <a:endParaRPr lang="it-IT"/>
          </a:p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5" name="Segnaposto testo 59">
            <a:extLst>
              <a:ext uri="{FF2B5EF4-FFF2-40B4-BE49-F238E27FC236}">
                <a16:creationId xmlns:a16="http://schemas.microsoft.com/office/drawing/2014/main" id="{54E218B5-9EA4-550D-26EA-51BA06F11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42632" y="4404736"/>
            <a:ext cx="1586991" cy="736251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MACHOMODULAR-THIN" panose="020B0803030504080B04" pitchFamily="34" charset="77"/>
              </a:defRPr>
            </a:lvl1pPr>
            <a:lvl2pPr>
              <a:defRPr sz="1100" b="0" i="0">
                <a:latin typeface="MACHOMODULAR-THIN" panose="020B0803030504080B04" pitchFamily="34" charset="77"/>
              </a:defRPr>
            </a:lvl2pPr>
            <a:lvl3pPr>
              <a:defRPr sz="1100" b="0" i="0">
                <a:latin typeface="MACHOMODULAR-THIN" panose="020B0803030504080B04" pitchFamily="34" charset="77"/>
              </a:defRPr>
            </a:lvl3pPr>
            <a:lvl4pPr>
              <a:defRPr sz="1100" b="0" i="0">
                <a:latin typeface="MACHOMODULAR-THIN" panose="020B0803030504080B04" pitchFamily="34" charset="77"/>
              </a:defRPr>
            </a:lvl4pPr>
            <a:lvl5pPr marL="1828800" indent="0">
              <a:buNone/>
              <a:defRPr sz="1100" b="0" i="0">
                <a:latin typeface="MACHOMODULAR-THIN" panose="020B0803030504080B04" pitchFamily="34" charset="77"/>
              </a:defRPr>
            </a:lvl5pPr>
          </a:lstStyle>
          <a:p>
            <a:pPr lvl="0"/>
            <a:endParaRPr lang="it-IT"/>
          </a:p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6" name="Segnaposto testo 59">
            <a:extLst>
              <a:ext uri="{FF2B5EF4-FFF2-40B4-BE49-F238E27FC236}">
                <a16:creationId xmlns:a16="http://schemas.microsoft.com/office/drawing/2014/main" id="{C15B4DEC-5BC9-9155-7C4D-D8D5A046F9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86554" y="4404736"/>
            <a:ext cx="1586991" cy="736251"/>
          </a:xfrm>
        </p:spPr>
        <p:txBody>
          <a:bodyPr>
            <a:noAutofit/>
          </a:bodyPr>
          <a:lstStyle>
            <a:lvl1pPr marL="0" indent="0">
              <a:buNone/>
              <a:defRPr sz="1100" b="0" i="0">
                <a:latin typeface="MACHOMODULAR-THIN" panose="020B0803030504080B04" pitchFamily="34" charset="77"/>
              </a:defRPr>
            </a:lvl1pPr>
            <a:lvl2pPr>
              <a:defRPr sz="1100" b="0" i="0">
                <a:latin typeface="MACHOMODULAR-THIN" panose="020B0803030504080B04" pitchFamily="34" charset="77"/>
              </a:defRPr>
            </a:lvl2pPr>
            <a:lvl3pPr>
              <a:defRPr sz="1100" b="0" i="0">
                <a:latin typeface="MACHOMODULAR-THIN" panose="020B0803030504080B04" pitchFamily="34" charset="77"/>
              </a:defRPr>
            </a:lvl3pPr>
            <a:lvl4pPr>
              <a:defRPr sz="1100" b="0" i="0">
                <a:latin typeface="MACHOMODULAR-THIN" panose="020B0803030504080B04" pitchFamily="34" charset="77"/>
              </a:defRPr>
            </a:lvl4pPr>
            <a:lvl5pPr marL="1828800" indent="0">
              <a:buNone/>
              <a:defRPr sz="1100" b="0" i="0">
                <a:latin typeface="MACHOMODULAR-THIN" panose="020B0803030504080B04" pitchFamily="34" charset="77"/>
              </a:defRPr>
            </a:lvl5pPr>
          </a:lstStyle>
          <a:p>
            <a:pPr lvl="0"/>
            <a:endParaRPr lang="it-IT"/>
          </a:p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9" name="Segnaposto testo 68">
            <a:extLst>
              <a:ext uri="{FF2B5EF4-FFF2-40B4-BE49-F238E27FC236}">
                <a16:creationId xmlns:a16="http://schemas.microsoft.com/office/drawing/2014/main" id="{A86F70E7-EDBF-CA09-F983-4250D6ACEA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9930" y="2824176"/>
            <a:ext cx="619224" cy="357847"/>
          </a:xfr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2">
                    <a:lumMod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sz="1500" b="0" i="0">
                <a:latin typeface="MACHOMODULAR-MEDIUM" panose="020B0803030504080B04" pitchFamily="34" charset="77"/>
              </a:defRPr>
            </a:lvl2pPr>
            <a:lvl3pPr>
              <a:defRPr sz="1500" b="0" i="0">
                <a:latin typeface="MACHOMODULAR-MEDIUM" panose="020B0803030504080B04" pitchFamily="34" charset="77"/>
              </a:defRPr>
            </a:lvl3pPr>
            <a:lvl4pPr>
              <a:defRPr sz="1500" b="0" i="0">
                <a:latin typeface="MACHOMODULAR-MEDIUM" panose="020B0803030504080B04" pitchFamily="34" charset="77"/>
              </a:defRPr>
            </a:lvl4pPr>
            <a:lvl5pPr>
              <a:defRPr sz="1500"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1876</a:t>
            </a:r>
          </a:p>
        </p:txBody>
      </p:sp>
      <p:sp>
        <p:nvSpPr>
          <p:cNvPr id="70" name="Segnaposto testo 68">
            <a:extLst>
              <a:ext uri="{FF2B5EF4-FFF2-40B4-BE49-F238E27FC236}">
                <a16:creationId xmlns:a16="http://schemas.microsoft.com/office/drawing/2014/main" id="{87E8FA8C-AE7E-6EEC-DDAB-09B1047DE8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40895" y="2824176"/>
            <a:ext cx="619224" cy="357847"/>
          </a:xfr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2">
                    <a:lumMod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sz="1500" b="0" i="0">
                <a:latin typeface="MACHOMODULAR-MEDIUM" panose="020B0803030504080B04" pitchFamily="34" charset="77"/>
              </a:defRPr>
            </a:lvl2pPr>
            <a:lvl3pPr>
              <a:defRPr sz="1500" b="0" i="0">
                <a:latin typeface="MACHOMODULAR-MEDIUM" panose="020B0803030504080B04" pitchFamily="34" charset="77"/>
              </a:defRPr>
            </a:lvl3pPr>
            <a:lvl4pPr>
              <a:defRPr sz="1500" b="0" i="0">
                <a:latin typeface="MACHOMODULAR-MEDIUM" panose="020B0803030504080B04" pitchFamily="34" charset="77"/>
              </a:defRPr>
            </a:lvl4pPr>
            <a:lvl5pPr>
              <a:defRPr sz="1500"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1876</a:t>
            </a:r>
          </a:p>
        </p:txBody>
      </p:sp>
      <p:sp>
        <p:nvSpPr>
          <p:cNvPr id="71" name="Segnaposto testo 68">
            <a:extLst>
              <a:ext uri="{FF2B5EF4-FFF2-40B4-BE49-F238E27FC236}">
                <a16:creationId xmlns:a16="http://schemas.microsoft.com/office/drawing/2014/main" id="{61E73C41-3500-4486-2516-913B4E0E07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8339" y="2824176"/>
            <a:ext cx="619224" cy="357847"/>
          </a:xfr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2">
                    <a:lumMod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sz="1500" b="0" i="0">
                <a:latin typeface="MACHOMODULAR-MEDIUM" panose="020B0803030504080B04" pitchFamily="34" charset="77"/>
              </a:defRPr>
            </a:lvl2pPr>
            <a:lvl3pPr>
              <a:defRPr sz="1500" b="0" i="0">
                <a:latin typeface="MACHOMODULAR-MEDIUM" panose="020B0803030504080B04" pitchFamily="34" charset="77"/>
              </a:defRPr>
            </a:lvl3pPr>
            <a:lvl4pPr>
              <a:defRPr sz="1500" b="0" i="0">
                <a:latin typeface="MACHOMODULAR-MEDIUM" panose="020B0803030504080B04" pitchFamily="34" charset="77"/>
              </a:defRPr>
            </a:lvl4pPr>
            <a:lvl5pPr>
              <a:defRPr sz="1500"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1876</a:t>
            </a:r>
          </a:p>
        </p:txBody>
      </p:sp>
      <p:sp>
        <p:nvSpPr>
          <p:cNvPr id="73" name="Segnaposto testo 68">
            <a:extLst>
              <a:ext uri="{FF2B5EF4-FFF2-40B4-BE49-F238E27FC236}">
                <a16:creationId xmlns:a16="http://schemas.microsoft.com/office/drawing/2014/main" id="{446F0299-F0E4-ED20-CACC-BC836729A6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15422" y="2824176"/>
            <a:ext cx="619224" cy="357847"/>
          </a:xfr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2">
                    <a:lumMod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sz="1500" b="0" i="0">
                <a:latin typeface="MACHOMODULAR-MEDIUM" panose="020B0803030504080B04" pitchFamily="34" charset="77"/>
              </a:defRPr>
            </a:lvl2pPr>
            <a:lvl3pPr>
              <a:defRPr sz="1500" b="0" i="0">
                <a:latin typeface="MACHOMODULAR-MEDIUM" panose="020B0803030504080B04" pitchFamily="34" charset="77"/>
              </a:defRPr>
            </a:lvl3pPr>
            <a:lvl4pPr>
              <a:defRPr sz="1500" b="0" i="0">
                <a:latin typeface="MACHOMODULAR-MEDIUM" panose="020B0803030504080B04" pitchFamily="34" charset="77"/>
              </a:defRPr>
            </a:lvl4pPr>
            <a:lvl5pPr>
              <a:defRPr sz="1500"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1876</a:t>
            </a:r>
          </a:p>
        </p:txBody>
      </p:sp>
      <p:sp>
        <p:nvSpPr>
          <p:cNvPr id="75" name="Segnaposto testo 68">
            <a:extLst>
              <a:ext uri="{FF2B5EF4-FFF2-40B4-BE49-F238E27FC236}">
                <a16:creationId xmlns:a16="http://schemas.microsoft.com/office/drawing/2014/main" id="{347AC410-D381-E2E7-D9B2-8BC0E94BDB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92681" y="4917460"/>
            <a:ext cx="619224" cy="301312"/>
          </a:xfr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2">
                    <a:lumMod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sz="1500" b="0" i="0">
                <a:latin typeface="MACHOMODULAR-MEDIUM" panose="020B0803030504080B04" pitchFamily="34" charset="77"/>
              </a:defRPr>
            </a:lvl2pPr>
            <a:lvl3pPr>
              <a:defRPr sz="1500" b="0" i="0">
                <a:latin typeface="MACHOMODULAR-MEDIUM" panose="020B0803030504080B04" pitchFamily="34" charset="77"/>
              </a:defRPr>
            </a:lvl3pPr>
            <a:lvl4pPr>
              <a:defRPr sz="1500" b="0" i="0">
                <a:latin typeface="MACHOMODULAR-MEDIUM" panose="020B0803030504080B04" pitchFamily="34" charset="77"/>
              </a:defRPr>
            </a:lvl4pPr>
            <a:lvl5pPr>
              <a:defRPr sz="1500"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1876</a:t>
            </a:r>
          </a:p>
        </p:txBody>
      </p:sp>
      <p:sp>
        <p:nvSpPr>
          <p:cNvPr id="76" name="Segnaposto testo 68">
            <a:extLst>
              <a:ext uri="{FF2B5EF4-FFF2-40B4-BE49-F238E27FC236}">
                <a16:creationId xmlns:a16="http://schemas.microsoft.com/office/drawing/2014/main" id="{B2E47537-026C-44CE-7480-64E3D2BC332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35881" y="4917460"/>
            <a:ext cx="619224" cy="301312"/>
          </a:xfr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2">
                    <a:lumMod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sz="1500" b="0" i="0">
                <a:latin typeface="MACHOMODULAR-MEDIUM" panose="020B0803030504080B04" pitchFamily="34" charset="77"/>
              </a:defRPr>
            </a:lvl2pPr>
            <a:lvl3pPr>
              <a:defRPr sz="1500" b="0" i="0">
                <a:latin typeface="MACHOMODULAR-MEDIUM" panose="020B0803030504080B04" pitchFamily="34" charset="77"/>
              </a:defRPr>
            </a:lvl3pPr>
            <a:lvl4pPr>
              <a:defRPr sz="1500" b="0" i="0">
                <a:latin typeface="MACHOMODULAR-MEDIUM" panose="020B0803030504080B04" pitchFamily="34" charset="77"/>
              </a:defRPr>
            </a:lvl4pPr>
            <a:lvl5pPr>
              <a:defRPr sz="1500"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1876</a:t>
            </a:r>
          </a:p>
        </p:txBody>
      </p:sp>
      <p:sp>
        <p:nvSpPr>
          <p:cNvPr id="77" name="Segnaposto testo 68">
            <a:extLst>
              <a:ext uri="{FF2B5EF4-FFF2-40B4-BE49-F238E27FC236}">
                <a16:creationId xmlns:a16="http://schemas.microsoft.com/office/drawing/2014/main" id="{0ECB436C-146F-3FF1-D532-3473631664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9803" y="4917460"/>
            <a:ext cx="619224" cy="301312"/>
          </a:xfr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2">
                    <a:lumMod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sz="1500" b="0" i="0">
                <a:latin typeface="MACHOMODULAR-MEDIUM" panose="020B0803030504080B04" pitchFamily="34" charset="77"/>
              </a:defRPr>
            </a:lvl2pPr>
            <a:lvl3pPr>
              <a:defRPr sz="1500" b="0" i="0">
                <a:latin typeface="MACHOMODULAR-MEDIUM" panose="020B0803030504080B04" pitchFamily="34" charset="77"/>
              </a:defRPr>
            </a:lvl3pPr>
            <a:lvl4pPr>
              <a:defRPr sz="1500" b="0" i="0">
                <a:latin typeface="MACHOMODULAR-MEDIUM" panose="020B0803030504080B04" pitchFamily="34" charset="77"/>
              </a:defRPr>
            </a:lvl4pPr>
            <a:lvl5pPr>
              <a:defRPr sz="1500"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1876</a:t>
            </a:r>
          </a:p>
        </p:txBody>
      </p:sp>
    </p:spTree>
    <p:extLst>
      <p:ext uri="{BB962C8B-B14F-4D97-AF65-F5344CB8AC3E}">
        <p14:creationId xmlns:p14="http://schemas.microsoft.com/office/powerpoint/2010/main" val="106486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a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786E0908-845D-134E-B918-96529257DACF}"/>
              </a:ext>
            </a:extLst>
          </p:cNvPr>
          <p:cNvCxnSpPr>
            <a:cxnSpLocks/>
          </p:cNvCxnSpPr>
          <p:nvPr userDrawn="1"/>
        </p:nvCxnSpPr>
        <p:spPr>
          <a:xfrm>
            <a:off x="445476" y="2297722"/>
            <a:ext cx="1125415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8E6892B-04B3-7742-6240-317D59257B9C}"/>
              </a:ext>
            </a:extLst>
          </p:cNvPr>
          <p:cNvCxnSpPr>
            <a:cxnSpLocks/>
          </p:cNvCxnSpPr>
          <p:nvPr userDrawn="1"/>
        </p:nvCxnSpPr>
        <p:spPr>
          <a:xfrm>
            <a:off x="445476" y="3118337"/>
            <a:ext cx="1125415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F7B7895-7810-DF41-6E2F-9A02A91AC992}"/>
              </a:ext>
            </a:extLst>
          </p:cNvPr>
          <p:cNvCxnSpPr>
            <a:cxnSpLocks/>
          </p:cNvCxnSpPr>
          <p:nvPr userDrawn="1"/>
        </p:nvCxnSpPr>
        <p:spPr>
          <a:xfrm>
            <a:off x="445476" y="3938952"/>
            <a:ext cx="1125415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08F76819-D2ED-2C8F-E2D4-A01385B9ABD3}"/>
              </a:ext>
            </a:extLst>
          </p:cNvPr>
          <p:cNvCxnSpPr>
            <a:cxnSpLocks/>
          </p:cNvCxnSpPr>
          <p:nvPr userDrawn="1"/>
        </p:nvCxnSpPr>
        <p:spPr>
          <a:xfrm>
            <a:off x="445476" y="4759567"/>
            <a:ext cx="1125415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6B4369C5-FAB9-E618-7E31-8387CB8E4F22}"/>
              </a:ext>
            </a:extLst>
          </p:cNvPr>
          <p:cNvCxnSpPr>
            <a:cxnSpLocks/>
          </p:cNvCxnSpPr>
          <p:nvPr userDrawn="1"/>
        </p:nvCxnSpPr>
        <p:spPr>
          <a:xfrm>
            <a:off x="445476" y="5580182"/>
            <a:ext cx="1125415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51A31EEE-B381-BB98-CE38-2BAA467FD385}"/>
              </a:ext>
            </a:extLst>
          </p:cNvPr>
          <p:cNvCxnSpPr>
            <a:cxnSpLocks/>
          </p:cNvCxnSpPr>
          <p:nvPr userDrawn="1"/>
        </p:nvCxnSpPr>
        <p:spPr>
          <a:xfrm>
            <a:off x="5955322" y="2297722"/>
            <a:ext cx="0" cy="4103076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1A348A43-3909-17C7-6983-9A436A8AA99A}"/>
              </a:ext>
            </a:extLst>
          </p:cNvPr>
          <p:cNvCxnSpPr>
            <a:cxnSpLocks/>
          </p:cNvCxnSpPr>
          <p:nvPr userDrawn="1"/>
        </p:nvCxnSpPr>
        <p:spPr>
          <a:xfrm>
            <a:off x="445476" y="2297722"/>
            <a:ext cx="0" cy="4103076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D261502-9F4A-CE0B-A0A0-60BEDCC0CDF3}"/>
              </a:ext>
            </a:extLst>
          </p:cNvPr>
          <p:cNvCxnSpPr>
            <a:cxnSpLocks/>
          </p:cNvCxnSpPr>
          <p:nvPr userDrawn="1"/>
        </p:nvCxnSpPr>
        <p:spPr>
          <a:xfrm>
            <a:off x="11699630" y="2297722"/>
            <a:ext cx="0" cy="4103076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372F803E-4693-75AE-236E-A07BE72F34A6}"/>
              </a:ext>
            </a:extLst>
          </p:cNvPr>
          <p:cNvCxnSpPr>
            <a:cxnSpLocks/>
          </p:cNvCxnSpPr>
          <p:nvPr userDrawn="1"/>
        </p:nvCxnSpPr>
        <p:spPr>
          <a:xfrm>
            <a:off x="445476" y="6400798"/>
            <a:ext cx="1125415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42ED0365-760C-2271-252E-CAA3E284D4CC}"/>
              </a:ext>
            </a:extLst>
          </p:cNvPr>
          <p:cNvSpPr/>
          <p:nvPr userDrawn="1"/>
        </p:nvSpPr>
        <p:spPr>
          <a:xfrm>
            <a:off x="5955322" y="2297722"/>
            <a:ext cx="5744308" cy="1548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02C05B55-DF90-2F50-2D5D-2D55C508D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9465" y="1428969"/>
            <a:ext cx="376895" cy="581495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62423774-BC09-156E-B1C5-49A25B93D1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14792" y="1428969"/>
            <a:ext cx="376895" cy="58149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F45B54D6-D7C3-5053-B6E6-DA4EA2B046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0118" y="1428969"/>
            <a:ext cx="376895" cy="581495"/>
          </a:xfrm>
          <a:prstGeom prst="rect">
            <a:avLst/>
          </a:prstGeom>
        </p:spPr>
      </p:pic>
      <p:pic>
        <p:nvPicPr>
          <p:cNvPr id="40" name="Immagine 39" descr="Immagine che contiene logo&#10;&#10;Descrizione generata automaticamente">
            <a:extLst>
              <a:ext uri="{FF2B5EF4-FFF2-40B4-BE49-F238E27FC236}">
                <a16:creationId xmlns:a16="http://schemas.microsoft.com/office/drawing/2014/main" id="{75355C7D-E1E6-51B8-E624-7E8F333AEE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5686" y="271725"/>
            <a:ext cx="718906" cy="900000"/>
          </a:xfrm>
          <a:prstGeom prst="rect">
            <a:avLst/>
          </a:prstGeom>
        </p:spPr>
      </p:pic>
      <p:sp>
        <p:nvSpPr>
          <p:cNvPr id="41" name="Segnaposto testo 53">
            <a:extLst>
              <a:ext uri="{FF2B5EF4-FFF2-40B4-BE49-F238E27FC236}">
                <a16:creationId xmlns:a16="http://schemas.microsoft.com/office/drawing/2014/main" id="{51074CE1-AF0F-4F23-BC0C-EB5B75C0CB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200" y="1526038"/>
            <a:ext cx="2423602" cy="455009"/>
          </a:xfrm>
        </p:spPr>
        <p:txBody>
          <a:bodyPr>
            <a:noAutofit/>
          </a:bodyPr>
          <a:lstStyle>
            <a:lvl1pPr marL="0" indent="0" algn="l">
              <a:buNone/>
              <a:defRPr sz="3600" b="0" i="0">
                <a:latin typeface="MACHOMODULAR-MEDIUM" panose="020B0803030504080B04" pitchFamily="34" charset="77"/>
              </a:defRPr>
            </a:lvl1pPr>
          </a:lstStyle>
          <a:p>
            <a:pPr lvl="0"/>
            <a:r>
              <a:rPr lang="it-IT"/>
              <a:t>Produzione</a:t>
            </a:r>
          </a:p>
        </p:txBody>
      </p:sp>
      <p:sp>
        <p:nvSpPr>
          <p:cNvPr id="44" name="Segnaposto testo 43">
            <a:extLst>
              <a:ext uri="{FF2B5EF4-FFF2-40B4-BE49-F238E27FC236}">
                <a16:creationId xmlns:a16="http://schemas.microsoft.com/office/drawing/2014/main" id="{819BFA2F-499F-CEC6-9B2E-5F8E75156A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0040" y="1722905"/>
            <a:ext cx="3262313" cy="26755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MACHOMODULAR-MEDIUM" panose="020B0803030504080B04" pitchFamily="34" charset="77"/>
              </a:defRPr>
            </a:lvl1pPr>
            <a:lvl2pPr>
              <a:defRPr b="0" i="0">
                <a:latin typeface="MACHOMODULAR-MEDIUM" panose="020B0803030504080B04" pitchFamily="34" charset="77"/>
              </a:defRPr>
            </a:lvl2pPr>
            <a:lvl3pPr>
              <a:defRPr b="0" i="0">
                <a:latin typeface="MACHOMODULAR-MEDIUM" panose="020B0803030504080B04" pitchFamily="34" charset="77"/>
              </a:defRPr>
            </a:lvl3pPr>
            <a:lvl4pPr>
              <a:defRPr b="0" i="0">
                <a:latin typeface="MACHOMODULAR-MEDIUM" panose="020B0803030504080B04" pitchFamily="34" charset="77"/>
              </a:defRPr>
            </a:lvl4pPr>
            <a:lvl5pPr>
              <a:defRPr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di cui:</a:t>
            </a:r>
          </a:p>
        </p:txBody>
      </p:sp>
      <p:sp>
        <p:nvSpPr>
          <p:cNvPr id="45" name="Segnaposto testo 53">
            <a:extLst>
              <a:ext uri="{FF2B5EF4-FFF2-40B4-BE49-F238E27FC236}">
                <a16:creationId xmlns:a16="http://schemas.microsoft.com/office/drawing/2014/main" id="{5E4F67AC-919D-2BBF-9E17-E231F0BE2F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864" y="2497744"/>
            <a:ext cx="3161002" cy="462255"/>
          </a:xfrm>
        </p:spPr>
        <p:txBody>
          <a:bodyPr>
            <a:noAutofit/>
          </a:bodyPr>
          <a:lstStyle>
            <a:lvl1pPr marL="0" indent="0" algn="l">
              <a:buNone/>
              <a:defRPr sz="3600" b="0" i="0">
                <a:latin typeface="MACHOMODULAR-MEDIUM" panose="020B0803030504080B04" pitchFamily="34" charset="77"/>
              </a:defRPr>
            </a:lvl1pPr>
          </a:lstStyle>
          <a:p>
            <a:r>
              <a:rPr lang="it-IT" sz="3600">
                <a:latin typeface="MACHOMODULAR-MEDIUM" panose="020B0803030504080B04" pitchFamily="34" charset="77"/>
              </a:rPr>
              <a:t>104.703.308</a:t>
            </a:r>
          </a:p>
        </p:txBody>
      </p:sp>
      <p:sp>
        <p:nvSpPr>
          <p:cNvPr id="46" name="Segnaposto testo 53">
            <a:extLst>
              <a:ext uri="{FF2B5EF4-FFF2-40B4-BE49-F238E27FC236}">
                <a16:creationId xmlns:a16="http://schemas.microsoft.com/office/drawing/2014/main" id="{AED7098A-8812-C89A-95B5-4C9D483A0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864" y="3345272"/>
            <a:ext cx="3161002" cy="462255"/>
          </a:xfrm>
        </p:spPr>
        <p:txBody>
          <a:bodyPr>
            <a:noAutofit/>
          </a:bodyPr>
          <a:lstStyle>
            <a:lvl1pPr marL="0" indent="0" algn="l">
              <a:buNone/>
              <a:defRPr sz="3600" b="0" i="0">
                <a:latin typeface="MACHOMODULAR-MEDIUM" panose="020B0803030504080B04" pitchFamily="34" charset="77"/>
              </a:defRPr>
            </a:lvl1pPr>
          </a:lstStyle>
          <a:p>
            <a:r>
              <a:rPr lang="it-IT" sz="3600">
                <a:latin typeface="MACHOMODULAR-MEDIUM" panose="020B0803030504080B04" pitchFamily="34" charset="77"/>
              </a:rPr>
              <a:t>€ 621. 355. 104</a:t>
            </a:r>
          </a:p>
        </p:txBody>
      </p:sp>
      <p:sp>
        <p:nvSpPr>
          <p:cNvPr id="49" name="Segnaposto testo 48">
            <a:extLst>
              <a:ext uri="{FF2B5EF4-FFF2-40B4-BE49-F238E27FC236}">
                <a16:creationId xmlns:a16="http://schemas.microsoft.com/office/drawing/2014/main" id="{4BED1B0C-755F-5B89-9E6C-89DEFA0138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2822" y="2496263"/>
            <a:ext cx="1778462" cy="47893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MACHOMODULAR-THIN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</a:t>
            </a:r>
          </a:p>
        </p:txBody>
      </p:sp>
      <p:sp>
        <p:nvSpPr>
          <p:cNvPr id="50" name="Segnaposto testo 48">
            <a:extLst>
              <a:ext uri="{FF2B5EF4-FFF2-40B4-BE49-F238E27FC236}">
                <a16:creationId xmlns:a16="http://schemas.microsoft.com/office/drawing/2014/main" id="{B2D8676C-C06A-14D1-7151-3E46E869E6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822" y="3332605"/>
            <a:ext cx="1778462" cy="47893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MACHOMODULAR-THIN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</a:t>
            </a:r>
          </a:p>
        </p:txBody>
      </p:sp>
      <p:sp>
        <p:nvSpPr>
          <p:cNvPr id="51" name="Segnaposto testo 48">
            <a:extLst>
              <a:ext uri="{FF2B5EF4-FFF2-40B4-BE49-F238E27FC236}">
                <a16:creationId xmlns:a16="http://schemas.microsoft.com/office/drawing/2014/main" id="{48EFDEED-3B9D-7262-E9FE-199ECE44AD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71075" y="2496263"/>
            <a:ext cx="3374507" cy="47893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MACHOMODULAR-THIN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</a:t>
            </a:r>
          </a:p>
        </p:txBody>
      </p:sp>
      <p:sp>
        <p:nvSpPr>
          <p:cNvPr id="52" name="Segnaposto testo 48">
            <a:extLst>
              <a:ext uri="{FF2B5EF4-FFF2-40B4-BE49-F238E27FC236}">
                <a16:creationId xmlns:a16="http://schemas.microsoft.com/office/drawing/2014/main" id="{D16D2F7A-8E11-B19F-4531-86595EFEF0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71074" y="3332605"/>
            <a:ext cx="3374501" cy="47893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MACHOMODULAR-THIN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</a:t>
            </a:r>
          </a:p>
        </p:txBody>
      </p:sp>
      <p:sp>
        <p:nvSpPr>
          <p:cNvPr id="53" name="Segnaposto testo 48">
            <a:extLst>
              <a:ext uri="{FF2B5EF4-FFF2-40B4-BE49-F238E27FC236}">
                <a16:creationId xmlns:a16="http://schemas.microsoft.com/office/drawing/2014/main" id="{4E22AE5A-08CB-B249-6168-DC8EF99518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1074" y="4102039"/>
            <a:ext cx="3374495" cy="47893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MACHOMODULAR-THIN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</a:t>
            </a:r>
          </a:p>
        </p:txBody>
      </p:sp>
      <p:sp>
        <p:nvSpPr>
          <p:cNvPr id="54" name="Segnaposto testo 48">
            <a:extLst>
              <a:ext uri="{FF2B5EF4-FFF2-40B4-BE49-F238E27FC236}">
                <a16:creationId xmlns:a16="http://schemas.microsoft.com/office/drawing/2014/main" id="{402823D8-6A82-0A85-A28E-53F86B9837A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71074" y="4927229"/>
            <a:ext cx="3374485" cy="47893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MACHOMODULAR-THIN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</a:t>
            </a:r>
          </a:p>
        </p:txBody>
      </p:sp>
      <p:sp>
        <p:nvSpPr>
          <p:cNvPr id="55" name="Segnaposto testo 48">
            <a:extLst>
              <a:ext uri="{FF2B5EF4-FFF2-40B4-BE49-F238E27FC236}">
                <a16:creationId xmlns:a16="http://schemas.microsoft.com/office/drawing/2014/main" id="{7186EAD4-19AF-8143-ACF1-401D042BC1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71074" y="5763571"/>
            <a:ext cx="3374473" cy="47893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latin typeface="MACHOMODULAR-THIN" panose="020B0803030504080B04" pitchFamily="34" charset="77"/>
              </a:defRPr>
            </a:lvl1pPr>
          </a:lstStyle>
          <a:p>
            <a:pPr lvl="0"/>
            <a:r>
              <a:rPr lang="it-IT"/>
              <a:t>Fare clic per modificare gli</a:t>
            </a:r>
          </a:p>
        </p:txBody>
      </p:sp>
      <p:sp>
        <p:nvSpPr>
          <p:cNvPr id="56" name="Segnaposto testo 43">
            <a:extLst>
              <a:ext uri="{FF2B5EF4-FFF2-40B4-BE49-F238E27FC236}">
                <a16:creationId xmlns:a16="http://schemas.microsoft.com/office/drawing/2014/main" id="{C191EF08-D9FB-AB90-27D5-897422AD89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8640" y="2626596"/>
            <a:ext cx="1518388" cy="26755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b="0" i="0">
                <a:latin typeface="MACHOMODULAR-MEDIUM" panose="020B0803030504080B04" pitchFamily="34" charset="77"/>
              </a:defRPr>
            </a:lvl2pPr>
            <a:lvl3pPr>
              <a:defRPr b="0" i="0">
                <a:latin typeface="MACHOMODULAR-MEDIUM" panose="020B0803030504080B04" pitchFamily="34" charset="77"/>
              </a:defRPr>
            </a:lvl3pPr>
            <a:lvl4pPr>
              <a:defRPr b="0" i="0">
                <a:latin typeface="MACHOMODULAR-MEDIUM" panose="020B0803030504080B04" pitchFamily="34" charset="77"/>
              </a:defRPr>
            </a:lvl4pPr>
            <a:lvl5pPr>
              <a:defRPr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10.000.000</a:t>
            </a:r>
          </a:p>
        </p:txBody>
      </p:sp>
      <p:sp>
        <p:nvSpPr>
          <p:cNvPr id="57" name="Segnaposto testo 43">
            <a:extLst>
              <a:ext uri="{FF2B5EF4-FFF2-40B4-BE49-F238E27FC236}">
                <a16:creationId xmlns:a16="http://schemas.microsoft.com/office/drawing/2014/main" id="{E67DE855-4005-F112-1DBA-9BD35D3AFBF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640" y="3418333"/>
            <a:ext cx="1518380" cy="26755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b="0" i="0">
                <a:latin typeface="MACHOMODULAR-MEDIUM" panose="020B0803030504080B04" pitchFamily="34" charset="77"/>
              </a:defRPr>
            </a:lvl2pPr>
            <a:lvl3pPr>
              <a:defRPr b="0" i="0">
                <a:latin typeface="MACHOMODULAR-MEDIUM" panose="020B0803030504080B04" pitchFamily="34" charset="77"/>
              </a:defRPr>
            </a:lvl3pPr>
            <a:lvl4pPr>
              <a:defRPr b="0" i="0">
                <a:latin typeface="MACHOMODULAR-MEDIUM" panose="020B0803030504080B04" pitchFamily="34" charset="77"/>
              </a:defRPr>
            </a:lvl4pPr>
            <a:lvl5pPr>
              <a:defRPr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10.000.000</a:t>
            </a:r>
          </a:p>
        </p:txBody>
      </p:sp>
      <p:sp>
        <p:nvSpPr>
          <p:cNvPr id="58" name="Segnaposto testo 43">
            <a:extLst>
              <a:ext uri="{FF2B5EF4-FFF2-40B4-BE49-F238E27FC236}">
                <a16:creationId xmlns:a16="http://schemas.microsoft.com/office/drawing/2014/main" id="{0FF5BF63-04B6-C124-41E8-3813BFEDA0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8640" y="4281243"/>
            <a:ext cx="1518374" cy="26755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b="0" i="0">
                <a:latin typeface="MACHOMODULAR-MEDIUM" panose="020B0803030504080B04" pitchFamily="34" charset="77"/>
              </a:defRPr>
            </a:lvl2pPr>
            <a:lvl3pPr>
              <a:defRPr b="0" i="0">
                <a:latin typeface="MACHOMODULAR-MEDIUM" panose="020B0803030504080B04" pitchFamily="34" charset="77"/>
              </a:defRPr>
            </a:lvl3pPr>
            <a:lvl4pPr>
              <a:defRPr b="0" i="0">
                <a:latin typeface="MACHOMODULAR-MEDIUM" panose="020B0803030504080B04" pitchFamily="34" charset="77"/>
              </a:defRPr>
            </a:lvl4pPr>
            <a:lvl5pPr>
              <a:defRPr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10.000.000</a:t>
            </a:r>
          </a:p>
        </p:txBody>
      </p:sp>
      <p:sp>
        <p:nvSpPr>
          <p:cNvPr id="59" name="Segnaposto testo 43">
            <a:extLst>
              <a:ext uri="{FF2B5EF4-FFF2-40B4-BE49-F238E27FC236}">
                <a16:creationId xmlns:a16="http://schemas.microsoft.com/office/drawing/2014/main" id="{881BD966-8370-D5AA-1B80-A3BE4900C5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8640" y="5057629"/>
            <a:ext cx="1518364" cy="26755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b="0" i="0">
                <a:latin typeface="MACHOMODULAR-MEDIUM" panose="020B0803030504080B04" pitchFamily="34" charset="77"/>
              </a:defRPr>
            </a:lvl2pPr>
            <a:lvl3pPr>
              <a:defRPr b="0" i="0">
                <a:latin typeface="MACHOMODULAR-MEDIUM" panose="020B0803030504080B04" pitchFamily="34" charset="77"/>
              </a:defRPr>
            </a:lvl3pPr>
            <a:lvl4pPr>
              <a:defRPr b="0" i="0">
                <a:latin typeface="MACHOMODULAR-MEDIUM" panose="020B0803030504080B04" pitchFamily="34" charset="77"/>
              </a:defRPr>
            </a:lvl4pPr>
            <a:lvl5pPr>
              <a:defRPr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10.000.000</a:t>
            </a:r>
          </a:p>
        </p:txBody>
      </p:sp>
      <p:sp>
        <p:nvSpPr>
          <p:cNvPr id="60" name="Segnaposto testo 43">
            <a:extLst>
              <a:ext uri="{FF2B5EF4-FFF2-40B4-BE49-F238E27FC236}">
                <a16:creationId xmlns:a16="http://schemas.microsoft.com/office/drawing/2014/main" id="{18B47E2F-C848-15C4-85AB-9A5FB42694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8640" y="5869264"/>
            <a:ext cx="1518352" cy="267552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tx1">
                    <a:lumMod val="50000"/>
                    <a:lumOff val="50000"/>
                  </a:schemeClr>
                </a:solidFill>
                <a:latin typeface="MACHOMODULAR-MEDIUM" panose="020B0803030504080B04" pitchFamily="34" charset="77"/>
              </a:defRPr>
            </a:lvl1pPr>
            <a:lvl2pPr>
              <a:defRPr b="0" i="0">
                <a:latin typeface="MACHOMODULAR-MEDIUM" panose="020B0803030504080B04" pitchFamily="34" charset="77"/>
              </a:defRPr>
            </a:lvl2pPr>
            <a:lvl3pPr>
              <a:defRPr b="0" i="0">
                <a:latin typeface="MACHOMODULAR-MEDIUM" panose="020B0803030504080B04" pitchFamily="34" charset="77"/>
              </a:defRPr>
            </a:lvl3pPr>
            <a:lvl4pPr>
              <a:defRPr b="0" i="0">
                <a:latin typeface="MACHOMODULAR-MEDIUM" panose="020B0803030504080B04" pitchFamily="34" charset="77"/>
              </a:defRPr>
            </a:lvl4pPr>
            <a:lvl5pPr>
              <a:defRPr b="0" i="0">
                <a:latin typeface="MACHOMODULAR-MEDIUM" panose="020B0803030504080B04" pitchFamily="34" charset="77"/>
              </a:defRPr>
            </a:lvl5pPr>
          </a:lstStyle>
          <a:p>
            <a:pPr lvl="0"/>
            <a:r>
              <a:rPr lang="it-IT"/>
              <a:t>10.000.000</a:t>
            </a:r>
          </a:p>
        </p:txBody>
      </p:sp>
      <p:sp>
        <p:nvSpPr>
          <p:cNvPr id="71" name="Rettangolo 70">
            <a:extLst>
              <a:ext uri="{FF2B5EF4-FFF2-40B4-BE49-F238E27FC236}">
                <a16:creationId xmlns:a16="http://schemas.microsoft.com/office/drawing/2014/main" id="{5E4DA34A-C560-07D5-BFCB-DFC3C704CAEE}"/>
              </a:ext>
            </a:extLst>
          </p:cNvPr>
          <p:cNvSpPr/>
          <p:nvPr userDrawn="1"/>
        </p:nvSpPr>
        <p:spPr>
          <a:xfrm>
            <a:off x="5955322" y="3111761"/>
            <a:ext cx="5744308" cy="1548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Rettangolo 71">
            <a:extLst>
              <a:ext uri="{FF2B5EF4-FFF2-40B4-BE49-F238E27FC236}">
                <a16:creationId xmlns:a16="http://schemas.microsoft.com/office/drawing/2014/main" id="{EA8F7DD5-B03B-E41A-E3FB-5BAA6D3362B9}"/>
              </a:ext>
            </a:extLst>
          </p:cNvPr>
          <p:cNvSpPr/>
          <p:nvPr userDrawn="1"/>
        </p:nvSpPr>
        <p:spPr>
          <a:xfrm>
            <a:off x="5955322" y="3994666"/>
            <a:ext cx="5744308" cy="1548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Rettangolo 72">
            <a:extLst>
              <a:ext uri="{FF2B5EF4-FFF2-40B4-BE49-F238E27FC236}">
                <a16:creationId xmlns:a16="http://schemas.microsoft.com/office/drawing/2014/main" id="{5952E0F4-241F-159F-BF24-6038593BEB1E}"/>
              </a:ext>
            </a:extLst>
          </p:cNvPr>
          <p:cNvSpPr/>
          <p:nvPr userDrawn="1"/>
        </p:nvSpPr>
        <p:spPr>
          <a:xfrm>
            <a:off x="5955322" y="4739839"/>
            <a:ext cx="5744308" cy="1548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Rettangolo 73">
            <a:extLst>
              <a:ext uri="{FF2B5EF4-FFF2-40B4-BE49-F238E27FC236}">
                <a16:creationId xmlns:a16="http://schemas.microsoft.com/office/drawing/2014/main" id="{CC679567-4F00-35B9-D0DD-F983BCBC61F5}"/>
              </a:ext>
            </a:extLst>
          </p:cNvPr>
          <p:cNvSpPr/>
          <p:nvPr userDrawn="1"/>
        </p:nvSpPr>
        <p:spPr>
          <a:xfrm>
            <a:off x="5955322" y="5565030"/>
            <a:ext cx="5744308" cy="15485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93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5005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8163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9356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6320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725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83622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802" r:id="rId2"/>
    <p:sldLayoutId id="2147483803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801" r:id="rId16"/>
    <p:sldLayoutId id="2147483804" r:id="rId17"/>
    <p:sldLayoutId id="2147483805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9DF6BA-5261-0DDD-F4CF-A83A49163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3" y="1899622"/>
            <a:ext cx="10515600" cy="1909089"/>
          </a:xfrm>
        </p:spPr>
        <p:txBody>
          <a:bodyPr/>
          <a:lstStyle/>
          <a:p>
            <a:r>
              <a:rPr lang="it-IT" sz="6000">
                <a:solidFill>
                  <a:srgbClr val="FFFFFF"/>
                </a:solidFill>
              </a:rPr>
              <a:t>Conegliano Valdobbiadene</a:t>
            </a:r>
            <a:br>
              <a:rPr lang="it-IT" sz="6000">
                <a:solidFill>
                  <a:srgbClr val="FFFFFF"/>
                </a:solidFill>
              </a:rPr>
            </a:br>
            <a:r>
              <a:rPr lang="it-IT" sz="6000">
                <a:solidFill>
                  <a:srgbClr val="FFFFFF"/>
                </a:solidFill>
                <a:latin typeface="MACHOMODULAR-THIN" panose="020B0803030504080B04" pitchFamily="34" charset="77"/>
              </a:rPr>
              <a:t>Prosecco Superiore DOCG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82B166D6-1EE8-AA7D-B3D9-ECDA889D11FF}"/>
              </a:ext>
            </a:extLst>
          </p:cNvPr>
          <p:cNvSpPr txBox="1">
            <a:spLocks/>
          </p:cNvSpPr>
          <p:nvPr/>
        </p:nvSpPr>
        <p:spPr>
          <a:xfrm>
            <a:off x="9493229" y="6142627"/>
            <a:ext cx="2275025" cy="53254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b="0" i="0" kern="1200">
                <a:solidFill>
                  <a:schemeClr val="bg1"/>
                </a:solidFill>
                <a:latin typeface="MACHOMODULAR-MEDIUM" panose="020B0803030504080B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err="1">
                <a:solidFill>
                  <a:srgbClr val="FFFFFF"/>
                </a:solidFill>
              </a:rPr>
              <a:t>www.prosecco.it</a:t>
            </a:r>
            <a:endParaRPr lang="it-IT">
              <a:solidFill>
                <a:srgbClr val="FFFFFF"/>
              </a:solidFill>
            </a:endParaRPr>
          </a:p>
          <a:p>
            <a:r>
              <a:rPr lang="it-IT">
                <a:solidFill>
                  <a:srgbClr val="FFFFFF"/>
                </a:solidFill>
                <a:latin typeface="MACHOMODULAR-THIN" panose="020B0803030504080B04" pitchFamily="34" charset="77"/>
              </a:rPr>
              <a:t>#</a:t>
            </a:r>
            <a:r>
              <a:rPr lang="it-IT" err="1">
                <a:solidFill>
                  <a:srgbClr val="FFFFFF"/>
                </a:solidFill>
                <a:latin typeface="MACHOMODULAR-THIN" panose="020B0803030504080B04" pitchFamily="34" charset="77"/>
              </a:rPr>
              <a:t>ConeglianoValdobbiadene</a:t>
            </a:r>
            <a:endParaRPr lang="it-IT">
              <a:solidFill>
                <a:srgbClr val="FFFFFF"/>
              </a:solidFill>
              <a:latin typeface="MACHOMODULAR-THIN" panose="020B0803030504080B04" pitchFamily="34" charset="77"/>
            </a:endParaRPr>
          </a:p>
        </p:txBody>
      </p:sp>
      <p:pic>
        <p:nvPicPr>
          <p:cNvPr id="7" name="Immagine 6" descr="Immagine che contiene logo&#10;&#10;Descrizione generata automaticamente">
            <a:extLst>
              <a:ext uri="{FF2B5EF4-FFF2-40B4-BE49-F238E27FC236}">
                <a16:creationId xmlns:a16="http://schemas.microsoft.com/office/drawing/2014/main" id="{1E076784-EC2A-70B8-9759-6CCAFDAC1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3" y="221780"/>
            <a:ext cx="718906" cy="900000"/>
          </a:xfrm>
          <a:prstGeom prst="rect">
            <a:avLst/>
          </a:prstGeom>
        </p:spPr>
      </p:pic>
      <p:sp>
        <p:nvSpPr>
          <p:cNvPr id="3" name="Segnaposto data 3">
            <a:extLst>
              <a:ext uri="{FF2B5EF4-FFF2-40B4-BE49-F238E27FC236}">
                <a16:creationId xmlns:a16="http://schemas.microsoft.com/office/drawing/2014/main" id="{9ABE3A1E-DF73-4F9E-5AB0-76E4D42DF10B}"/>
              </a:ext>
            </a:extLst>
          </p:cNvPr>
          <p:cNvSpPr txBox="1">
            <a:spLocks/>
          </p:cNvSpPr>
          <p:nvPr/>
        </p:nvSpPr>
        <p:spPr>
          <a:xfrm>
            <a:off x="461683" y="3907033"/>
            <a:ext cx="4405285" cy="53254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b="0" i="0" kern="1200">
                <a:solidFill>
                  <a:schemeClr val="bg1"/>
                </a:solidFill>
                <a:latin typeface="MACHOMODULAR-MEDIUM" panose="020B0803030504080B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it-IT" sz="1800" b="1">
                <a:solidFill>
                  <a:srgbClr val="FFFFFF"/>
                </a:solidFill>
                <a:latin typeface="MachoModular Md"/>
                <a:cs typeface="Arial" panose="020B0604020202020204" pitchFamily="34" charset="0"/>
              </a:rPr>
              <a:t>Antica Fiera di Godega, 23 febbraio 2024</a:t>
            </a:r>
          </a:p>
        </p:txBody>
      </p:sp>
    </p:spTree>
    <p:extLst>
      <p:ext uri="{BB962C8B-B14F-4D97-AF65-F5344CB8AC3E}">
        <p14:creationId xmlns:p14="http://schemas.microsoft.com/office/powerpoint/2010/main" val="243506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8C31289-9BAF-051D-1904-70FA0D3384FD}"/>
              </a:ext>
            </a:extLst>
          </p:cNvPr>
          <p:cNvSpPr txBox="1"/>
          <p:nvPr/>
        </p:nvSpPr>
        <p:spPr>
          <a:xfrm>
            <a:off x="2331020" y="956714"/>
            <a:ext cx="752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</a:rPr>
              <a:t>Patto del Territorio</a:t>
            </a:r>
            <a:r>
              <a:rPr lang="it-IT" sz="3600" dirty="0">
                <a:solidFill>
                  <a:schemeClr val="bg1">
                    <a:lumMod val="50000"/>
                  </a:schemeClr>
                </a:solidFill>
                <a:latin typeface="MACHOMODULAR-MEDIUM" panose="020B0803030504080B04" pitchFamily="34" charset="77"/>
              </a:rPr>
              <a:t>: macro temi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468EB2D2-EDE1-0462-995A-7F9C301ECD73}"/>
              </a:ext>
            </a:extLst>
          </p:cNvPr>
          <p:cNvGraphicFramePr/>
          <p:nvPr/>
        </p:nvGraphicFramePr>
        <p:xfrm>
          <a:off x="2520333" y="1858297"/>
          <a:ext cx="7151329" cy="430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magine 8" descr="Immagine che contiene logo&#10;&#10;Descrizione generata automaticamente">
            <a:extLst>
              <a:ext uri="{FF2B5EF4-FFF2-40B4-BE49-F238E27FC236}">
                <a16:creationId xmlns:a16="http://schemas.microsoft.com/office/drawing/2014/main" id="{B28BDB06-0C11-9066-3103-F3D1C214D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685" y="271724"/>
            <a:ext cx="837985" cy="1049075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1E7A4439-898E-5D82-3EA6-8A834CE9DE83}"/>
              </a:ext>
            </a:extLst>
          </p:cNvPr>
          <p:cNvSpPr txBox="1"/>
          <p:nvPr/>
        </p:nvSpPr>
        <p:spPr>
          <a:xfrm>
            <a:off x="2537261" y="3477131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rPr>
              <a:t>1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E7E2DD"/>
              </a:solidFill>
              <a:effectLst/>
              <a:uLnTx/>
              <a:uFillTx/>
              <a:latin typeface="MachoModular Medium" pitchFamily="5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C645CD40-27CB-0033-8B43-F3DA60ABF80C}"/>
              </a:ext>
            </a:extLst>
          </p:cNvPr>
          <p:cNvSpPr txBox="1"/>
          <p:nvPr/>
        </p:nvSpPr>
        <p:spPr>
          <a:xfrm>
            <a:off x="4980205" y="3477131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2</a:t>
            </a:r>
            <a:endParaRPr lang="en-GB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C9FB453-7F6B-06AC-15DC-571BCB92328B}"/>
              </a:ext>
            </a:extLst>
          </p:cNvPr>
          <p:cNvSpPr txBox="1"/>
          <p:nvPr/>
        </p:nvSpPr>
        <p:spPr>
          <a:xfrm>
            <a:off x="7423149" y="3477131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3</a:t>
            </a:r>
            <a:endParaRPr lang="en-GB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6DF5A8C4-D3AA-B3EC-78D4-24B494C34A39}"/>
              </a:ext>
            </a:extLst>
          </p:cNvPr>
          <p:cNvSpPr txBox="1"/>
          <p:nvPr/>
        </p:nvSpPr>
        <p:spPr>
          <a:xfrm>
            <a:off x="2520333" y="4992209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4</a:t>
            </a:r>
            <a:endParaRPr lang="en-GB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30F5F91C-23A4-7E89-8E70-BAAC58729564}"/>
              </a:ext>
            </a:extLst>
          </p:cNvPr>
          <p:cNvSpPr txBox="1"/>
          <p:nvPr/>
        </p:nvSpPr>
        <p:spPr>
          <a:xfrm>
            <a:off x="4980205" y="4988830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5</a:t>
            </a:r>
            <a:endParaRPr lang="en-GB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B97B32DD-BA0F-2DA6-8FBB-CB697125E16E}"/>
              </a:ext>
            </a:extLst>
          </p:cNvPr>
          <p:cNvSpPr txBox="1"/>
          <p:nvPr/>
        </p:nvSpPr>
        <p:spPr>
          <a:xfrm>
            <a:off x="7440077" y="4991905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72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25E167B-EE52-2249-78AE-077CA6A6400F}"/>
              </a:ext>
            </a:extLst>
          </p:cNvPr>
          <p:cNvSpPr txBox="1"/>
          <p:nvPr/>
        </p:nvSpPr>
        <p:spPr>
          <a:xfrm>
            <a:off x="3218767" y="4799837"/>
            <a:ext cx="1898819" cy="1325566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lvl1pPr>
          </a:lstStyle>
          <a:p>
            <a:r>
              <a:rPr lang="it-IT" dirty="0">
                <a:solidFill>
                  <a:srgbClr val="FFFF00"/>
                </a:solidFill>
              </a:rPr>
              <a:t>70 giornalisti e operatori del settore dall’estero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657910C-ED4D-92F3-1B97-B8CEF01DF570}"/>
              </a:ext>
            </a:extLst>
          </p:cNvPr>
          <p:cNvSpPr txBox="1"/>
          <p:nvPr/>
        </p:nvSpPr>
        <p:spPr>
          <a:xfrm>
            <a:off x="5436876" y="3161479"/>
            <a:ext cx="1898819" cy="1325563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400" b="1"/>
            </a:lvl1pPr>
          </a:lstStyle>
          <a:p>
            <a:r>
              <a:rPr lang="it-IT" sz="1600">
                <a:solidFill>
                  <a:srgbClr val="FFFFFF"/>
                </a:solidFill>
              </a:rPr>
              <a:t>Eventi internazionali in USA e UK </a:t>
            </a:r>
            <a:br>
              <a:rPr lang="it-IT" sz="1600">
                <a:solidFill>
                  <a:srgbClr val="FFFFFF"/>
                </a:solidFill>
              </a:rPr>
            </a:br>
            <a:r>
              <a:rPr lang="it-IT" sz="1600">
                <a:solidFill>
                  <a:srgbClr val="FFFFFF"/>
                </a:solidFill>
              </a:rPr>
              <a:t>per i produttori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2D341DF-2BB5-D7C8-9FF3-704C32FE932C}"/>
              </a:ext>
            </a:extLst>
          </p:cNvPr>
          <p:cNvSpPr txBox="1"/>
          <p:nvPr/>
        </p:nvSpPr>
        <p:spPr>
          <a:xfrm>
            <a:off x="7658865" y="3159720"/>
            <a:ext cx="1859783" cy="1331250"/>
          </a:xfrm>
          <a:prstGeom prst="rect">
            <a:avLst/>
          </a:prstGeom>
          <a:solidFill>
            <a:srgbClr val="64796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600" b="1"/>
            </a:lvl1pPr>
          </a:lstStyle>
          <a:p>
            <a:r>
              <a:rPr lang="it-IT">
                <a:solidFill>
                  <a:srgbClr val="FFFFFF"/>
                </a:solidFill>
              </a:rPr>
              <a:t>Collaborazione con </a:t>
            </a:r>
            <a:r>
              <a:rPr lang="it-IT" err="1">
                <a:solidFill>
                  <a:srgbClr val="FFFFFF"/>
                </a:solidFill>
              </a:rPr>
              <a:t>Plumpton</a:t>
            </a:r>
            <a:r>
              <a:rPr lang="it-IT">
                <a:solidFill>
                  <a:srgbClr val="FFFFFF"/>
                </a:solidFill>
              </a:rPr>
              <a:t> College UK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4CDED61-0570-08D5-D0CC-50ED237D87A9}"/>
              </a:ext>
            </a:extLst>
          </p:cNvPr>
          <p:cNvSpPr txBox="1"/>
          <p:nvPr/>
        </p:nvSpPr>
        <p:spPr>
          <a:xfrm>
            <a:off x="7654985" y="4794152"/>
            <a:ext cx="1898819" cy="1331250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en-US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 dirty="0">
                <a:solidFill>
                  <a:schemeClr val="bg2"/>
                </a:solidFill>
              </a:rPr>
              <a:t>Pillole </a:t>
            </a:r>
            <a:r>
              <a:rPr lang="it-IT" dirty="0" err="1">
                <a:solidFill>
                  <a:schemeClr val="bg2"/>
                </a:solidFill>
              </a:rPr>
              <a:t>Coultura</a:t>
            </a:r>
            <a:r>
              <a:rPr lang="it-IT" dirty="0">
                <a:solidFill>
                  <a:schemeClr val="bg2"/>
                </a:solidFill>
              </a:rPr>
              <a:t> | </a:t>
            </a:r>
            <a:r>
              <a:rPr lang="it-IT" sz="1600" dirty="0">
                <a:solidFill>
                  <a:schemeClr val="bg2"/>
                </a:solidFill>
              </a:rPr>
              <a:t>Festival della Letteratura del vino</a:t>
            </a:r>
          </a:p>
          <a:p>
            <a:r>
              <a:rPr lang="it-IT" dirty="0">
                <a:solidFill>
                  <a:schemeClr val="bg2"/>
                </a:solidFill>
              </a:rPr>
              <a:t>(Milano-Roma)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5ECDA08-41A8-3277-9C0C-31C15D0AB468}"/>
              </a:ext>
            </a:extLst>
          </p:cNvPr>
          <p:cNvSpPr txBox="1"/>
          <p:nvPr/>
        </p:nvSpPr>
        <p:spPr>
          <a:xfrm>
            <a:off x="3218767" y="3161479"/>
            <a:ext cx="1898819" cy="1325563"/>
          </a:xfrm>
          <a:prstGeom prst="rect">
            <a:avLst/>
          </a:prstGeom>
          <a:solidFill>
            <a:srgbClr val="64796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600" b="1"/>
            </a:lvl1pPr>
          </a:lstStyle>
          <a:p>
            <a:r>
              <a:rPr lang="it-IT">
                <a:solidFill>
                  <a:srgbClr val="FFFFFF"/>
                </a:solidFill>
              </a:rPr>
              <a:t>Stand consortile alle più importanti fiere del vino: </a:t>
            </a:r>
            <a:r>
              <a:rPr lang="it-IT" err="1">
                <a:solidFill>
                  <a:srgbClr val="FFFFFF"/>
                </a:solidFill>
              </a:rPr>
              <a:t>Vinexpo</a:t>
            </a:r>
            <a:r>
              <a:rPr lang="it-IT">
                <a:solidFill>
                  <a:srgbClr val="FFFFFF"/>
                </a:solidFill>
              </a:rPr>
              <a:t> Paris, </a:t>
            </a:r>
            <a:r>
              <a:rPr lang="it-IT" err="1">
                <a:solidFill>
                  <a:srgbClr val="FFFFFF"/>
                </a:solidFill>
              </a:rPr>
              <a:t>Prowein</a:t>
            </a:r>
            <a:r>
              <a:rPr lang="it-IT">
                <a:solidFill>
                  <a:srgbClr val="FFFFFF"/>
                </a:solidFill>
              </a:rPr>
              <a:t>, Vinitaly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3FD5E5A-8154-32BD-40DC-0218576B89DC}"/>
              </a:ext>
            </a:extLst>
          </p:cNvPr>
          <p:cNvSpPr txBox="1"/>
          <p:nvPr/>
        </p:nvSpPr>
        <p:spPr>
          <a:xfrm>
            <a:off x="7619830" y="1572715"/>
            <a:ext cx="1898819" cy="1304693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800" b="1" kern="1200">
                <a:solidFill>
                  <a:srgbClr val="FFFFFF"/>
                </a:solidFill>
              </a:rPr>
              <a:t>Masterclass in collaborazion</a:t>
            </a:r>
            <a:r>
              <a:rPr lang="it-IT" b="1">
                <a:solidFill>
                  <a:srgbClr val="FFFFFF"/>
                </a:solidFill>
              </a:rPr>
              <a:t>e con associazioni del vino</a:t>
            </a:r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C63B5F9-033A-E32A-D01C-7CDE937F2C23}"/>
              </a:ext>
            </a:extLst>
          </p:cNvPr>
          <p:cNvSpPr txBox="1"/>
          <p:nvPr/>
        </p:nvSpPr>
        <p:spPr>
          <a:xfrm>
            <a:off x="996781" y="1572715"/>
            <a:ext cx="1898819" cy="1304694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800" b="1" kern="1200">
                <a:solidFill>
                  <a:srgbClr val="FFFF00"/>
                </a:solidFill>
              </a:rPr>
              <a:t>Proseguo campagna </a:t>
            </a:r>
            <a:r>
              <a:rPr lang="it-IT" sz="1800" b="1" kern="1200" err="1">
                <a:solidFill>
                  <a:srgbClr val="FFFF00"/>
                </a:solidFill>
              </a:rPr>
              <a:t>adv</a:t>
            </a:r>
            <a:r>
              <a:rPr lang="it-IT" sz="1800" b="1" kern="1200">
                <a:solidFill>
                  <a:srgbClr val="FFFF00"/>
                </a:solidFill>
              </a:rPr>
              <a:t> con testimonial Giorgio Pasotti</a:t>
            </a:r>
            <a:endParaRPr lang="en-US" sz="1800" kern="1200">
              <a:solidFill>
                <a:srgbClr val="FFFF00"/>
              </a:solidFill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ED985A13-64E2-0FCA-29DA-BFF316C428A6}"/>
              </a:ext>
            </a:extLst>
          </p:cNvPr>
          <p:cNvSpPr txBox="1"/>
          <p:nvPr/>
        </p:nvSpPr>
        <p:spPr>
          <a:xfrm>
            <a:off x="5410115" y="1572715"/>
            <a:ext cx="1898820" cy="1324988"/>
          </a:xfrm>
          <a:prstGeom prst="rect">
            <a:avLst/>
          </a:prstGeom>
          <a:solidFill>
            <a:srgbClr val="64796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400" b="1" kern="1200">
                <a:solidFill>
                  <a:srgbClr val="FFFFFF"/>
                </a:solidFill>
              </a:rPr>
              <a:t>Sponsor e partecipazione Premio Campiello con focus su Campiello Giovani (seconda edizione Trame di Vite)</a:t>
            </a:r>
            <a:endParaRPr lang="en-US" sz="1400" kern="1200">
              <a:solidFill>
                <a:srgbClr val="FFFFFF"/>
              </a:solidFill>
            </a:endParaRPr>
          </a:p>
        </p:txBody>
      </p:sp>
      <p:sp>
        <p:nvSpPr>
          <p:cNvPr id="51" name="Titolo 1">
            <a:extLst>
              <a:ext uri="{FF2B5EF4-FFF2-40B4-BE49-F238E27FC236}">
                <a16:creationId xmlns:a16="http://schemas.microsoft.com/office/drawing/2014/main" id="{42DDD080-02E3-9E1D-EBE8-F4881819F9B2}"/>
              </a:ext>
            </a:extLst>
          </p:cNvPr>
          <p:cNvSpPr txBox="1">
            <a:spLocks/>
          </p:cNvSpPr>
          <p:nvPr/>
        </p:nvSpPr>
        <p:spPr>
          <a:xfrm>
            <a:off x="914400" y="236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latin typeface="MACHOMODULAR"/>
                <a:ea typeface="+mn-ea"/>
                <a:cs typeface="+mn-cs"/>
              </a:rPr>
              <a:t>Attività</a:t>
            </a:r>
            <a:r>
              <a:rPr lang="en-US" sz="3200" b="1">
                <a:latin typeface="MACHOMODULAR"/>
                <a:ea typeface="+mn-ea"/>
                <a:cs typeface="+mn-cs"/>
              </a:rPr>
              <a:t> e </a:t>
            </a:r>
            <a:r>
              <a:rPr lang="en-US" sz="3200" b="1" err="1">
                <a:latin typeface="MACHOMODULAR"/>
                <a:ea typeface="+mn-ea"/>
                <a:cs typeface="+mn-cs"/>
              </a:rPr>
              <a:t>progetti</a:t>
            </a:r>
            <a:r>
              <a:rPr lang="en-US" sz="3200" b="1">
                <a:latin typeface="MACHOMODULAR"/>
                <a:ea typeface="+mn-ea"/>
                <a:cs typeface="+mn-cs"/>
              </a:rPr>
              <a:t> in </a:t>
            </a:r>
            <a:r>
              <a:rPr lang="en-US" sz="3200" b="1" err="1">
                <a:latin typeface="MACHOMODULAR"/>
                <a:ea typeface="+mn-ea"/>
                <a:cs typeface="+mn-cs"/>
              </a:rPr>
              <a:t>programma</a:t>
            </a:r>
            <a:endParaRPr lang="en-US" sz="3200" b="1">
              <a:latin typeface="MACHOMODULAR"/>
              <a:ea typeface="+mn-ea"/>
              <a:cs typeface="+mn-cs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F8132C8-44C4-D5EE-081C-90F3CC63002A}"/>
              </a:ext>
            </a:extLst>
          </p:cNvPr>
          <p:cNvSpPr txBox="1"/>
          <p:nvPr/>
        </p:nvSpPr>
        <p:spPr>
          <a:xfrm>
            <a:off x="996778" y="3159720"/>
            <a:ext cx="1898819" cy="1304695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lvl1pPr>
          </a:lstStyle>
          <a:p>
            <a:r>
              <a:rPr lang="it-IT" dirty="0">
                <a:solidFill>
                  <a:srgbClr val="FFFFFF"/>
                </a:solidFill>
              </a:rPr>
              <a:t>Partecipazione Biennale Arte di Venezia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440BB169-6E23-FF84-3A7E-ABD80898414F}"/>
              </a:ext>
            </a:extLst>
          </p:cNvPr>
          <p:cNvSpPr txBox="1"/>
          <p:nvPr/>
        </p:nvSpPr>
        <p:spPr>
          <a:xfrm>
            <a:off x="5436876" y="4799836"/>
            <a:ext cx="1898819" cy="1325566"/>
          </a:xfrm>
          <a:prstGeom prst="rect">
            <a:avLst/>
          </a:prstGeom>
          <a:solidFill>
            <a:srgbClr val="64796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en-US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Collaborazione con influencers nazionali e internazionali </a:t>
            </a:r>
            <a:endParaRPr lang="en-US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B6362DC8-1BEC-0504-309B-B80A17C487EA}"/>
              </a:ext>
            </a:extLst>
          </p:cNvPr>
          <p:cNvSpPr txBox="1"/>
          <p:nvPr/>
        </p:nvSpPr>
        <p:spPr>
          <a:xfrm>
            <a:off x="9841818" y="3159719"/>
            <a:ext cx="1898819" cy="1331251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600" b="1"/>
            </a:lvl1pPr>
          </a:lstStyle>
          <a:p>
            <a:r>
              <a:rPr lang="it-IT">
                <a:solidFill>
                  <a:srgbClr val="FFFF00"/>
                </a:solidFill>
              </a:rPr>
              <a:t>Collaborazione con Decanter UK per campagna </a:t>
            </a:r>
            <a:r>
              <a:rPr lang="it-IT" err="1">
                <a:solidFill>
                  <a:srgbClr val="FFFF00"/>
                </a:solidFill>
              </a:rPr>
              <a:t>digital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465994F8-B150-7FEC-EFA0-F5C2739C39A2}"/>
              </a:ext>
            </a:extLst>
          </p:cNvPr>
          <p:cNvSpPr txBox="1"/>
          <p:nvPr/>
        </p:nvSpPr>
        <p:spPr>
          <a:xfrm>
            <a:off x="9856445" y="4791457"/>
            <a:ext cx="1898819" cy="1333946"/>
          </a:xfrm>
          <a:prstGeom prst="rect">
            <a:avLst/>
          </a:prstGeom>
          <a:solidFill>
            <a:srgbClr val="B5D1C2"/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lvl1pPr>
          </a:lstStyle>
          <a:p>
            <a:r>
              <a:rPr lang="it-IT" sz="1700">
                <a:solidFill>
                  <a:srgbClr val="FFFF00"/>
                </a:solidFill>
              </a:rPr>
              <a:t>Presentazione primo Rapporto di Sostenibilità e Patto del Territorio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3F63F071-05CE-BE90-84C9-E66BFA0F8C83}"/>
              </a:ext>
            </a:extLst>
          </p:cNvPr>
          <p:cNvSpPr txBox="1"/>
          <p:nvPr/>
        </p:nvSpPr>
        <p:spPr>
          <a:xfrm>
            <a:off x="3200401" y="1572715"/>
            <a:ext cx="1898819" cy="1304694"/>
          </a:xfrm>
          <a:prstGeom prst="rect">
            <a:avLst/>
          </a:prstGeom>
          <a:solidFill>
            <a:srgbClr val="223823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b="1" dirty="0">
                <a:solidFill>
                  <a:schemeClr val="bg2"/>
                </a:solidFill>
              </a:rPr>
              <a:t>2 </a:t>
            </a:r>
            <a:r>
              <a:rPr lang="it-IT" sz="1400" b="1" dirty="0" err="1">
                <a:solidFill>
                  <a:schemeClr val="bg2"/>
                </a:solidFill>
              </a:rPr>
              <a:t>flight</a:t>
            </a:r>
            <a:r>
              <a:rPr lang="it-IT" sz="1400" b="1" dirty="0">
                <a:solidFill>
                  <a:schemeClr val="bg2"/>
                </a:solidFill>
              </a:rPr>
              <a:t> su Rai, RaiPlay, Radio nazionali, Spotify e canali digitali</a:t>
            </a:r>
            <a:endParaRPr lang="en-US" sz="1400" b="1" dirty="0">
              <a:solidFill>
                <a:schemeClr val="bg2"/>
              </a:solidFill>
            </a:endParaRP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CB01B696-5EA8-C267-8411-7510858D50A1}"/>
              </a:ext>
            </a:extLst>
          </p:cNvPr>
          <p:cNvCxnSpPr>
            <a:stCxn id="47" idx="3"/>
            <a:endCxn id="65" idx="1"/>
          </p:cNvCxnSpPr>
          <p:nvPr/>
        </p:nvCxnSpPr>
        <p:spPr>
          <a:xfrm>
            <a:off x="2895600" y="2225062"/>
            <a:ext cx="304801" cy="0"/>
          </a:xfrm>
          <a:prstGeom prst="straightConnector1">
            <a:avLst/>
          </a:prstGeom>
          <a:ln w="57150">
            <a:solidFill>
              <a:srgbClr val="2238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4277C1B9-E0D2-25E1-75C2-01A82C20BCA0}"/>
              </a:ext>
            </a:extLst>
          </p:cNvPr>
          <p:cNvSpPr txBox="1"/>
          <p:nvPr/>
        </p:nvSpPr>
        <p:spPr>
          <a:xfrm>
            <a:off x="996777" y="4799836"/>
            <a:ext cx="1898819" cy="1304695"/>
          </a:xfrm>
          <a:prstGeom prst="rect">
            <a:avLst/>
          </a:prstGeom>
          <a:solidFill>
            <a:srgbClr val="64796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>
            <a:defPPr>
              <a:defRPr lang="it-IT"/>
            </a:defPPr>
            <a:lvl1pPr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sz="1600" b="1"/>
            </a:lvl1pPr>
          </a:lstStyle>
          <a:p>
            <a:r>
              <a:rPr lang="en-US" dirty="0">
                <a:solidFill>
                  <a:srgbClr val="FFFF00"/>
                </a:solidFill>
              </a:rPr>
              <a:t>WINE TOURISM LAB</a:t>
            </a: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238AACAE-6A17-BD8A-C9CE-798D4D646AA6}"/>
              </a:ext>
            </a:extLst>
          </p:cNvPr>
          <p:cNvSpPr txBox="1"/>
          <p:nvPr/>
        </p:nvSpPr>
        <p:spPr>
          <a:xfrm>
            <a:off x="9823450" y="1572715"/>
            <a:ext cx="1898820" cy="1324988"/>
          </a:xfrm>
          <a:prstGeom prst="rect">
            <a:avLst/>
          </a:prstGeom>
          <a:solidFill>
            <a:srgbClr val="64796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kern="1200">
                <a:solidFill>
                  <a:srgbClr val="FFFF00"/>
                </a:solidFill>
              </a:rPr>
              <a:t>Virtual </a:t>
            </a:r>
            <a:r>
              <a:rPr lang="it-IT" sz="1600" b="1" kern="1200" err="1">
                <a:solidFill>
                  <a:srgbClr val="FFFF00"/>
                </a:solidFill>
              </a:rPr>
              <a:t>Tasting</a:t>
            </a:r>
            <a:r>
              <a:rPr lang="it-IT" sz="1600" b="1" kern="1200">
                <a:solidFill>
                  <a:srgbClr val="FFFF00"/>
                </a:solidFill>
              </a:rPr>
              <a:t> in Italia e nei paesi francofoni rivolti ai consumatori</a:t>
            </a:r>
            <a:endParaRPr lang="en-US" sz="1600" kern="12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6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356B3-000C-ED0A-5513-F51E4C022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logo&#10;&#10;Descrizione generata automaticamente">
            <a:extLst>
              <a:ext uri="{FF2B5EF4-FFF2-40B4-BE49-F238E27FC236}">
                <a16:creationId xmlns:a16="http://schemas.microsoft.com/office/drawing/2014/main" id="{4D114EF5-2DA5-B3C3-7A0C-C03177014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5" y="271724"/>
            <a:ext cx="837985" cy="104907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6AB0257-C072-422B-2363-A3C1C8DF29AE}"/>
              </a:ext>
            </a:extLst>
          </p:cNvPr>
          <p:cNvSpPr txBox="1"/>
          <p:nvPr/>
        </p:nvSpPr>
        <p:spPr>
          <a:xfrm>
            <a:off x="1733878" y="1659285"/>
            <a:ext cx="87242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  <a:effectLst/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Il </a:t>
            </a:r>
            <a:r>
              <a:rPr lang="it-IT" sz="4000" b="1" dirty="0">
                <a:solidFill>
                  <a:schemeClr val="bg2"/>
                </a:solidFill>
                <a:effectLst/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FUTURO </a:t>
            </a:r>
          </a:p>
          <a:p>
            <a:pPr algn="ctr"/>
            <a:r>
              <a:rPr lang="it-IT" sz="3600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verterà su un legame ancora più solido con il proprio territorio e l’</a:t>
            </a:r>
            <a:r>
              <a:rPr lang="it-IT" sz="4000" b="1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EUROPA</a:t>
            </a:r>
            <a:r>
              <a:rPr lang="it-IT" sz="3600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3600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al fine di continuare a </a:t>
            </a:r>
          </a:p>
          <a:p>
            <a:pPr algn="ctr"/>
            <a:r>
              <a:rPr lang="it-IT" sz="3600" b="1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PROTEGGERE</a:t>
            </a:r>
            <a:r>
              <a:rPr lang="it-IT" sz="3600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 le nostre </a:t>
            </a:r>
            <a:r>
              <a:rPr lang="it-IT" sz="3600" b="1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DENOMINAZIONI</a:t>
            </a:r>
            <a:r>
              <a:rPr lang="it-IT" sz="3600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 e l’importante ruolo dei </a:t>
            </a:r>
            <a:r>
              <a:rPr lang="it-IT" sz="3600" b="1" dirty="0">
                <a:solidFill>
                  <a:schemeClr val="bg2"/>
                </a:solidFill>
                <a:latin typeface="MACHOMODULAR-MEDIUM" pitchFamily="50"/>
                <a:ea typeface="DengXian" panose="02010600030101010101" pitchFamily="2" charset="-122"/>
                <a:cs typeface="Times New Roman" panose="02020603050405020304" pitchFamily="18" charset="0"/>
              </a:rPr>
              <a:t>CONSORZI</a:t>
            </a:r>
            <a:endParaRPr lang="it-IT" sz="3600" b="1" dirty="0">
              <a:solidFill>
                <a:schemeClr val="bg2"/>
              </a:solidFill>
              <a:latin typeface="MACHOMODULAR-MEDIUM" pitchFamily="5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474D268-C297-54E3-B5A4-AF2EE0BCA80F}"/>
              </a:ext>
            </a:extLst>
          </p:cNvPr>
          <p:cNvSpPr txBox="1"/>
          <p:nvPr/>
        </p:nvSpPr>
        <p:spPr>
          <a:xfrm>
            <a:off x="2102420" y="411540"/>
            <a:ext cx="7529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</a:rPr>
              <a:t>MISSION_1</a:t>
            </a:r>
            <a:endParaRPr lang="it-IT" sz="4400" dirty="0">
              <a:solidFill>
                <a:schemeClr val="bg2"/>
              </a:solidFill>
              <a:latin typeface="MACHOMODULAR-MEDIUM" panose="020B0803030504080B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8082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59228-856D-4A7A-7710-2A7618901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672759B4-4C5A-388D-0D05-0D84E283C26F}"/>
              </a:ext>
            </a:extLst>
          </p:cNvPr>
          <p:cNvSpPr txBox="1"/>
          <p:nvPr/>
        </p:nvSpPr>
        <p:spPr>
          <a:xfrm>
            <a:off x="2537261" y="3477131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rPr>
              <a:t>1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E7E2DD"/>
              </a:solidFill>
              <a:effectLst/>
              <a:uLnTx/>
              <a:uFillTx/>
              <a:latin typeface="MachoModular Medium" pitchFamily="5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81BEEA89-BB08-47DE-6115-21756800A552}"/>
              </a:ext>
            </a:extLst>
          </p:cNvPr>
          <p:cNvSpPr txBox="1"/>
          <p:nvPr/>
        </p:nvSpPr>
        <p:spPr>
          <a:xfrm>
            <a:off x="4980205" y="3477131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2</a:t>
            </a:r>
            <a:endParaRPr lang="en-GB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89CCC4B-6E62-A00B-EF4A-FDE3A2265D24}"/>
              </a:ext>
            </a:extLst>
          </p:cNvPr>
          <p:cNvSpPr txBox="1"/>
          <p:nvPr/>
        </p:nvSpPr>
        <p:spPr>
          <a:xfrm>
            <a:off x="7423149" y="3477131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3</a:t>
            </a:r>
            <a:endParaRPr lang="en-GB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669AED21-12D2-3A13-B254-6B90BCF5BF3E}"/>
              </a:ext>
            </a:extLst>
          </p:cNvPr>
          <p:cNvSpPr txBox="1"/>
          <p:nvPr/>
        </p:nvSpPr>
        <p:spPr>
          <a:xfrm>
            <a:off x="2520333" y="4992209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4</a:t>
            </a:r>
            <a:endParaRPr lang="en-GB"/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D6D8BA46-18EE-CFE4-56F4-896942AB4ADC}"/>
              </a:ext>
            </a:extLst>
          </p:cNvPr>
          <p:cNvSpPr txBox="1"/>
          <p:nvPr/>
        </p:nvSpPr>
        <p:spPr>
          <a:xfrm>
            <a:off x="4980205" y="4988830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5</a:t>
            </a:r>
            <a:endParaRPr lang="en-GB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854B3FD-76DE-86ED-4813-19FD4882BF34}"/>
              </a:ext>
            </a:extLst>
          </p:cNvPr>
          <p:cNvSpPr txBox="1"/>
          <p:nvPr/>
        </p:nvSpPr>
        <p:spPr>
          <a:xfrm>
            <a:off x="7440077" y="4991905"/>
            <a:ext cx="715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E7E2DD"/>
                </a:solidFill>
                <a:effectLst/>
                <a:uLnTx/>
                <a:uFillTx/>
                <a:latin typeface="MachoModular Medium" pitchFamily="50"/>
              </a:defRPr>
            </a:lvl1pPr>
          </a:lstStyle>
          <a:p>
            <a:r>
              <a:rPr lang="it-IT"/>
              <a:t>6</a:t>
            </a:r>
            <a:endParaRPr lang="en-GB"/>
          </a:p>
        </p:txBody>
      </p:sp>
      <p:pic>
        <p:nvPicPr>
          <p:cNvPr id="1034" name="Picture 10" descr="Terra vista dallo spazio: come si vede il nostro pianeta (foto)">
            <a:extLst>
              <a:ext uri="{FF2B5EF4-FFF2-40B4-BE49-F238E27FC236}">
                <a16:creationId xmlns:a16="http://schemas.microsoft.com/office/drawing/2014/main" id="{4D039CF7-3C71-9406-BFE3-77C1E4DA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312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logo&#10;&#10;Descrizione generata automaticamente">
            <a:extLst>
              <a:ext uri="{FF2B5EF4-FFF2-40B4-BE49-F238E27FC236}">
                <a16:creationId xmlns:a16="http://schemas.microsoft.com/office/drawing/2014/main" id="{34B5C156-6AD6-A5FB-AE3E-C760931B8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85" y="271724"/>
            <a:ext cx="837985" cy="104907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9A3B2D-8813-662E-3137-35AB7F4D5BA2}"/>
              </a:ext>
            </a:extLst>
          </p:cNvPr>
          <p:cNvSpPr txBox="1"/>
          <p:nvPr/>
        </p:nvSpPr>
        <p:spPr>
          <a:xfrm>
            <a:off x="3001408" y="1861304"/>
            <a:ext cx="635376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chemeClr val="bg2"/>
                </a:solidFill>
                <a:latin typeface="MACHOMODULAR-MEDIUM" panose="020B0803030504080B04" pitchFamily="34" charset="77"/>
              </a:rPr>
              <a:t>Il </a:t>
            </a:r>
            <a:r>
              <a:rPr lang="it-IT" sz="4000" b="1" dirty="0">
                <a:solidFill>
                  <a:schemeClr val="bg2"/>
                </a:solidFill>
                <a:latin typeface="MACHOMODULAR-MEDIUM" panose="020B0803030504080B04" pitchFamily="34" charset="77"/>
              </a:rPr>
              <a:t>FUTURO</a:t>
            </a:r>
            <a:r>
              <a:rPr lang="it-IT" sz="3600" b="1" dirty="0">
                <a:solidFill>
                  <a:schemeClr val="bg2"/>
                </a:solidFill>
                <a:latin typeface="MACHOMODULAR-MEDIUM" panose="020B0803030504080B04" pitchFamily="34" charset="77"/>
              </a:rPr>
              <a:t> </a:t>
            </a:r>
          </a:p>
          <a:p>
            <a:pPr algn="ctr"/>
            <a:r>
              <a:rPr lang="it-IT" sz="3600" dirty="0">
                <a:solidFill>
                  <a:schemeClr val="bg2"/>
                </a:solidFill>
                <a:latin typeface="MACHOMODULAR-MEDIUM" panose="020B0803030504080B04" pitchFamily="34" charset="77"/>
              </a:rPr>
              <a:t>sarà legato al </a:t>
            </a:r>
            <a:r>
              <a:rPr lang="it-IT" sz="4000" b="1" dirty="0">
                <a:solidFill>
                  <a:schemeClr val="bg2"/>
                </a:solidFill>
                <a:latin typeface="MACHOMODULAR-MEDIUM" panose="020B0803030504080B04" pitchFamily="34" charset="77"/>
              </a:rPr>
              <a:t>TERRITORIO</a:t>
            </a:r>
            <a:r>
              <a:rPr lang="it-IT" sz="3600" b="1" dirty="0">
                <a:solidFill>
                  <a:schemeClr val="bg2"/>
                </a:solidFill>
                <a:latin typeface="MACHOMODULAR-MEDIUM" panose="020B0803030504080B04" pitchFamily="34" charset="77"/>
              </a:rPr>
              <a:t> </a:t>
            </a:r>
          </a:p>
          <a:p>
            <a:pPr algn="ctr"/>
            <a:r>
              <a:rPr lang="it-IT" sz="3600" dirty="0">
                <a:solidFill>
                  <a:schemeClr val="bg2"/>
                </a:solidFill>
                <a:latin typeface="MACHOMODULAR-MEDIUM" panose="020B0803030504080B04" pitchFamily="34" charset="77"/>
              </a:rPr>
              <a:t>ma nel contempo è necessaria una </a:t>
            </a:r>
            <a:r>
              <a:rPr lang="it-IT" sz="4000" b="1" dirty="0">
                <a:solidFill>
                  <a:schemeClr val="bg2"/>
                </a:solidFill>
                <a:latin typeface="MACHOMODULAR-MEDIUM" panose="020B0803030504080B04" pitchFamily="34" charset="77"/>
              </a:rPr>
              <a:t>VISIONE OLISTICA </a:t>
            </a:r>
            <a:r>
              <a:rPr lang="it-IT" sz="3600" dirty="0">
                <a:solidFill>
                  <a:schemeClr val="bg2"/>
                </a:solidFill>
                <a:latin typeface="MACHOMODULAR-MEDIUM" panose="020B0803030504080B04" pitchFamily="34" charset="77"/>
              </a:rPr>
              <a:t>che interpreti i </a:t>
            </a:r>
          </a:p>
          <a:p>
            <a:pPr algn="ctr"/>
            <a:r>
              <a:rPr lang="it-IT" sz="4000" b="1" dirty="0">
                <a:solidFill>
                  <a:schemeClr val="bg2"/>
                </a:solidFill>
                <a:latin typeface="MACHOMODULAR-MEDIUM" panose="020B0803030504080B04" pitchFamily="34" charset="77"/>
              </a:rPr>
              <a:t>VALORI DISTINTIVI </a:t>
            </a:r>
            <a:r>
              <a:rPr lang="it-IT" sz="3600" dirty="0">
                <a:solidFill>
                  <a:schemeClr val="bg2"/>
                </a:solidFill>
                <a:latin typeface="MACHOMODULAR-MEDIUM" panose="020B0803030504080B04" pitchFamily="34" charset="77"/>
              </a:rPr>
              <a:t>di ogni Denominazione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63A8F3-F923-F26F-32AC-3D69AF0BA054}"/>
              </a:ext>
            </a:extLst>
          </p:cNvPr>
          <p:cNvSpPr txBox="1"/>
          <p:nvPr/>
        </p:nvSpPr>
        <p:spPr>
          <a:xfrm>
            <a:off x="2102420" y="411540"/>
            <a:ext cx="7529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</a:rPr>
              <a:t>MISSION_2</a:t>
            </a:r>
            <a:endParaRPr lang="it-IT" sz="4400" dirty="0">
              <a:solidFill>
                <a:schemeClr val="bg2"/>
              </a:solidFill>
              <a:latin typeface="MACHOMODULAR-MEDIUM" panose="020B0803030504080B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102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D0F265-9CA4-9C31-791A-244AA651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3" y="1788110"/>
            <a:ext cx="10515600" cy="2940008"/>
          </a:xfrm>
        </p:spPr>
        <p:txBody>
          <a:bodyPr/>
          <a:lstStyle/>
          <a:p>
            <a:r>
              <a:rPr lang="it-IT" sz="6000">
                <a:solidFill>
                  <a:srgbClr val="FFFFFF"/>
                </a:solidFill>
              </a:rPr>
              <a:t>Grazie per l’attenzione.</a:t>
            </a:r>
            <a:endParaRPr lang="it-IT" sz="6000">
              <a:solidFill>
                <a:srgbClr val="FFFFFF"/>
              </a:solidFill>
              <a:latin typeface="MACHOMODULAR-THIN" panose="020B0803030504080B04" pitchFamily="34" charset="77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62E7C0-885E-11C8-8BB6-18DC4AEDC9CC}"/>
              </a:ext>
            </a:extLst>
          </p:cNvPr>
          <p:cNvSpPr txBox="1"/>
          <p:nvPr/>
        </p:nvSpPr>
        <p:spPr>
          <a:xfrm>
            <a:off x="461683" y="6132336"/>
            <a:ext cx="23626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err="1">
                <a:solidFill>
                  <a:srgbClr val="FFFFFF"/>
                </a:solidFill>
                <a:latin typeface="MACHOMODULAR-MEDIUM" panose="020B0803030504080B04" pitchFamily="34" charset="77"/>
              </a:rPr>
              <a:t>www.prosecco.it</a:t>
            </a:r>
            <a:endParaRPr lang="it-IT" sz="1400">
              <a:solidFill>
                <a:srgbClr val="FFFFFF"/>
              </a:solidFill>
              <a:latin typeface="MACHOMODULAR-MEDIUM" panose="020B0803030504080B04" pitchFamily="34" charset="77"/>
            </a:endParaRPr>
          </a:p>
          <a:p>
            <a:r>
              <a:rPr lang="it-IT" sz="1400">
                <a:solidFill>
                  <a:srgbClr val="FFFFFF"/>
                </a:solidFill>
                <a:latin typeface="MACHOMODULAR-THIN" panose="020B0803030504080B04" pitchFamily="34" charset="77"/>
              </a:rPr>
              <a:t>#</a:t>
            </a:r>
            <a:r>
              <a:rPr lang="it-IT" sz="1400" err="1">
                <a:solidFill>
                  <a:srgbClr val="FFFFFF"/>
                </a:solidFill>
                <a:latin typeface="MACHOMODULAR-THIN" panose="020B0803030504080B04" pitchFamily="34" charset="77"/>
              </a:rPr>
              <a:t>ConeglianoValdobbiadene</a:t>
            </a:r>
            <a:endParaRPr lang="it-IT" sz="1400">
              <a:solidFill>
                <a:srgbClr val="FFFFFF"/>
              </a:solidFill>
              <a:latin typeface="MACHOMODULAR-THIN" panose="020B0803030504080B04" pitchFamily="34" charset="77"/>
            </a:endParaRPr>
          </a:p>
        </p:txBody>
      </p:sp>
      <p:pic>
        <p:nvPicPr>
          <p:cNvPr id="3" name="Immagine 2" descr="Immagine che contiene logo&#10;&#10;Descrizione generata automaticamente">
            <a:extLst>
              <a:ext uri="{FF2B5EF4-FFF2-40B4-BE49-F238E27FC236}">
                <a16:creationId xmlns:a16="http://schemas.microsoft.com/office/drawing/2014/main" id="{896A4C36-A7BC-7EBC-832E-DD714E0B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83" y="221780"/>
            <a:ext cx="71890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A58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C82068-F0D0-2FCA-7067-BF1E4339C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5FC7D5-9792-1C9D-CC63-EAAF0C0F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7875" y="3429000"/>
            <a:ext cx="13957097" cy="685607"/>
          </a:xfrm>
        </p:spPr>
        <p:txBody>
          <a:bodyPr/>
          <a:lstStyle/>
          <a:p>
            <a:pPr algn="ctr"/>
            <a:r>
              <a:rPr lang="it-IT" sz="5600" dirty="0">
                <a:solidFill>
                  <a:schemeClr val="tx1"/>
                </a:solidFill>
              </a:rPr>
              <a:t>I tre punti cardine </a:t>
            </a:r>
            <a:br>
              <a:rPr lang="it-IT" sz="5600" dirty="0">
                <a:solidFill>
                  <a:schemeClr val="tx1"/>
                </a:solidFill>
              </a:rPr>
            </a:br>
            <a:r>
              <a:rPr lang="it-IT" sz="5600" dirty="0">
                <a:solidFill>
                  <a:schemeClr val="tx1"/>
                </a:solidFill>
              </a:rPr>
              <a:t>della Denominazione </a:t>
            </a:r>
            <a:br>
              <a:rPr lang="it-IT" sz="5600" dirty="0">
                <a:solidFill>
                  <a:schemeClr val="tx1"/>
                </a:solidFill>
              </a:rPr>
            </a:br>
            <a:r>
              <a:rPr lang="it-IT" sz="5600" dirty="0">
                <a:solidFill>
                  <a:schemeClr val="tx1"/>
                </a:solidFill>
              </a:rPr>
              <a:t>sulla strategia </a:t>
            </a:r>
            <a:br>
              <a:rPr lang="it-IT" sz="5600" dirty="0">
                <a:solidFill>
                  <a:schemeClr val="tx1"/>
                </a:solidFill>
              </a:rPr>
            </a:br>
            <a:r>
              <a:rPr lang="it-IT" sz="5600" dirty="0">
                <a:solidFill>
                  <a:schemeClr val="tx1"/>
                </a:solidFill>
              </a:rPr>
              <a:t>del futuro 2024/2030</a:t>
            </a:r>
            <a:endParaRPr lang="it-IT" sz="5600" b="1" dirty="0">
              <a:solidFill>
                <a:schemeClr val="tx1"/>
              </a:solidFill>
              <a:latin typeface="Brasilica" pitchFamily="2" charset="77"/>
            </a:endParaRPr>
          </a:p>
        </p:txBody>
      </p: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6C3AAE43-92D9-F122-DF9F-1520AE43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3" y="221780"/>
            <a:ext cx="71890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3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3E656A4-225F-FA11-AA75-76B99542BAF9}"/>
              </a:ext>
            </a:extLst>
          </p:cNvPr>
          <p:cNvSpPr>
            <a:spLocks noChangeAspect="1"/>
          </p:cNvSpPr>
          <p:nvPr/>
        </p:nvSpPr>
        <p:spPr>
          <a:xfrm>
            <a:off x="1011450" y="3694177"/>
            <a:ext cx="3347797" cy="2574648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 anchorCtr="0"/>
          <a:lstStyle/>
          <a:p>
            <a:pPr algn="ctr"/>
            <a:r>
              <a:rPr lang="it-IT" b="1" u="sng" dirty="0">
                <a:solidFill>
                  <a:schemeClr val="tx1"/>
                </a:solidFill>
                <a:latin typeface="MachoModular Th" panose="020B0803030504080B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TEMI:</a:t>
            </a:r>
          </a:p>
          <a:p>
            <a:endParaRPr lang="it-IT" b="1" u="sng" dirty="0">
              <a:solidFill>
                <a:schemeClr val="tx1"/>
              </a:solidFill>
              <a:latin typeface="MachoModular Th" panose="020B0803030504080B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Biodiversità</a:t>
            </a:r>
            <a:endParaRPr lang="it-IT" sz="1600" dirty="0">
              <a:solidFill>
                <a:schemeClr val="tx1"/>
              </a:solidFill>
              <a:latin typeface="MachoModular Th" panose="020B0803030504080B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Conservazione delle </a:t>
            </a: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risorse naturali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  <a:cs typeface="Times New Roman" panose="02020603050405020304" pitchFamily="18" charset="0"/>
              </a:rPr>
              <a:t>Inclusione sociale e ricambio generazionale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  <a:cs typeface="Times New Roman" panose="02020603050405020304" pitchFamily="18" charset="0"/>
              </a:rPr>
              <a:t>Contrasto al </a:t>
            </a: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  <a:cs typeface="Times New Roman" panose="02020603050405020304" pitchFamily="18" charset="0"/>
              </a:rPr>
              <a:t>cambiamento climatico</a:t>
            </a:r>
            <a:endParaRPr lang="it-IT" sz="1600" dirty="0">
              <a:solidFill>
                <a:schemeClr val="tx1"/>
              </a:solidFill>
              <a:latin typeface="MachoModular Th" panose="020B0803030504080B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D6F4E24-E910-7826-D290-2846595C42AD}"/>
              </a:ext>
            </a:extLst>
          </p:cNvPr>
          <p:cNvSpPr>
            <a:spLocks noChangeAspect="1"/>
          </p:cNvSpPr>
          <p:nvPr/>
        </p:nvSpPr>
        <p:spPr>
          <a:xfrm>
            <a:off x="4359248" y="1934813"/>
            <a:ext cx="3323907" cy="1735834"/>
          </a:xfrm>
          <a:prstGeom prst="rect">
            <a:avLst/>
          </a:prstGeom>
          <a:solidFill>
            <a:srgbClr val="85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 anchorCtr="0"/>
          <a:lstStyle/>
          <a:p>
            <a:pPr algn="ctr"/>
            <a:r>
              <a:rPr lang="it-IT" sz="2200" b="1" u="sng">
                <a:solidFill>
                  <a:schemeClr val="tx1"/>
                </a:solidFill>
                <a:latin typeface="MACHOMODULAR-MEDIUM" pitchFamily="50"/>
              </a:rPr>
              <a:t>Posizionamento e distintività del </a:t>
            </a:r>
            <a:r>
              <a:rPr lang="it-IT" sz="2000" b="1" u="sng">
                <a:solidFill>
                  <a:schemeClr val="tx1"/>
                </a:solidFill>
                <a:latin typeface="MACHOMODULAR-MEDIUM" pitchFamily="50"/>
              </a:rPr>
              <a:t>Conegliano Valdobbiadene Prosecco Superiore Docg</a:t>
            </a:r>
            <a:br>
              <a:rPr lang="it-IT" b="1" u="sng">
                <a:solidFill>
                  <a:schemeClr val="tx1"/>
                </a:solidFill>
              </a:rPr>
            </a:br>
            <a:endParaRPr lang="it-IT" sz="1000" b="1">
              <a:solidFill>
                <a:schemeClr val="tx1"/>
              </a:solidFill>
              <a:latin typeface="+mj-lt"/>
            </a:endParaRPr>
          </a:p>
          <a:p>
            <a:pPr algn="ctr"/>
            <a:endParaRPr lang="it-IT" sz="2000" b="1">
              <a:solidFill>
                <a:schemeClr val="tx1"/>
              </a:solidFill>
              <a:latin typeface="+mj-lt"/>
            </a:endParaRPr>
          </a:p>
          <a:p>
            <a:pPr algn="ctr"/>
            <a:endParaRPr lang="it-IT" sz="2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2B84728-1D2F-B84B-B2A4-1D35B236DD5F}"/>
              </a:ext>
            </a:extLst>
          </p:cNvPr>
          <p:cNvSpPr>
            <a:spLocks noChangeAspect="1"/>
          </p:cNvSpPr>
          <p:nvPr/>
        </p:nvSpPr>
        <p:spPr>
          <a:xfrm>
            <a:off x="7707044" y="3702569"/>
            <a:ext cx="3335852" cy="2566256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 anchorCtr="0"/>
          <a:lstStyle/>
          <a:p>
            <a:pPr algn="ctr"/>
            <a:r>
              <a:rPr lang="it-IT" b="1" u="sng" dirty="0">
                <a:solidFill>
                  <a:schemeClr val="tx1"/>
                </a:solidFill>
                <a:latin typeface="MachoModular Th" panose="020B0803030504080B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TEMI:</a:t>
            </a:r>
          </a:p>
          <a:p>
            <a:endParaRPr lang="it-IT" sz="1600" b="1" dirty="0">
              <a:solidFill>
                <a:schemeClr val="tx1"/>
              </a:solidFill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Segmentazione dei mercati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</a:rPr>
              <a:t>Intercettazione di </a:t>
            </a: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nuove tendenze </a:t>
            </a: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</a:rPr>
              <a:t>(«low alcohol» e «Sui Lieviti»)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Attenzione alla tutela </a:t>
            </a: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</a:rPr>
              <a:t>rafforzando il legame con l’Europa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C6F5AA-F031-435F-5A4B-EA0605BC0E53}"/>
              </a:ext>
            </a:extLst>
          </p:cNvPr>
          <p:cNvSpPr txBox="1"/>
          <p:nvPr/>
        </p:nvSpPr>
        <p:spPr>
          <a:xfrm>
            <a:off x="2424987" y="434781"/>
            <a:ext cx="1084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latin typeface="MACHOMODULAR"/>
              </a:rPr>
              <a:t>I tre punti cardine della Denominazione</a:t>
            </a:r>
          </a:p>
        </p:txBody>
      </p:sp>
      <p:pic>
        <p:nvPicPr>
          <p:cNvPr id="8" name="Immagine 7" descr="Immagine che contiene logo&#10;&#10;Descrizione generata automaticamente">
            <a:extLst>
              <a:ext uri="{FF2B5EF4-FFF2-40B4-BE49-F238E27FC236}">
                <a16:creationId xmlns:a16="http://schemas.microsoft.com/office/drawing/2014/main" id="{2FA2C2B1-30C7-4C1F-66F7-EC1F4219C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320" y="5719461"/>
            <a:ext cx="718906" cy="900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7403D7F-C627-AF31-1018-DB1E8A8EFCCB}"/>
              </a:ext>
            </a:extLst>
          </p:cNvPr>
          <p:cNvSpPr>
            <a:spLocks noChangeAspect="1"/>
          </p:cNvSpPr>
          <p:nvPr/>
        </p:nvSpPr>
        <p:spPr>
          <a:xfrm>
            <a:off x="1023396" y="1926421"/>
            <a:ext cx="3335852" cy="1735834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 anchorCtr="0"/>
          <a:lstStyle/>
          <a:p>
            <a:pPr algn="ctr"/>
            <a:r>
              <a:rPr lang="it-IT" sz="2400" b="1" u="sng" dirty="0">
                <a:solidFill>
                  <a:schemeClr val="tx1"/>
                </a:solidFill>
                <a:latin typeface="MACHOMODULAR-MEDIUM" pitchFamily="50"/>
              </a:rPr>
              <a:t>Sostenibilità </a:t>
            </a:r>
            <a:br>
              <a:rPr lang="it-IT" sz="2400" b="1" u="sng" dirty="0">
                <a:solidFill>
                  <a:schemeClr val="tx1"/>
                </a:solidFill>
                <a:latin typeface="MACHOMODULAR-MEDIUM" pitchFamily="50"/>
              </a:rPr>
            </a:br>
            <a:r>
              <a:rPr lang="it-IT" sz="2400" b="1" u="sng" dirty="0">
                <a:solidFill>
                  <a:schemeClr val="tx1"/>
                </a:solidFill>
                <a:latin typeface="MACHOMODULAR-MEDIUM" pitchFamily="50"/>
              </a:rPr>
              <a:t>&amp; Territorio</a:t>
            </a:r>
            <a:br>
              <a:rPr lang="it-IT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br>
              <a:rPr lang="it-IT" b="1" dirty="0">
                <a:solidFill>
                  <a:schemeClr val="tx1"/>
                </a:solidFill>
                <a:latin typeface="MachoModular Th" panose="020B0803030504080B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700" b="1" dirty="0">
              <a:solidFill>
                <a:schemeClr val="tx1"/>
              </a:solidFill>
              <a:latin typeface="MachoModular Th" panose="020B0803030504080B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B7B60F7-7100-99AF-354C-0380DF5A53B0}"/>
              </a:ext>
            </a:extLst>
          </p:cNvPr>
          <p:cNvSpPr>
            <a:spLocks noChangeAspect="1"/>
          </p:cNvSpPr>
          <p:nvPr/>
        </p:nvSpPr>
        <p:spPr>
          <a:xfrm>
            <a:off x="4359247" y="3702569"/>
            <a:ext cx="3323908" cy="2566256"/>
          </a:xfrm>
          <a:prstGeom prst="rect">
            <a:avLst/>
          </a:prstGeom>
          <a:solidFill>
            <a:srgbClr val="85A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 anchorCtr="0"/>
          <a:lstStyle/>
          <a:p>
            <a:pPr algn="ctr"/>
            <a:r>
              <a:rPr lang="it-IT" b="1" u="sng" dirty="0">
                <a:solidFill>
                  <a:schemeClr val="tx1"/>
                </a:solidFill>
                <a:latin typeface="MachoModular Th" panose="020B0803030504080B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TEMI:</a:t>
            </a:r>
          </a:p>
          <a:p>
            <a:endParaRPr lang="it-IT" sz="1600" dirty="0">
              <a:solidFill>
                <a:schemeClr val="tx1"/>
              </a:solidFill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</a:rPr>
              <a:t>Certificazioni a tutela della </a:t>
            </a: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sostenibilità ambientale</a:t>
            </a:r>
            <a:endParaRPr lang="it-IT" sz="1600" dirty="0">
              <a:solidFill>
                <a:schemeClr val="tx1"/>
              </a:solidFill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</a:rPr>
              <a:t>Adesione al </a:t>
            </a: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Protocollo Viticolo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</a:rPr>
              <a:t>Conservazione e tutela del </a:t>
            </a: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paesaggio UNESCO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Segmentazione del prodotto </a:t>
            </a:r>
            <a:r>
              <a:rPr lang="it-IT" sz="1600" dirty="0">
                <a:solidFill>
                  <a:schemeClr val="tx1"/>
                </a:solidFill>
                <a:latin typeface="MachoModular Th" panose="020B0803030504080B04" pitchFamily="34" charset="0"/>
              </a:rPr>
              <a:t>attraverso categorie «premium»</a:t>
            </a:r>
          </a:p>
          <a:p>
            <a:endParaRPr lang="it-IT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it-IT" sz="2000" b="1" dirty="0">
              <a:solidFill>
                <a:schemeClr val="tx1"/>
              </a:solidFill>
              <a:latin typeface="+mj-lt"/>
            </a:endParaRPr>
          </a:p>
          <a:p>
            <a:endParaRPr lang="it-IT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F34B549-F80B-FA8B-D003-247A23A3ABF6}"/>
              </a:ext>
            </a:extLst>
          </p:cNvPr>
          <p:cNvSpPr>
            <a:spLocks noChangeAspect="1"/>
          </p:cNvSpPr>
          <p:nvPr/>
        </p:nvSpPr>
        <p:spPr>
          <a:xfrm>
            <a:off x="7707044" y="1934813"/>
            <a:ext cx="3335852" cy="1727442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 anchorCtr="0"/>
          <a:lstStyle/>
          <a:p>
            <a:pPr algn="ctr"/>
            <a:r>
              <a:rPr lang="it-IT" sz="2200" b="1" u="sng">
                <a:solidFill>
                  <a:schemeClr val="tx1"/>
                </a:solidFill>
                <a:latin typeface="MACHOMODULAR-MEDIUM" pitchFamily="50"/>
              </a:rPr>
              <a:t>Andamento dei mercati</a:t>
            </a:r>
          </a:p>
          <a:p>
            <a:pPr algn="ctr"/>
            <a:endParaRPr lang="it-IT" sz="2000">
              <a:solidFill>
                <a:schemeClr val="tx1"/>
              </a:solidFill>
              <a:latin typeface="+mj-lt"/>
            </a:endParaRPr>
          </a:p>
          <a:p>
            <a:pPr algn="ctr"/>
            <a:endParaRPr lang="it-IT" sz="200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6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243A8-D614-F45D-0A52-525464FC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8FD6D0-B4D2-DCD4-D7AB-C634D76F5C0F}"/>
              </a:ext>
            </a:extLst>
          </p:cNvPr>
          <p:cNvSpPr txBox="1"/>
          <p:nvPr/>
        </p:nvSpPr>
        <p:spPr>
          <a:xfrm>
            <a:off x="671601" y="386023"/>
            <a:ext cx="1084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 dirty="0">
                <a:latin typeface="MACHOMODULAR"/>
              </a:rPr>
              <a:t>I tre punti cardine della Denominazione</a:t>
            </a:r>
          </a:p>
        </p:txBody>
      </p:sp>
      <p:pic>
        <p:nvPicPr>
          <p:cNvPr id="6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F34084EF-30D0-EF8C-7DF4-FC808EC60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320" y="5719461"/>
            <a:ext cx="718906" cy="900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BFACF58-700E-17D1-A339-1D5B1E3E27D2}"/>
              </a:ext>
            </a:extLst>
          </p:cNvPr>
          <p:cNvSpPr>
            <a:spLocks noChangeAspect="1"/>
          </p:cNvSpPr>
          <p:nvPr/>
        </p:nvSpPr>
        <p:spPr>
          <a:xfrm>
            <a:off x="717417" y="2893361"/>
            <a:ext cx="1688141" cy="903534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Biodiversità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17134E4-A851-C212-98D9-3005DC504C7C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561488" y="2323030"/>
            <a:ext cx="4188334" cy="570331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F85BFB-8193-1951-E405-6C367447D32E}"/>
              </a:ext>
            </a:extLst>
          </p:cNvPr>
          <p:cNvSpPr txBox="1"/>
          <p:nvPr/>
        </p:nvSpPr>
        <p:spPr>
          <a:xfrm>
            <a:off x="624025" y="4072774"/>
            <a:ext cx="23030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endParaRPr lang="it-IT" b="1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achoModular Th" panose="020B0803030504080B04" pitchFamily="34" charset="0"/>
              </a:rPr>
              <a:t>Blocco degli impianti </a:t>
            </a:r>
            <a:r>
              <a:rPr lang="it-IT" dirty="0">
                <a:latin typeface="MachoModular Th" panose="020B0803030504080B04" pitchFamily="34" charset="0"/>
              </a:rPr>
              <a:t>dal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Recupero biotipi di Glera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Progetto </a:t>
            </a:r>
            <a:r>
              <a:rPr lang="it-IT" b="1" dirty="0" err="1">
                <a:latin typeface="MachoModular Th" panose="020B0803030504080B04" pitchFamily="34" charset="0"/>
              </a:rPr>
              <a:t>Eno-bee</a:t>
            </a:r>
            <a:r>
              <a:rPr lang="it-IT" b="1" dirty="0">
                <a:latin typeface="MachoModular Th" panose="020B0803030504080B04" pitchFamily="34" charset="0"/>
              </a:rPr>
              <a:t> </a:t>
            </a:r>
            <a:r>
              <a:rPr lang="it-IT" dirty="0">
                <a:latin typeface="MachoModular Th" panose="020B0803030504080B04" pitchFamily="34" charset="0"/>
              </a:rPr>
              <a:t>api in vigneto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MachoModular Th" panose="020B0803030504080B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FEFCDFE-5B1B-0FEF-671D-FC1D36BDDCA9}"/>
              </a:ext>
            </a:extLst>
          </p:cNvPr>
          <p:cNvSpPr>
            <a:spLocks noChangeAspect="1"/>
          </p:cNvSpPr>
          <p:nvPr/>
        </p:nvSpPr>
        <p:spPr>
          <a:xfrm>
            <a:off x="4077690" y="1409887"/>
            <a:ext cx="3335852" cy="903534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 anchorCtr="0"/>
          <a:lstStyle/>
          <a:p>
            <a:pPr algn="ctr"/>
            <a:r>
              <a:rPr lang="it-IT" sz="2000" b="1" u="sng">
                <a:solidFill>
                  <a:schemeClr val="tx1"/>
                </a:solidFill>
                <a:latin typeface="MACHOMODULAR-MEDIUM" pitchFamily="50"/>
              </a:rPr>
              <a:t>Sostenibilità &amp; </a:t>
            </a:r>
            <a:r>
              <a:rPr lang="it-IT" sz="2100" b="1" u="sng">
                <a:solidFill>
                  <a:schemeClr val="tx1"/>
                </a:solidFill>
                <a:latin typeface="MACHOMODULAR-MEDIUM" pitchFamily="50"/>
              </a:rPr>
              <a:t>Territorio</a:t>
            </a:r>
            <a:br>
              <a:rPr lang="it-IT" sz="2000" b="1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000" b="1">
              <a:solidFill>
                <a:schemeClr val="tx1"/>
              </a:solidFill>
              <a:latin typeface="MACHOMODULAR-MEDIUM" pitchFamily="5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0EA1286-256F-E462-2BA0-86E86702DBE2}"/>
              </a:ext>
            </a:extLst>
          </p:cNvPr>
          <p:cNvSpPr>
            <a:spLocks noChangeAspect="1"/>
          </p:cNvSpPr>
          <p:nvPr/>
        </p:nvSpPr>
        <p:spPr>
          <a:xfrm>
            <a:off x="2942151" y="2893360"/>
            <a:ext cx="2271078" cy="903534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  <a:t>Conservazione </a:t>
            </a:r>
            <a:br>
              <a:rPr lang="it-IT" sz="1600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  <a:t>delle </a:t>
            </a:r>
            <a:r>
              <a:rPr lang="it-IT" sz="1600" b="1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  <a:t>risorse materiali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EA551BE-34CB-A39B-68A2-56B3E10FA7CF}"/>
              </a:ext>
            </a:extLst>
          </p:cNvPr>
          <p:cNvSpPr>
            <a:spLocks noChangeAspect="1"/>
          </p:cNvSpPr>
          <p:nvPr/>
        </p:nvSpPr>
        <p:spPr>
          <a:xfrm>
            <a:off x="5749822" y="2893362"/>
            <a:ext cx="2535426" cy="900000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Inclusione sociale e ricambio generazionale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549B618-DBAD-3F2D-0A2F-0FC68AC6451E}"/>
              </a:ext>
            </a:extLst>
          </p:cNvPr>
          <p:cNvSpPr>
            <a:spLocks noChangeAspect="1"/>
          </p:cNvSpPr>
          <p:nvPr/>
        </p:nvSpPr>
        <p:spPr>
          <a:xfrm>
            <a:off x="8821841" y="2893362"/>
            <a:ext cx="2386759" cy="900000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Contrasto al cambiamento climatico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CA477CF-7B9E-89AC-A2A4-A3F9E21DE855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077690" y="2323029"/>
            <a:ext cx="1672132" cy="570331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23B8216-C31D-5C92-0BEC-7316A973D4CB}"/>
              </a:ext>
            </a:extLst>
          </p:cNvPr>
          <p:cNvCxnSpPr>
            <a:cxnSpLocks/>
          </p:cNvCxnSpPr>
          <p:nvPr/>
        </p:nvCxnSpPr>
        <p:spPr>
          <a:xfrm>
            <a:off x="5749821" y="2310969"/>
            <a:ext cx="1267713" cy="570334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30FF883-ED87-362A-40D9-A1C448020716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5756306" y="2315872"/>
            <a:ext cx="4258915" cy="577490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0CA78E6-A340-9D13-2A3C-938354CB5B3B}"/>
              </a:ext>
            </a:extLst>
          </p:cNvPr>
          <p:cNvSpPr txBox="1"/>
          <p:nvPr/>
        </p:nvSpPr>
        <p:spPr>
          <a:xfrm>
            <a:off x="2927042" y="4072775"/>
            <a:ext cx="2458774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  <a:endParaRPr lang="it-IT" sz="1700" dirty="0">
              <a:highlight>
                <a:srgbClr val="008000"/>
              </a:highlight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MachoModular Th" panose="020B0803030504080B04" pitchFamily="34" charset="0"/>
              </a:rPr>
              <a:t>Divieto all’uso del </a:t>
            </a:r>
            <a:r>
              <a:rPr lang="it-IT" sz="1700" b="1" dirty="0">
                <a:latin typeface="MachoModular Th" panose="020B0803030504080B04" pitchFamily="34" charset="0"/>
              </a:rPr>
              <a:t>glifosate</a:t>
            </a:r>
            <a:r>
              <a:rPr lang="it-IT" sz="1700" dirty="0">
                <a:latin typeface="MachoModular Th" panose="020B0803030504080B04" pitchFamily="34" charset="0"/>
              </a:rPr>
              <a:t> su tutta l’area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MachoModular Th" panose="020B0803030504080B04" pitchFamily="34" charset="0"/>
              </a:rPr>
              <a:t>Adesione al </a:t>
            </a:r>
            <a:r>
              <a:rPr lang="it-IT" sz="1700" b="1" dirty="0">
                <a:latin typeface="MachoModular Th" panose="020B0803030504080B04" pitchFamily="34" charset="0"/>
              </a:rPr>
              <a:t>regolamento di Polizia Rurale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MachoModular Th" panose="020B0803030504080B04" pitchFamily="34" charset="0"/>
              </a:rPr>
              <a:t>Progetto </a:t>
            </a:r>
            <a:r>
              <a:rPr lang="it-IT" sz="1700" b="1" dirty="0">
                <a:latin typeface="MachoModular Th" panose="020B0803030504080B04" pitchFamily="34" charset="0"/>
              </a:rPr>
              <a:t>No Azoto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MachoModular Th" panose="020B0803030504080B04" pitchFamily="34" charset="0"/>
              </a:rPr>
              <a:t>Progetto </a:t>
            </a:r>
            <a:r>
              <a:rPr lang="it-IT" sz="1700" b="1" dirty="0">
                <a:latin typeface="MachoModular Th" panose="020B0803030504080B04" pitchFamily="34" charset="0"/>
              </a:rPr>
              <a:t>Life Atena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MachoModular Th" panose="020B0803030504080B04" pitchFamily="34" charset="0"/>
              </a:rPr>
              <a:t>Progetto </a:t>
            </a:r>
            <a:r>
              <a:rPr lang="it-IT" sz="1700" b="1" dirty="0">
                <a:latin typeface="MachoModular Th" panose="020B0803030504080B04" pitchFamily="34" charset="0"/>
              </a:rPr>
              <a:t>ECOLOG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98366F7-8223-137E-7050-E2868263FA31}"/>
              </a:ext>
            </a:extLst>
          </p:cNvPr>
          <p:cNvSpPr txBox="1"/>
          <p:nvPr/>
        </p:nvSpPr>
        <p:spPr>
          <a:xfrm>
            <a:off x="5756306" y="4101026"/>
            <a:ext cx="276318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endParaRPr lang="it-IT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Collaborazione con </a:t>
            </a:r>
            <a:r>
              <a:rPr lang="it-IT" b="1" dirty="0">
                <a:latin typeface="MachoModular Th" panose="020B0803030504080B04" pitchFamily="34" charset="0"/>
              </a:rPr>
              <a:t>Scuola Cerletti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achoModular Th" panose="020B0803030504080B04" pitchFamily="34" charset="0"/>
              </a:rPr>
              <a:t>Young Club Conegliano Valdobbiadene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Collaborazione con la </a:t>
            </a:r>
            <a:r>
              <a:rPr lang="it-IT" b="1" dirty="0">
                <a:latin typeface="MachoModular Th" panose="020B0803030504080B04" pitchFamily="34" charset="0"/>
              </a:rPr>
              <a:t>Diocesi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608420D-5C9D-4855-5B05-E6D72E7C3C9D}"/>
              </a:ext>
            </a:extLst>
          </p:cNvPr>
          <p:cNvSpPr txBox="1"/>
          <p:nvPr/>
        </p:nvSpPr>
        <p:spPr>
          <a:xfrm>
            <a:off x="8757211" y="4082336"/>
            <a:ext cx="27631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endParaRPr lang="it-IT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Progetto </a:t>
            </a:r>
            <a:r>
              <a:rPr lang="it-IT" b="1" dirty="0">
                <a:latin typeface="MachoModular Th" panose="020B0803030504080B04" pitchFamily="34" charset="0"/>
              </a:rPr>
              <a:t>micro invasi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Collaborazione con l’Università di Cantabria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317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 animBg="1"/>
      <p:bldP spid="19" grpId="0" animBg="1"/>
      <p:bldP spid="20" grpId="0" animBg="1"/>
      <p:bldP spid="21" grpId="0" animBg="1"/>
      <p:bldP spid="34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6D8BCCD-7053-2474-EECC-C0F4DA075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13"/>
          <a:stretch/>
        </p:blipFill>
        <p:spPr>
          <a:xfrm>
            <a:off x="6776" y="1"/>
            <a:ext cx="12185224" cy="685799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618AB9A1-160C-849F-66F5-142901782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869" y="3560923"/>
            <a:ext cx="1123915" cy="901349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57%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bosco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41AFC8A2-FBB5-2B3F-029E-943416DB87B5}"/>
              </a:ext>
            </a:extLst>
          </p:cNvPr>
          <p:cNvCxnSpPr>
            <a:cxnSpLocks/>
          </p:cNvCxnSpPr>
          <p:nvPr/>
        </p:nvCxnSpPr>
        <p:spPr>
          <a:xfrm flipH="1">
            <a:off x="2327546" y="2907792"/>
            <a:ext cx="1147174" cy="653131"/>
          </a:xfrm>
          <a:prstGeom prst="line">
            <a:avLst/>
          </a:prstGeom>
          <a:ln w="28575" cap="flat">
            <a:solidFill>
              <a:srgbClr val="FFFF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>
            <a:extLst>
              <a:ext uri="{FF2B5EF4-FFF2-40B4-BE49-F238E27FC236}">
                <a16:creationId xmlns:a16="http://schemas.microsoft.com/office/drawing/2014/main" id="{C629357A-BF73-52FE-656C-055C4DB67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773" y="4719163"/>
            <a:ext cx="1410427" cy="901349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30%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vigneto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B3356A3-63B6-FC21-9F9F-579349B56F1C}"/>
              </a:ext>
            </a:extLst>
          </p:cNvPr>
          <p:cNvCxnSpPr>
            <a:cxnSpLocks/>
          </p:cNvCxnSpPr>
          <p:nvPr/>
        </p:nvCxnSpPr>
        <p:spPr>
          <a:xfrm flipH="1">
            <a:off x="5312101" y="4066032"/>
            <a:ext cx="1147174" cy="653131"/>
          </a:xfrm>
          <a:prstGeom prst="line">
            <a:avLst/>
          </a:prstGeom>
          <a:ln w="28575" cap="flat">
            <a:solidFill>
              <a:srgbClr val="FFFF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">
            <a:extLst>
              <a:ext uri="{FF2B5EF4-FFF2-40B4-BE49-F238E27FC236}">
                <a16:creationId xmlns:a16="http://schemas.microsoft.com/office/drawing/2014/main" id="{132403FB-A057-8E00-D2FC-B11F605E6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605" y="2210659"/>
            <a:ext cx="1989547" cy="901349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4%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uso urbano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306E5550-382D-CC09-512C-527C11972BBE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836971" y="1383792"/>
            <a:ext cx="1528408" cy="826867"/>
          </a:xfrm>
          <a:prstGeom prst="line">
            <a:avLst/>
          </a:prstGeom>
          <a:ln w="28575" cap="flat">
            <a:solidFill>
              <a:srgbClr val="FFFF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3">
            <a:extLst>
              <a:ext uri="{FF2B5EF4-FFF2-40B4-BE49-F238E27FC236}">
                <a16:creationId xmlns:a16="http://schemas.microsoft.com/office/drawing/2014/main" id="{0BCD839C-2F84-E0D1-3CFD-A14FB9A92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74" y="1264019"/>
            <a:ext cx="2308462" cy="901349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9%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CHOMODULAR-MEDIUM" panose="020B0803030504080B04" pitchFamily="34" charset="77"/>
                <a:ea typeface="+mj-ea"/>
                <a:cs typeface="+mj-cs"/>
              </a:rPr>
              <a:t>altre colture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E87A666E-4529-D466-5B6E-F13BC63E3A71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1991305" y="978408"/>
            <a:ext cx="1812599" cy="285611"/>
          </a:xfrm>
          <a:prstGeom prst="line">
            <a:avLst/>
          </a:prstGeom>
          <a:ln w="28575" cap="flat">
            <a:solidFill>
              <a:srgbClr val="FFFFFF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logo&#10;&#10;Descrizione generata automaticamente">
            <a:extLst>
              <a:ext uri="{FF2B5EF4-FFF2-40B4-BE49-F238E27FC236}">
                <a16:creationId xmlns:a16="http://schemas.microsoft.com/office/drawing/2014/main" id="{DE2AA6F6-E226-5986-DADA-847F5B220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320" y="5719461"/>
            <a:ext cx="718906" cy="900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92AA589-29CC-75FC-44F8-7D4C8055399F}"/>
              </a:ext>
            </a:extLst>
          </p:cNvPr>
          <p:cNvSpPr txBox="1"/>
          <p:nvPr/>
        </p:nvSpPr>
        <p:spPr>
          <a:xfrm>
            <a:off x="3874142" y="0"/>
            <a:ext cx="4861711" cy="52322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</a:rPr>
              <a:t>Mantenere l’equilibrio esistente </a:t>
            </a:r>
          </a:p>
        </p:txBody>
      </p:sp>
    </p:spTree>
    <p:extLst>
      <p:ext uri="{BB962C8B-B14F-4D97-AF65-F5344CB8AC3E}">
        <p14:creationId xmlns:p14="http://schemas.microsoft.com/office/powerpoint/2010/main" val="331798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D3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38D38-C63D-AB2E-01B0-33348832A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DC86B9-E455-C3ED-2460-5F98C1612668}"/>
              </a:ext>
            </a:extLst>
          </p:cNvPr>
          <p:cNvSpPr txBox="1"/>
          <p:nvPr/>
        </p:nvSpPr>
        <p:spPr>
          <a:xfrm>
            <a:off x="671601" y="386023"/>
            <a:ext cx="1084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>
                <a:latin typeface="MACHOMODULAR"/>
              </a:rPr>
              <a:t>I tre punti cardine della Denominazione</a:t>
            </a:r>
          </a:p>
        </p:txBody>
      </p:sp>
      <p:pic>
        <p:nvPicPr>
          <p:cNvPr id="6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7DFFB80F-B7A1-3CAF-F230-DA69B7C6E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320" y="5719461"/>
            <a:ext cx="718906" cy="900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2B64C6F-C0E6-B7CD-D255-394D1D138993}"/>
              </a:ext>
            </a:extLst>
          </p:cNvPr>
          <p:cNvSpPr>
            <a:spLocks noChangeAspect="1"/>
          </p:cNvSpPr>
          <p:nvPr/>
        </p:nvSpPr>
        <p:spPr>
          <a:xfrm>
            <a:off x="2404657" y="3018312"/>
            <a:ext cx="1688141" cy="903534"/>
          </a:xfrm>
          <a:prstGeom prst="rect">
            <a:avLst/>
          </a:prstGeom>
          <a:solidFill>
            <a:srgbClr val="7AA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Certificazioni </a:t>
            </a:r>
            <a:b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</a:br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a tutela della sostenibilità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FD121DD-B48E-7B2D-DAF6-77A509B6C683}"/>
              </a:ext>
            </a:extLst>
          </p:cNvPr>
          <p:cNvCxnSpPr>
            <a:cxnSpLocks/>
            <a:stCxn id="17" idx="2"/>
            <a:endCxn id="11" idx="0"/>
          </p:cNvCxnSpPr>
          <p:nvPr/>
        </p:nvCxnSpPr>
        <p:spPr>
          <a:xfrm flipH="1">
            <a:off x="3248728" y="2356249"/>
            <a:ext cx="2501093" cy="662063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15B8AEF-9436-0C31-75F0-5E9BB2B90DCA}"/>
              </a:ext>
            </a:extLst>
          </p:cNvPr>
          <p:cNvSpPr txBox="1"/>
          <p:nvPr/>
        </p:nvSpPr>
        <p:spPr>
          <a:xfrm>
            <a:off x="2311265" y="4263087"/>
            <a:ext cx="23030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achoModular Th" panose="020B0803030504080B04" pitchFamily="34" charset="0"/>
              </a:rPr>
              <a:t>SQNPI </a:t>
            </a:r>
            <a:r>
              <a:rPr lang="it-IT" b="1" dirty="0">
                <a:latin typeface="MachoModular Th" panose="020B0803030504080B04" pitchFamily="34" charset="0"/>
                <a:sym typeface="Wingdings" panose="05000000000000000000" pitchFamily="2" charset="2"/>
              </a:rPr>
              <a:t> </a:t>
            </a:r>
            <a:br>
              <a:rPr lang="it-IT" b="1" dirty="0">
                <a:latin typeface="MachoModular Th" panose="020B0803030504080B04" pitchFamily="34" charset="0"/>
                <a:sym typeface="Wingdings" panose="05000000000000000000" pitchFamily="2" charset="2"/>
              </a:rPr>
            </a:br>
            <a:r>
              <a:rPr lang="it-IT" sz="1600" dirty="0">
                <a:latin typeface="MachoModular Th" panose="020B0803030504080B04" pitchFamily="34" charset="0"/>
              </a:rPr>
              <a:t>34,9% della superficie totale della Denominazione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Adesione al </a:t>
            </a:r>
            <a:r>
              <a:rPr lang="it-IT" b="1" dirty="0">
                <a:latin typeface="MachoModular Th" panose="020B0803030504080B04" pitchFamily="34" charset="0"/>
              </a:rPr>
              <a:t>Protocollo Viticolo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9FD88FA-20A7-951D-F93F-DE8190EADE43}"/>
              </a:ext>
            </a:extLst>
          </p:cNvPr>
          <p:cNvSpPr>
            <a:spLocks noChangeAspect="1"/>
          </p:cNvSpPr>
          <p:nvPr/>
        </p:nvSpPr>
        <p:spPr>
          <a:xfrm>
            <a:off x="3054433" y="1452715"/>
            <a:ext cx="5390776" cy="903534"/>
          </a:xfrm>
          <a:prstGeom prst="rect">
            <a:avLst/>
          </a:prstGeom>
          <a:solidFill>
            <a:srgbClr val="7AA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2000" b="1" u="sng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Posizionamento e distintività del Conegliano Valdobbiadene Prosecco Superiore Docg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9FB8942-5B04-1B62-8A4C-4A368B6845F6}"/>
              </a:ext>
            </a:extLst>
          </p:cNvPr>
          <p:cNvSpPr>
            <a:spLocks noChangeAspect="1"/>
          </p:cNvSpPr>
          <p:nvPr/>
        </p:nvSpPr>
        <p:spPr>
          <a:xfrm>
            <a:off x="4614282" y="3016546"/>
            <a:ext cx="2271078" cy="903534"/>
          </a:xfrm>
          <a:prstGeom prst="rect">
            <a:avLst/>
          </a:prstGeom>
          <a:solidFill>
            <a:srgbClr val="7AA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  <a:t>Conservazione </a:t>
            </a:r>
            <a:br>
              <a:rPr lang="it-IT" sz="1600" b="1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b="1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  <a:t>e tutela del paesaggio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03F8D563-52CE-3178-9FA7-AB78E8147532}"/>
              </a:ext>
            </a:extLst>
          </p:cNvPr>
          <p:cNvSpPr>
            <a:spLocks noChangeAspect="1"/>
          </p:cNvSpPr>
          <p:nvPr/>
        </p:nvSpPr>
        <p:spPr>
          <a:xfrm>
            <a:off x="7437062" y="3018313"/>
            <a:ext cx="2535426" cy="900000"/>
          </a:xfrm>
          <a:prstGeom prst="rect">
            <a:avLst/>
          </a:prstGeom>
          <a:solidFill>
            <a:srgbClr val="7AA5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Incremento di vini «premium»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D882AF12-DFB4-F504-C2D0-2B52B98609B6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749821" y="2356249"/>
            <a:ext cx="0" cy="660297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F62DD3F-AAE9-A964-84F1-C08753C7907F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5749821" y="2356249"/>
            <a:ext cx="2954954" cy="662064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F75CF68B-E64A-0579-1A9D-A9B90A85ABB4}"/>
              </a:ext>
            </a:extLst>
          </p:cNvPr>
          <p:cNvSpPr txBox="1"/>
          <p:nvPr/>
        </p:nvSpPr>
        <p:spPr>
          <a:xfrm>
            <a:off x="4614282" y="4263087"/>
            <a:ext cx="227107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MachoModular Th" panose="020B0803030504080B04" pitchFamily="34" charset="0"/>
              </a:rPr>
              <a:t>Protezione e mantenimento delle </a:t>
            </a:r>
            <a:r>
              <a:rPr lang="it-IT" sz="1700" b="1" dirty="0">
                <a:latin typeface="MachoModular Th" panose="020B0803030504080B04" pitchFamily="34" charset="0"/>
              </a:rPr>
              <a:t>colline e del loro paesaggio Patrimonio dell’Umanità UNESCO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16BB4B6-988A-375D-181C-A34B6EBD4BA6}"/>
              </a:ext>
            </a:extLst>
          </p:cNvPr>
          <p:cNvSpPr txBox="1"/>
          <p:nvPr/>
        </p:nvSpPr>
        <p:spPr>
          <a:xfrm>
            <a:off x="7432856" y="4263087"/>
            <a:ext cx="2763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Rivendicazione delle </a:t>
            </a:r>
            <a:r>
              <a:rPr lang="it-IT" b="1" dirty="0">
                <a:latin typeface="MachoModular Th" panose="020B0803030504080B04" pitchFamily="34" charset="0"/>
              </a:rPr>
              <a:t>Rive e Cartizze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Produzione di «nuove» tipologie: </a:t>
            </a:r>
            <a:r>
              <a:rPr lang="it-IT" b="1" dirty="0">
                <a:latin typeface="MachoModular Th" panose="020B0803030504080B04" pitchFamily="34" charset="0"/>
              </a:rPr>
              <a:t>«Sui Lieviti»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650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 animBg="1"/>
      <p:bldP spid="19" grpId="0" animBg="1"/>
      <p:bldP spid="20" grpId="0" animBg="1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463268-B986-02E6-56EB-E73A00602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362EED-685C-3292-209C-CA636231D136}"/>
              </a:ext>
            </a:extLst>
          </p:cNvPr>
          <p:cNvSpPr txBox="1"/>
          <p:nvPr/>
        </p:nvSpPr>
        <p:spPr>
          <a:xfrm>
            <a:off x="671601" y="386023"/>
            <a:ext cx="10848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b="1">
                <a:latin typeface="MACHOMODULAR"/>
              </a:rPr>
              <a:t>I tre punti cardine della Denominazione</a:t>
            </a:r>
          </a:p>
        </p:txBody>
      </p:sp>
      <p:pic>
        <p:nvPicPr>
          <p:cNvPr id="6" name="Immagine 5" descr="Immagine che contiene logo&#10;&#10;Descrizione generata automaticamente">
            <a:extLst>
              <a:ext uri="{FF2B5EF4-FFF2-40B4-BE49-F238E27FC236}">
                <a16:creationId xmlns:a16="http://schemas.microsoft.com/office/drawing/2014/main" id="{2047F812-702B-DEAF-D0DE-D93F7BC8C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320" y="5719461"/>
            <a:ext cx="718906" cy="90000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698564A-AEF0-1975-E67C-BFC3F525D2EB}"/>
              </a:ext>
            </a:extLst>
          </p:cNvPr>
          <p:cNvSpPr>
            <a:spLocks noChangeAspect="1"/>
          </p:cNvSpPr>
          <p:nvPr/>
        </p:nvSpPr>
        <p:spPr>
          <a:xfrm>
            <a:off x="1821721" y="3018312"/>
            <a:ext cx="2271078" cy="903534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Segmentazione dei mercati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2DDC0C1-DCF0-1690-CEDA-3038164ED2DC}"/>
              </a:ext>
            </a:extLst>
          </p:cNvPr>
          <p:cNvCxnSpPr>
            <a:cxnSpLocks/>
            <a:stCxn id="17" idx="2"/>
            <a:endCxn id="11" idx="0"/>
          </p:cNvCxnSpPr>
          <p:nvPr/>
        </p:nvCxnSpPr>
        <p:spPr>
          <a:xfrm flipH="1">
            <a:off x="2957260" y="2395923"/>
            <a:ext cx="2807670" cy="622389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5EE9B51-C53C-F55E-FC85-853CCE3B4552}"/>
              </a:ext>
            </a:extLst>
          </p:cNvPr>
          <p:cNvSpPr txBox="1"/>
          <p:nvPr/>
        </p:nvSpPr>
        <p:spPr>
          <a:xfrm>
            <a:off x="1597907" y="4109198"/>
            <a:ext cx="27631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Attenzione verso i </a:t>
            </a:r>
            <a:r>
              <a:rPr lang="it-IT" b="1" dirty="0">
                <a:latin typeface="MachoModular Th" panose="020B0803030504080B04" pitchFamily="34" charset="0"/>
              </a:rPr>
              <a:t>diversi mercati </a:t>
            </a:r>
            <a:endParaRPr lang="it-IT" dirty="0">
              <a:latin typeface="MachoModular Th" panose="020B0803030504080B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18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storici</a:t>
            </a:r>
            <a:r>
              <a:rPr lang="it-IT" b="1" dirty="0">
                <a:latin typeface="MachoModular Th" panose="020B0803030504080B04" pitchFamily="34" charset="0"/>
              </a:rPr>
              <a:t>: UK, Germania, Svizzera, USA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sz="1800" b="1" dirty="0">
                <a:solidFill>
                  <a:schemeClr val="tx1"/>
                </a:solidFill>
                <a:latin typeface="MachoModular Th" panose="020B0803030504080B04" pitchFamily="34" charset="0"/>
              </a:rPr>
              <a:t>in via di sviluppo: Francia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it-IT" b="1" dirty="0">
                <a:latin typeface="MachoModular Th" panose="020B0803030504080B04" pitchFamily="34" charset="0"/>
              </a:rPr>
              <a:t>nuovi: Est Europa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A61F51D-AAF2-C483-2123-958906898563}"/>
              </a:ext>
            </a:extLst>
          </p:cNvPr>
          <p:cNvSpPr>
            <a:spLocks noChangeAspect="1"/>
          </p:cNvSpPr>
          <p:nvPr/>
        </p:nvSpPr>
        <p:spPr>
          <a:xfrm>
            <a:off x="4308056" y="1492389"/>
            <a:ext cx="2913748" cy="903534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2000" b="1" u="sng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Andamento dei mercati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8B67ADB-D031-291C-BC72-7E77FA106A77}"/>
              </a:ext>
            </a:extLst>
          </p:cNvPr>
          <p:cNvSpPr>
            <a:spLocks noChangeAspect="1"/>
          </p:cNvSpPr>
          <p:nvPr/>
        </p:nvSpPr>
        <p:spPr>
          <a:xfrm>
            <a:off x="4629391" y="3018311"/>
            <a:ext cx="2271078" cy="903534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ea typeface="Calibri" panose="020F0502020204030204" pitchFamily="34" charset="0"/>
                <a:cs typeface="Times New Roman" panose="02020603050405020304" pitchFamily="18" charset="0"/>
              </a:rPr>
              <a:t>Autenticità &amp; unicità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A29BEFD-EF44-13D9-B90B-8294F2DB9516}"/>
              </a:ext>
            </a:extLst>
          </p:cNvPr>
          <p:cNvSpPr>
            <a:spLocks noChangeAspect="1"/>
          </p:cNvSpPr>
          <p:nvPr/>
        </p:nvSpPr>
        <p:spPr>
          <a:xfrm>
            <a:off x="7437062" y="3018313"/>
            <a:ext cx="2535426" cy="900000"/>
          </a:xfrm>
          <a:prstGeom prst="rect">
            <a:avLst/>
          </a:prstGeom>
          <a:solidFill>
            <a:srgbClr val="B5D1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 anchorCtr="0"/>
          <a:lstStyle/>
          <a:p>
            <a:pPr algn="ctr"/>
            <a:r>
              <a:rPr lang="it-IT" sz="1600" b="1">
                <a:solidFill>
                  <a:schemeClr val="tx1"/>
                </a:solidFill>
                <a:latin typeface="MACHOMODULAR-MEDIUM" pitchFamily="50"/>
                <a:cs typeface="Times New Roman" panose="02020603050405020304" pitchFamily="18" charset="0"/>
              </a:rPr>
              <a:t>Tutela del brand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0B6D78F-90FA-0CF8-64E0-C335CB42BDBA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>
            <a:off x="5764930" y="2395923"/>
            <a:ext cx="0" cy="622388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CB9F0B1-89A7-A6E3-EFBE-9A08EE7AFD6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>
            <a:off x="5764930" y="2395923"/>
            <a:ext cx="2939845" cy="622390"/>
          </a:xfrm>
          <a:prstGeom prst="straightConnector1">
            <a:avLst/>
          </a:prstGeom>
          <a:ln w="19050">
            <a:solidFill>
              <a:srgbClr val="2038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0AC8464-8C0A-5D9E-701E-A493755D5944}"/>
              </a:ext>
            </a:extLst>
          </p:cNvPr>
          <p:cNvSpPr txBox="1"/>
          <p:nvPr/>
        </p:nvSpPr>
        <p:spPr>
          <a:xfrm>
            <a:off x="4582895" y="4109198"/>
            <a:ext cx="285416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700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>
                <a:latin typeface="MachoModular Th" panose="020B0803030504080B04" pitchFamily="34" charset="0"/>
              </a:rPr>
              <a:t>Rafforzare </a:t>
            </a:r>
            <a:r>
              <a:rPr lang="it-IT" sz="1700" b="1" dirty="0">
                <a:latin typeface="MachoModular Th" panose="020B0803030504080B04" pitchFamily="34" charset="0"/>
              </a:rPr>
              <a:t>l’autenticità &amp; l’unicità </a:t>
            </a:r>
            <a:r>
              <a:rPr lang="it-IT" sz="1700" dirty="0">
                <a:latin typeface="MachoModular Th" panose="020B0803030504080B04" pitchFamily="34" charset="0"/>
              </a:rPr>
              <a:t>del Conegliano Valdobbiadene Prosecco Superiore </a:t>
            </a:r>
            <a:r>
              <a:rPr lang="it-IT" sz="1700" dirty="0" err="1">
                <a:latin typeface="MachoModular Th" panose="020B0803030504080B04" pitchFamily="34" charset="0"/>
              </a:rPr>
              <a:t>Docg</a:t>
            </a:r>
            <a:r>
              <a:rPr lang="it-IT" sz="1700" dirty="0">
                <a:latin typeface="MachoModular Th" panose="020B0803030504080B04" pitchFamily="34" charset="0"/>
              </a:rPr>
              <a:t> attraverso il suo </a:t>
            </a:r>
            <a:r>
              <a:rPr lang="it-IT" sz="1700" b="1" dirty="0">
                <a:latin typeface="MachoModular Th" panose="020B0803030504080B04" pitchFamily="34" charset="0"/>
              </a:rPr>
              <a:t>nome</a:t>
            </a:r>
            <a:r>
              <a:rPr lang="it-IT" sz="1700" dirty="0">
                <a:latin typeface="MachoModular Th" panose="020B0803030504080B04" pitchFamily="34" charset="0"/>
              </a:rPr>
              <a:t> e il </a:t>
            </a:r>
            <a:r>
              <a:rPr lang="it-IT" sz="1700" b="1" dirty="0">
                <a:latin typeface="MachoModular Th" panose="020B0803030504080B04" pitchFamily="34" charset="0"/>
              </a:rPr>
              <a:t>legame con il territorio geografico </a:t>
            </a:r>
            <a:r>
              <a:rPr lang="it-IT" sz="1500" b="1" dirty="0">
                <a:latin typeface="MachoModular Th" panose="020B0803030504080B04" pitchFamily="34" charset="0"/>
              </a:rPr>
              <a:t>Conegliano Valdobbiadene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C900D7A-40DA-930C-A0F8-3DA9EC14459B}"/>
              </a:ext>
            </a:extLst>
          </p:cNvPr>
          <p:cNvSpPr txBox="1"/>
          <p:nvPr/>
        </p:nvSpPr>
        <p:spPr>
          <a:xfrm>
            <a:off x="7398419" y="4109198"/>
            <a:ext cx="2763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u="sng" dirty="0">
                <a:highlight>
                  <a:srgbClr val="008000"/>
                </a:highlight>
                <a:latin typeface="MachoModular Th" panose="020B0803030504080B04" pitchFamily="34" charset="0"/>
              </a:rPr>
              <a:t>PROGETTI E AZIONI: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MachoModular Th" panose="020B0803030504080B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MachoModular Th" panose="020B0803030504080B04" pitchFamily="34" charset="0"/>
              </a:rPr>
              <a:t>Rafforzare il legame con l’</a:t>
            </a:r>
            <a:r>
              <a:rPr lang="it-IT" b="1" dirty="0">
                <a:latin typeface="MachoModular Th" panose="020B0803030504080B04" pitchFamily="34" charset="0"/>
              </a:rPr>
              <a:t>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achoModular Th" panose="020B0803030504080B04" pitchFamily="34" charset="0"/>
              </a:rPr>
              <a:t>Caso «</a:t>
            </a:r>
            <a:r>
              <a:rPr lang="it-IT" b="1" dirty="0" err="1">
                <a:latin typeface="MachoModular Th" panose="020B0803030504080B04" pitchFamily="34" charset="0"/>
              </a:rPr>
              <a:t>Prosek</a:t>
            </a:r>
            <a:r>
              <a:rPr lang="it-IT" b="1" dirty="0">
                <a:latin typeface="MachoModular Th" panose="020B0803030504080B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MachoModular Th" panose="020B0803030504080B04" pitchFamily="34" charset="0"/>
              </a:rPr>
              <a:t>Regolamento UE sulle indicazioni di origine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54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7" grpId="0" animBg="1"/>
      <p:bldP spid="19" grpId="0" animBg="1"/>
      <p:bldP spid="20" grpId="0" animBg="1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b="92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Immagine 2" descr="Immagine che contiene logo&#10;&#10;Descrizione generata automaticamente">
            <a:extLst>
              <a:ext uri="{FF2B5EF4-FFF2-40B4-BE49-F238E27FC236}">
                <a16:creationId xmlns:a16="http://schemas.microsoft.com/office/drawing/2014/main" id="{8AFF6467-1AF1-DFFE-326C-666B5039D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320" y="5719461"/>
            <a:ext cx="718906" cy="90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">
            <a:extLst>
              <a:ext uri="{FF2B5EF4-FFF2-40B4-BE49-F238E27FC236}">
                <a16:creationId xmlns:a16="http://schemas.microsoft.com/office/drawing/2014/main" id="{0C78EE41-68A4-07A9-CEC3-9A36029BBCB2}"/>
              </a:ext>
            </a:extLst>
          </p:cNvPr>
          <p:cNvSpPr txBox="1"/>
          <p:nvPr/>
        </p:nvSpPr>
        <p:spPr>
          <a:xfrm>
            <a:off x="5517262" y="113990"/>
            <a:ext cx="6069330" cy="65376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Nel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2024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 è stato presentato il primo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Rapporto di Sostenibilità del Conegliano Valdobbiadene Prosecco Docg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, uno strumento utile a fotografare i numerosi passi avanti compiuti dalla Denominazione, redatto dal CIRVE con riferimento agli standard </a:t>
            </a:r>
            <a:r>
              <a:rPr lang="it-IT" b="0" i="1">
                <a:solidFill>
                  <a:srgbClr val="28373C"/>
                </a:solidFill>
                <a:latin typeface="MachoModular Th"/>
                <a:cs typeface="MachoModular Th"/>
              </a:rPr>
              <a:t>global reporting </a:t>
            </a:r>
            <a:r>
              <a:rPr lang="it-IT" b="0" i="1" err="1">
                <a:solidFill>
                  <a:srgbClr val="28373C"/>
                </a:solidFill>
                <a:latin typeface="MachoModular Th"/>
                <a:cs typeface="MachoModular Th"/>
              </a:rPr>
              <a:t>initiative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b="0">
              <a:solidFill>
                <a:srgbClr val="28373C"/>
              </a:solidFill>
              <a:latin typeface="MachoModular Th"/>
              <a:cs typeface="MachoModular Th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Il documento mette in luce diversi punti cruciali riguardanti la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sostenibilità ambientale, economica e sociale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 della Denominazione, tra cui: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b="0">
              <a:solidFill>
                <a:srgbClr val="28373C"/>
              </a:solidFill>
              <a:latin typeface="MachoModular Th"/>
              <a:cs typeface="MachoModular Th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🌱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gestione sostenibile del vigneto 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e uso controllato dei prodotti fitosanitari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b="0">
              <a:solidFill>
                <a:srgbClr val="28373C"/>
              </a:solidFill>
              <a:latin typeface="MachoModular Th"/>
              <a:cs typeface="MachoModular Th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🌱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aumento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 della superficie vitata certificata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SQNPI </a:t>
            </a:r>
            <a:r>
              <a:rPr lang="it-IT" sz="1200" b="1">
                <a:solidFill>
                  <a:srgbClr val="28373C"/>
                </a:solidFill>
                <a:latin typeface="MachoModular Th"/>
                <a:cs typeface="MachoModular Th"/>
              </a:rPr>
              <a:t>(</a:t>
            </a:r>
            <a:r>
              <a:rPr lang="it-IT" sz="12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3.039 ettari, circa il 34,9% della superficie totale della Denominazione)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sz="1200" b="1">
              <a:solidFill>
                <a:srgbClr val="28373C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🌱 salvaguardia della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biodiversità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 e tutela del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paesaggio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b="0">
              <a:solidFill>
                <a:srgbClr val="28373C"/>
              </a:solidFill>
              <a:latin typeface="MachoModular Th"/>
              <a:cs typeface="MachoModular Th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🌱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effetti positivi sulla salute e sicurezza 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della comunità e dei lavoratori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it-IT" b="0">
              <a:solidFill>
                <a:srgbClr val="28373C"/>
              </a:solidFill>
              <a:latin typeface="MachoModular Th"/>
              <a:cs typeface="MachoModular Th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🌱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sostenibilità sociale </a:t>
            </a:r>
            <a:r>
              <a:rPr lang="it-IT" b="0">
                <a:solidFill>
                  <a:srgbClr val="28373C"/>
                </a:solidFill>
                <a:latin typeface="MachoModular Th"/>
                <a:cs typeface="MachoModular Th"/>
              </a:rPr>
              <a:t>promossa dal </a:t>
            </a:r>
            <a:r>
              <a:rPr lang="it-IT" b="1">
                <a:solidFill>
                  <a:srgbClr val="28373C"/>
                </a:solidFill>
                <a:latin typeface="MachoModular Th"/>
                <a:cs typeface="MachoModular Th"/>
              </a:rPr>
              <a:t>ricambio generazionale </a:t>
            </a:r>
            <a:r>
              <a:rPr lang="it-IT" sz="1200">
                <a:solidFill>
                  <a:srgbClr val="28373C"/>
                </a:solidFill>
                <a:latin typeface="Aptos" panose="020B0004020202020204" pitchFamily="34" charset="0"/>
                <a:cs typeface="MachoModular Th"/>
              </a:rPr>
              <a:t>(</a:t>
            </a:r>
            <a:r>
              <a:rPr lang="it-IT" sz="1200" b="1">
                <a:solidFill>
                  <a:srgbClr val="28373C"/>
                </a:solidFill>
                <a:latin typeface="Aptos" panose="020B0004020202020204" pitchFamily="34" charset="0"/>
                <a:cs typeface="MachoModular Th"/>
              </a:rPr>
              <a:t>+44,5% </a:t>
            </a:r>
            <a:r>
              <a:rPr lang="it-IT" sz="1200">
                <a:solidFill>
                  <a:srgbClr val="28373C"/>
                </a:solidFill>
                <a:latin typeface="Aptos" panose="020B0004020202020204" pitchFamily="34" charset="0"/>
                <a:cs typeface="MachoModular Th"/>
              </a:rPr>
              <a:t>ingresso di giovani negli ultimi 5 anni; </a:t>
            </a:r>
            <a:r>
              <a:rPr lang="it-IT" sz="1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12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37,3%</a:t>
            </a:r>
            <a:r>
              <a:rPr lang="it-IT" sz="1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dei lavoratori con </a:t>
            </a:r>
            <a:r>
              <a:rPr lang="it-IT" sz="12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meno di 40 anni</a:t>
            </a:r>
            <a:r>
              <a:rPr lang="it-IT" sz="120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it-IT" sz="1200" b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media di 6,3 giovani per azienda</a:t>
            </a:r>
            <a:r>
              <a:rPr lang="it-IT" sz="1200" b="1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200" b="1">
              <a:solidFill>
                <a:srgbClr val="28373C"/>
              </a:solidFill>
              <a:latin typeface="Aptos" panose="020B0004020202020204" pitchFamily="34" charset="0"/>
              <a:cs typeface="MachoModular Th"/>
            </a:endParaRPr>
          </a:p>
        </p:txBody>
      </p:sp>
      <p:pic>
        <p:nvPicPr>
          <p:cNvPr id="5" name="Immagine 4" descr="Immagine che contiene testo, disegno, statico, carta&#10;&#10;Descrizione generata automaticamente">
            <a:extLst>
              <a:ext uri="{FF2B5EF4-FFF2-40B4-BE49-F238E27FC236}">
                <a16:creationId xmlns:a16="http://schemas.microsoft.com/office/drawing/2014/main" id="{69F0C949-DE3A-8DD9-9B00-6FEC9C146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5" t="28083" r="23336" b="28626"/>
          <a:stretch/>
        </p:blipFill>
        <p:spPr>
          <a:xfrm>
            <a:off x="0" y="0"/>
            <a:ext cx="4852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88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onsorzio ">
      <a:dk1>
        <a:srgbClr val="203822"/>
      </a:dk1>
      <a:lt1>
        <a:srgbClr val="415644"/>
      </a:lt1>
      <a:dk2>
        <a:srgbClr val="415644"/>
      </a:dk2>
      <a:lt2>
        <a:srgbClr val="E7E2DD"/>
      </a:lt2>
      <a:accent1>
        <a:srgbClr val="C9BEB2"/>
      </a:accent1>
      <a:accent2>
        <a:srgbClr val="7C7D7F"/>
      </a:accent2>
      <a:accent3>
        <a:srgbClr val="555453"/>
      </a:accent3>
      <a:accent4>
        <a:srgbClr val="B5D1C1"/>
      </a:accent4>
      <a:accent5>
        <a:srgbClr val="83A38C"/>
      </a:accent5>
      <a:accent6>
        <a:srgbClr val="5E716B"/>
      </a:accent6>
      <a:hlink>
        <a:srgbClr val="637966"/>
      </a:hlink>
      <a:folHlink>
        <a:srgbClr val="4D6B4F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1f394a-b5cc-446d-9688-2baf6685556c" xsi:nil="true"/>
    <lcf76f155ced4ddcb4097134ff3c332f xmlns="c39ce729-c55c-4760-b4da-5fe8a7af482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7D999EE519844ABA048613F5952240" ma:contentTypeVersion="20" ma:contentTypeDescription="Create a new document." ma:contentTypeScope="" ma:versionID="46193bff5e6f2c4aadf39cdc04c1ea8b">
  <xsd:schema xmlns:xsd="http://www.w3.org/2001/XMLSchema" xmlns:xs="http://www.w3.org/2001/XMLSchema" xmlns:p="http://schemas.microsoft.com/office/2006/metadata/properties" xmlns:ns2="4d1f394a-b5cc-446d-9688-2baf6685556c" xmlns:ns3="c39ce729-c55c-4760-b4da-5fe8a7af4825" targetNamespace="http://schemas.microsoft.com/office/2006/metadata/properties" ma:root="true" ma:fieldsID="e3f1fb40164996bcb51faad740a7b269" ns2:_="" ns3:_="">
    <xsd:import namespace="4d1f394a-b5cc-446d-9688-2baf6685556c"/>
    <xsd:import namespace="c39ce729-c55c-4760-b4da-5fe8a7af482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f394a-b5cc-446d-9688-2baf668555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7a63716-7b10-4a03-af05-31bd54980f7a}" ma:internalName="TaxCatchAll" ma:showField="CatchAllData" ma:web="4d1f394a-b5cc-446d-9688-2baf668555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ce729-c55c-4760-b4da-5fe8a7af48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ec228e0-57a3-4694-ae20-2a39c34076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648339-22E8-486B-956A-67826F117FD2}">
  <ds:schemaRefs>
    <ds:schemaRef ds:uri="4d1f394a-b5cc-446d-9688-2baf6685556c"/>
    <ds:schemaRef ds:uri="c39ce729-c55c-4760-b4da-5fe8a7af482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B7A561A-8CF6-4A15-987C-6188EF032731}">
  <ds:schemaRefs>
    <ds:schemaRef ds:uri="4d1f394a-b5cc-446d-9688-2baf6685556c"/>
    <ds:schemaRef ds:uri="c39ce729-c55c-4760-b4da-5fe8a7af48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B9A0552-0873-4364-B4F1-31B2C3B616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831</Words>
  <Application>Microsoft Office PowerPoint</Application>
  <PresentationFormat>Widescreen</PresentationFormat>
  <Paragraphs>166</Paragraphs>
  <Slides>14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9" baseType="lpstr">
      <vt:lpstr>Aptos</vt:lpstr>
      <vt:lpstr>Arial</vt:lpstr>
      <vt:lpstr>Brasilica</vt:lpstr>
      <vt:lpstr>Brasilica Medium</vt:lpstr>
      <vt:lpstr>Calibri</vt:lpstr>
      <vt:lpstr>Calibri Light</vt:lpstr>
      <vt:lpstr>MACHOMODULAR</vt:lpstr>
      <vt:lpstr>MachoModular Md</vt:lpstr>
      <vt:lpstr>MachoModular Medium</vt:lpstr>
      <vt:lpstr>MachoModular Th</vt:lpstr>
      <vt:lpstr>MACHOMODULAR-MEDIUM</vt:lpstr>
      <vt:lpstr>MACHOMODULAR-THIN</vt:lpstr>
      <vt:lpstr>Times New Roman</vt:lpstr>
      <vt:lpstr>Wingdings</vt:lpstr>
      <vt:lpstr>Tema di Office</vt:lpstr>
      <vt:lpstr>Conegliano Valdobbiadene Prosecco Superiore DOCG</vt:lpstr>
      <vt:lpstr>I tre punti cardine  della Denominazione  sulla strategia  del futuro 2024/2030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 Altan</dc:creator>
  <cp:lastModifiedBy>Diego Tomasi</cp:lastModifiedBy>
  <cp:revision>3</cp:revision>
  <dcterms:created xsi:type="dcterms:W3CDTF">2023-04-24T11:08:24Z</dcterms:created>
  <dcterms:modified xsi:type="dcterms:W3CDTF">2024-02-23T16:41:38Z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0x010100057D999EE519844ABA048613F5952240</vt:lpwstr>
  </property>
  <property fmtid="{D5CDD505-2E9C-101B-9397-08002B2CF9AE}" pid="3" name="MediaServiceImageTags">
    <vt:lpwstr/>
  </property>
</Properties>
</file>