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7" r:id="rId4"/>
    <p:sldId id="264" r:id="rId5"/>
    <p:sldId id="268" r:id="rId6"/>
    <p:sldId id="271" r:id="rId7"/>
    <p:sldId id="273" r:id="rId8"/>
    <p:sldId id="275" r:id="rId9"/>
    <p:sldId id="265" r:id="rId10"/>
    <p:sldId id="281" r:id="rId11"/>
    <p:sldId id="279" r:id="rId12"/>
    <p:sldId id="280" r:id="rId13"/>
    <p:sldId id="276" r:id="rId1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5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RIVENDICATO 5 DENOMINAZIONI</a:t>
            </a:r>
            <a:r>
              <a:rPr lang="en-US" baseline="0" dirty="0"/>
              <a:t> </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 IMBOTTIGLIATO 5 DO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Foglio1!$A$2:$A$6</c:f>
              <c:numCache>
                <c:formatCode>General</c:formatCode>
                <c:ptCount val="5"/>
                <c:pt idx="0">
                  <c:v>2018</c:v>
                </c:pt>
                <c:pt idx="1">
                  <c:v>2019</c:v>
                </c:pt>
                <c:pt idx="2">
                  <c:v>2020</c:v>
                </c:pt>
                <c:pt idx="3">
                  <c:v>2021</c:v>
                </c:pt>
                <c:pt idx="4">
                  <c:v>2022</c:v>
                </c:pt>
              </c:numCache>
            </c:numRef>
          </c:cat>
          <c:val>
            <c:numRef>
              <c:f>Foglio1!$B$2:$B$6</c:f>
              <c:numCache>
                <c:formatCode>_(* #,##0.00_);_(* \(#,##0.00\);_(* "-"??_);_(@_)</c:formatCode>
                <c:ptCount val="5"/>
                <c:pt idx="0">
                  <c:v>225167.37</c:v>
                </c:pt>
                <c:pt idx="1">
                  <c:v>400333.29</c:v>
                </c:pt>
                <c:pt idx="2">
                  <c:v>391102.98</c:v>
                </c:pt>
                <c:pt idx="3">
                  <c:v>428447.9</c:v>
                </c:pt>
                <c:pt idx="4">
                  <c:v>394873.91</c:v>
                </c:pt>
              </c:numCache>
            </c:numRef>
          </c:val>
          <c:extLst>
            <c:ext xmlns:c16="http://schemas.microsoft.com/office/drawing/2014/chart" uri="{C3380CC4-5D6E-409C-BE32-E72D297353CC}">
              <c16:uniqueId val="{00000000-80B0-4AFE-82FB-6BC1EC1C0A29}"/>
            </c:ext>
          </c:extLst>
        </c:ser>
        <c:dLbls>
          <c:showLegendKey val="0"/>
          <c:showVal val="0"/>
          <c:showCatName val="0"/>
          <c:showSerName val="0"/>
          <c:showPercent val="0"/>
          <c:showBubbleSize val="0"/>
        </c:dLbls>
        <c:gapWidth val="100"/>
        <c:overlap val="-24"/>
        <c:axId val="1232684015"/>
        <c:axId val="1232695247"/>
      </c:barChart>
      <c:catAx>
        <c:axId val="1232684015"/>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it-IT" sz="1400" dirty="0"/>
                  <a:t>Anno Solare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1232695247"/>
        <c:crosses val="autoZero"/>
        <c:auto val="1"/>
        <c:lblAlgn val="ctr"/>
        <c:lblOffset val="100"/>
        <c:noMultiLvlLbl val="0"/>
      </c:catAx>
      <c:valAx>
        <c:axId val="1232695247"/>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it-IT" sz="1400" dirty="0"/>
                  <a:t>q.li</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it-IT"/>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1232684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70105750708198"/>
          <c:y val="0.10183245553782937"/>
          <c:w val="0.40170439632545935"/>
          <c:h val="0.68863610798650166"/>
        </c:manualLayout>
      </c:layout>
      <c:pieChart>
        <c:varyColors val="1"/>
        <c:ser>
          <c:idx val="0"/>
          <c:order val="0"/>
          <c:tx>
            <c:strRef>
              <c:f>Foglio1!$B$1</c:f>
              <c:strCache>
                <c:ptCount val="1"/>
                <c:pt idx="0">
                  <c:v>INCIDENZA 5 DO</c:v>
                </c:pt>
              </c:strCache>
            </c:strRef>
          </c:tx>
          <c:explosion val="5"/>
          <c:dPt>
            <c:idx val="0"/>
            <c:bubble3D val="0"/>
            <c:spPr>
              <a:solidFill>
                <a:srgbClr val="C00000"/>
              </a:solidFill>
              <a:ln w="9525" cap="flat" cmpd="sng" algn="ctr">
                <a:solidFill>
                  <a:schemeClr val="accent1">
                    <a:shade val="95000"/>
                  </a:schemeClr>
                </a:solidFill>
                <a:round/>
              </a:ln>
              <a:effectLst/>
            </c:spPr>
            <c:extLst>
              <c:ext xmlns:c16="http://schemas.microsoft.com/office/drawing/2014/chart" uri="{C3380CC4-5D6E-409C-BE32-E72D297353CC}">
                <c16:uniqueId val="{00000001-0003-44E0-9B5A-23F8E31F6E6E}"/>
              </c:ext>
            </c:extLst>
          </c:dPt>
          <c:dPt>
            <c:idx val="1"/>
            <c:bubble3D val="0"/>
            <c:spPr>
              <a:solidFill>
                <a:srgbClr val="00B050"/>
              </a:solidFill>
              <a:ln w="9525" cap="flat" cmpd="sng" algn="ctr">
                <a:solidFill>
                  <a:schemeClr val="accent2">
                    <a:shade val="95000"/>
                  </a:schemeClr>
                </a:solidFill>
                <a:round/>
              </a:ln>
              <a:effectLst/>
            </c:spPr>
            <c:extLst>
              <c:ext xmlns:c16="http://schemas.microsoft.com/office/drawing/2014/chart" uri="{C3380CC4-5D6E-409C-BE32-E72D297353CC}">
                <c16:uniqueId val="{00000003-0003-44E0-9B5A-23F8E31F6E6E}"/>
              </c:ext>
            </c:extLst>
          </c:dPt>
          <c:dPt>
            <c:idx val="2"/>
            <c:bubble3D val="0"/>
            <c:spPr>
              <a:solidFill>
                <a:srgbClr val="FFFF00"/>
              </a:solidFill>
              <a:ln w="9525" cap="flat" cmpd="sng" algn="ctr">
                <a:solidFill>
                  <a:schemeClr val="accent3">
                    <a:shade val="95000"/>
                  </a:schemeClr>
                </a:solidFill>
                <a:round/>
              </a:ln>
              <a:effectLst/>
            </c:spPr>
            <c:extLst>
              <c:ext xmlns:c16="http://schemas.microsoft.com/office/drawing/2014/chart" uri="{C3380CC4-5D6E-409C-BE32-E72D297353CC}">
                <c16:uniqueId val="{00000005-0003-44E0-9B5A-23F8E31F6E6E}"/>
              </c:ext>
            </c:extLst>
          </c:dPt>
          <c:dPt>
            <c:idx val="3"/>
            <c:bubble3D val="0"/>
            <c:spPr>
              <a:solidFill>
                <a:schemeClr val="accent2"/>
              </a:solidFill>
              <a:ln w="9525" cap="flat" cmpd="sng" algn="ctr">
                <a:solidFill>
                  <a:schemeClr val="accent4">
                    <a:shade val="95000"/>
                  </a:schemeClr>
                </a:solidFill>
                <a:round/>
              </a:ln>
              <a:effectLst/>
            </c:spPr>
            <c:extLst>
              <c:ext xmlns:c16="http://schemas.microsoft.com/office/drawing/2014/chart" uri="{C3380CC4-5D6E-409C-BE32-E72D297353CC}">
                <c16:uniqueId val="{00000007-0003-44E0-9B5A-23F8E31F6E6E}"/>
              </c:ext>
            </c:extLst>
          </c:dPt>
          <c:dPt>
            <c:idx val="4"/>
            <c:bubble3D val="0"/>
            <c:spPr>
              <a:solidFill>
                <a:srgbClr val="7030A0"/>
              </a:solidFill>
              <a:ln w="9525" cap="flat" cmpd="sng" algn="ctr">
                <a:solidFill>
                  <a:schemeClr val="accent5">
                    <a:shade val="95000"/>
                  </a:schemeClr>
                </a:solidFill>
                <a:round/>
              </a:ln>
              <a:effectLst/>
            </c:spPr>
            <c:extLst>
              <c:ext xmlns:c16="http://schemas.microsoft.com/office/drawing/2014/chart" uri="{C3380CC4-5D6E-409C-BE32-E72D297353CC}">
                <c16:uniqueId val="{00000009-0003-44E0-9B5A-23F8E31F6E6E}"/>
              </c:ext>
            </c:extLst>
          </c:dPt>
          <c:dLbls>
            <c:dLbl>
              <c:idx val="0"/>
              <c:layout>
                <c:manualLayout>
                  <c:x val="9.230916447944007E-2"/>
                  <c:y val="-7.86348581427321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03-44E0-9B5A-23F8E31F6E6E}"/>
                </c:ext>
              </c:extLst>
            </c:dLbl>
            <c:dLbl>
              <c:idx val="1"/>
              <c:layout>
                <c:manualLayout>
                  <c:x val="-4.0939120683815881E-2"/>
                  <c:y val="2.538624288456425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03-44E0-9B5A-23F8E31F6E6E}"/>
                </c:ext>
              </c:extLst>
            </c:dLbl>
            <c:dLbl>
              <c:idx val="2"/>
              <c:layout>
                <c:manualLayout>
                  <c:x val="-1.1654820662645574E-2"/>
                  <c:y val="-4.15429539132553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03-44E0-9B5A-23F8E31F6E6E}"/>
                </c:ext>
              </c:extLst>
            </c:dLbl>
            <c:dLbl>
              <c:idx val="3"/>
              <c:layout>
                <c:manualLayout>
                  <c:x val="4.1666675603809454E-2"/>
                  <c:y val="-7.722845578920559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03-44E0-9B5A-23F8E31F6E6E}"/>
                </c:ext>
              </c:extLst>
            </c:dLbl>
            <c:dLbl>
              <c:idx val="4"/>
              <c:layout>
                <c:manualLayout>
                  <c:x val="7.1623835231117733E-2"/>
                  <c:y val="-7.116538240608948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03-44E0-9B5A-23F8E31F6E6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Foglio1!$A$2:$A$6</c:f>
              <c:strCache>
                <c:ptCount val="5"/>
                <c:pt idx="0">
                  <c:v>VENEZIA DOC</c:v>
                </c:pt>
                <c:pt idx="1">
                  <c:v>LISON PRAMAGGIORE DOC</c:v>
                </c:pt>
                <c:pt idx="2">
                  <c:v>LISON DOCG</c:v>
                </c:pt>
                <c:pt idx="3">
                  <c:v>PIAVE DOC</c:v>
                </c:pt>
                <c:pt idx="4">
                  <c:v>MALANOTTE DOCG</c:v>
                </c:pt>
              </c:strCache>
            </c:strRef>
          </c:cat>
          <c:val>
            <c:numRef>
              <c:f>Foglio1!$B$2:$B$6</c:f>
              <c:numCache>
                <c:formatCode>0.00%</c:formatCode>
                <c:ptCount val="5"/>
                <c:pt idx="0">
                  <c:v>0.89270000000000005</c:v>
                </c:pt>
                <c:pt idx="1">
                  <c:v>3.6700000000000003E-2</c:v>
                </c:pt>
                <c:pt idx="2">
                  <c:v>9.5999999999999992E-3</c:v>
                </c:pt>
                <c:pt idx="3">
                  <c:v>5.6300000000000003E-2</c:v>
                </c:pt>
                <c:pt idx="4">
                  <c:v>4.7000000000000002E-3</c:v>
                </c:pt>
              </c:numCache>
            </c:numRef>
          </c:val>
          <c:extLst>
            <c:ext xmlns:c16="http://schemas.microsoft.com/office/drawing/2014/chart" uri="{C3380CC4-5D6E-409C-BE32-E72D297353CC}">
              <c16:uniqueId val="{0000000A-0003-44E0-9B5A-23F8E31F6E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dirty="0"/>
              <a:t>IMBOTTIGLIATO DELLE 5 DENOMINAZIONI</a:t>
            </a:r>
            <a:r>
              <a:rPr lang="en-US" sz="2000" baseline="0" dirty="0"/>
              <a:t> </a:t>
            </a:r>
            <a:endParaRPr lang="en-US" sz="200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 IMBOTTIGLIATO 5 DO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Foglio1!$A$2:$A$6</c:f>
              <c:numCache>
                <c:formatCode>General</c:formatCode>
                <c:ptCount val="5"/>
                <c:pt idx="0">
                  <c:v>2018</c:v>
                </c:pt>
                <c:pt idx="1">
                  <c:v>2019</c:v>
                </c:pt>
                <c:pt idx="2">
                  <c:v>2020</c:v>
                </c:pt>
                <c:pt idx="3">
                  <c:v>2021</c:v>
                </c:pt>
                <c:pt idx="4">
                  <c:v>2022</c:v>
                </c:pt>
              </c:numCache>
            </c:numRef>
          </c:cat>
          <c:val>
            <c:numRef>
              <c:f>Foglio1!$B$2:$B$6</c:f>
              <c:numCache>
                <c:formatCode>_-* #,##0_-;\-* #,##0_-;_-* "-"??_-;_-@_-</c:formatCode>
                <c:ptCount val="5"/>
                <c:pt idx="0">
                  <c:v>81906</c:v>
                </c:pt>
                <c:pt idx="1">
                  <c:v>80000</c:v>
                </c:pt>
                <c:pt idx="2">
                  <c:v>81206</c:v>
                </c:pt>
                <c:pt idx="3">
                  <c:v>84936</c:v>
                </c:pt>
                <c:pt idx="4">
                  <c:v>94000</c:v>
                </c:pt>
              </c:numCache>
            </c:numRef>
          </c:val>
          <c:extLst>
            <c:ext xmlns:c16="http://schemas.microsoft.com/office/drawing/2014/chart" uri="{C3380CC4-5D6E-409C-BE32-E72D297353CC}">
              <c16:uniqueId val="{00000000-80B0-4AFE-82FB-6BC1EC1C0A29}"/>
            </c:ext>
          </c:extLst>
        </c:ser>
        <c:dLbls>
          <c:showLegendKey val="0"/>
          <c:showVal val="0"/>
          <c:showCatName val="0"/>
          <c:showSerName val="0"/>
          <c:showPercent val="0"/>
          <c:showBubbleSize val="0"/>
        </c:dLbls>
        <c:gapWidth val="100"/>
        <c:overlap val="-24"/>
        <c:axId val="1232684015"/>
        <c:axId val="1232695247"/>
      </c:barChart>
      <c:catAx>
        <c:axId val="123268401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it-IT" sz="1400" dirty="0"/>
                  <a:t>Anno Solare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1232695247"/>
        <c:crosses val="autoZero"/>
        <c:auto val="1"/>
        <c:lblAlgn val="ctr"/>
        <c:lblOffset val="100"/>
        <c:noMultiLvlLbl val="0"/>
      </c:catAx>
      <c:valAx>
        <c:axId val="1232695247"/>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it-IT" sz="1400" dirty="0"/>
                  <a:t>hl</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it-IT"/>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1232684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70105750708198"/>
          <c:y val="0.10183245553782937"/>
          <c:w val="0.40170439632545935"/>
          <c:h val="0.68863610798650166"/>
        </c:manualLayout>
      </c:layout>
      <c:pieChart>
        <c:varyColors val="1"/>
        <c:ser>
          <c:idx val="0"/>
          <c:order val="0"/>
          <c:tx>
            <c:strRef>
              <c:f>Foglio1!$B$1</c:f>
              <c:strCache>
                <c:ptCount val="1"/>
                <c:pt idx="0">
                  <c:v>INCIDENZA 5 DO</c:v>
                </c:pt>
              </c:strCache>
            </c:strRef>
          </c:tx>
          <c:explosion val="5"/>
          <c:dPt>
            <c:idx val="0"/>
            <c:bubble3D val="0"/>
            <c:spPr>
              <a:solidFill>
                <a:srgbClr val="C00000"/>
              </a:solidFill>
              <a:ln w="9525" cap="flat" cmpd="sng" algn="ctr">
                <a:solidFill>
                  <a:schemeClr val="accent1">
                    <a:shade val="95000"/>
                  </a:schemeClr>
                </a:solidFill>
                <a:round/>
              </a:ln>
              <a:effectLst/>
            </c:spPr>
            <c:extLst>
              <c:ext xmlns:c16="http://schemas.microsoft.com/office/drawing/2014/chart" uri="{C3380CC4-5D6E-409C-BE32-E72D297353CC}">
                <c16:uniqueId val="{00000001-0003-44E0-9B5A-23F8E31F6E6E}"/>
              </c:ext>
            </c:extLst>
          </c:dPt>
          <c:dPt>
            <c:idx val="1"/>
            <c:bubble3D val="0"/>
            <c:spPr>
              <a:solidFill>
                <a:srgbClr val="00B050"/>
              </a:solidFill>
              <a:ln w="9525" cap="flat" cmpd="sng" algn="ctr">
                <a:solidFill>
                  <a:schemeClr val="accent2">
                    <a:shade val="95000"/>
                  </a:schemeClr>
                </a:solidFill>
                <a:round/>
              </a:ln>
              <a:effectLst/>
            </c:spPr>
            <c:extLst>
              <c:ext xmlns:c16="http://schemas.microsoft.com/office/drawing/2014/chart" uri="{C3380CC4-5D6E-409C-BE32-E72D297353CC}">
                <c16:uniqueId val="{00000003-0003-44E0-9B5A-23F8E31F6E6E}"/>
              </c:ext>
            </c:extLst>
          </c:dPt>
          <c:dPt>
            <c:idx val="2"/>
            <c:bubble3D val="0"/>
            <c:spPr>
              <a:solidFill>
                <a:srgbClr val="FFFF00"/>
              </a:solidFill>
              <a:ln w="9525" cap="flat" cmpd="sng" algn="ctr">
                <a:solidFill>
                  <a:schemeClr val="accent3">
                    <a:shade val="95000"/>
                  </a:schemeClr>
                </a:solidFill>
                <a:round/>
              </a:ln>
              <a:effectLst/>
            </c:spPr>
            <c:extLst>
              <c:ext xmlns:c16="http://schemas.microsoft.com/office/drawing/2014/chart" uri="{C3380CC4-5D6E-409C-BE32-E72D297353CC}">
                <c16:uniqueId val="{00000005-0003-44E0-9B5A-23F8E31F6E6E}"/>
              </c:ext>
            </c:extLst>
          </c:dPt>
          <c:dPt>
            <c:idx val="3"/>
            <c:bubble3D val="0"/>
            <c:spPr>
              <a:solidFill>
                <a:schemeClr val="accent2"/>
              </a:solidFill>
              <a:ln w="9525" cap="flat" cmpd="sng" algn="ctr">
                <a:solidFill>
                  <a:schemeClr val="accent4">
                    <a:shade val="95000"/>
                  </a:schemeClr>
                </a:solidFill>
                <a:round/>
              </a:ln>
              <a:effectLst/>
            </c:spPr>
            <c:extLst>
              <c:ext xmlns:c16="http://schemas.microsoft.com/office/drawing/2014/chart" uri="{C3380CC4-5D6E-409C-BE32-E72D297353CC}">
                <c16:uniqueId val="{00000007-0003-44E0-9B5A-23F8E31F6E6E}"/>
              </c:ext>
            </c:extLst>
          </c:dPt>
          <c:dPt>
            <c:idx val="4"/>
            <c:bubble3D val="0"/>
            <c:spPr>
              <a:solidFill>
                <a:srgbClr val="7030A0"/>
              </a:solidFill>
              <a:ln w="9525" cap="flat" cmpd="sng" algn="ctr">
                <a:solidFill>
                  <a:schemeClr val="accent5">
                    <a:shade val="95000"/>
                  </a:schemeClr>
                </a:solidFill>
                <a:round/>
              </a:ln>
              <a:effectLst/>
            </c:spPr>
            <c:extLst>
              <c:ext xmlns:c16="http://schemas.microsoft.com/office/drawing/2014/chart" uri="{C3380CC4-5D6E-409C-BE32-E72D297353CC}">
                <c16:uniqueId val="{00000009-0003-44E0-9B5A-23F8E31F6E6E}"/>
              </c:ext>
            </c:extLst>
          </c:dPt>
          <c:dLbls>
            <c:dLbl>
              <c:idx val="0"/>
              <c:layout>
                <c:manualLayout>
                  <c:x val="9.230916447944007E-2"/>
                  <c:y val="-7.86348581427321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03-44E0-9B5A-23F8E31F6E6E}"/>
                </c:ext>
              </c:extLst>
            </c:dLbl>
            <c:dLbl>
              <c:idx val="1"/>
              <c:layout>
                <c:manualLayout>
                  <c:x val="-2.7318824730242053E-2"/>
                  <c:y val="1.48847019122609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03-44E0-9B5A-23F8E31F6E6E}"/>
                </c:ext>
              </c:extLst>
            </c:dLbl>
            <c:dLbl>
              <c:idx val="2"/>
              <c:layout>
                <c:manualLayout>
                  <c:x val="1.5585629921259799E-2"/>
                  <c:y val="-3.454193225846768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03-44E0-9B5A-23F8E31F6E6E}"/>
                </c:ext>
              </c:extLst>
            </c:dLbl>
            <c:dLbl>
              <c:idx val="3"/>
              <c:layout>
                <c:manualLayout>
                  <c:x val="4.1666666666666623E-2"/>
                  <c:y val="-2.4720659917510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03-44E0-9B5A-23F8E31F6E6E}"/>
                </c:ext>
              </c:extLst>
            </c:dLbl>
            <c:dLbl>
              <c:idx val="4"/>
              <c:layout>
                <c:manualLayout>
                  <c:x val="6.6175816564596091E-2"/>
                  <c:y val="-7.116610423697038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03-44E0-9B5A-23F8E31F6E6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Foglio1!$A$2:$A$6</c:f>
              <c:strCache>
                <c:ptCount val="5"/>
                <c:pt idx="0">
                  <c:v>VENEZIA DOC</c:v>
                </c:pt>
                <c:pt idx="1">
                  <c:v>LISON PRAMAGGIORE DOC</c:v>
                </c:pt>
                <c:pt idx="2">
                  <c:v>LISON DOCG</c:v>
                </c:pt>
                <c:pt idx="3">
                  <c:v>PIAVE DOC</c:v>
                </c:pt>
                <c:pt idx="4">
                  <c:v>MALANOTTE DOCG</c:v>
                </c:pt>
              </c:strCache>
            </c:strRef>
          </c:cat>
          <c:val>
            <c:numRef>
              <c:f>Foglio1!$B$2:$B$6</c:f>
              <c:numCache>
                <c:formatCode>0.00%</c:formatCode>
                <c:ptCount val="5"/>
                <c:pt idx="0">
                  <c:v>0.87229999999999996</c:v>
                </c:pt>
                <c:pt idx="1">
                  <c:v>3.5099999999999999E-2</c:v>
                </c:pt>
                <c:pt idx="2">
                  <c:v>9.9000000000000008E-3</c:v>
                </c:pt>
                <c:pt idx="3">
                  <c:v>7.8700000000000006E-2</c:v>
                </c:pt>
                <c:pt idx="4">
                  <c:v>4.0000000000000001E-3</c:v>
                </c:pt>
              </c:numCache>
            </c:numRef>
          </c:val>
          <c:extLst>
            <c:ext xmlns:c16="http://schemas.microsoft.com/office/drawing/2014/chart" uri="{C3380CC4-5D6E-409C-BE32-E72D297353CC}">
              <c16:uniqueId val="{0000000A-0003-44E0-9B5A-23F8E31F6E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it-IT" sz="2000" dirty="0"/>
              <a:t>IMBOTTIGLIATO VENEZIA DOC</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'DOC VENEZIA'!$G$18:$K$18</c:f>
              <c:numCache>
                <c:formatCode>General</c:formatCode>
                <c:ptCount val="5"/>
                <c:pt idx="0">
                  <c:v>2018</c:v>
                </c:pt>
                <c:pt idx="1">
                  <c:v>2019</c:v>
                </c:pt>
                <c:pt idx="2">
                  <c:v>2020</c:v>
                </c:pt>
                <c:pt idx="3">
                  <c:v>2021</c:v>
                </c:pt>
                <c:pt idx="4">
                  <c:v>2022</c:v>
                </c:pt>
              </c:numCache>
            </c:numRef>
          </c:cat>
          <c:val>
            <c:numRef>
              <c:f>'DOC VENEZIA'!$G$34:$K$34</c:f>
              <c:numCache>
                <c:formatCode>_-* #,##0\ _€_-;\-* #,##0\ _€_-;_-* "-"??\ _€_-;_-@_-</c:formatCode>
                <c:ptCount val="5"/>
                <c:pt idx="0">
                  <c:v>63696</c:v>
                </c:pt>
                <c:pt idx="1">
                  <c:v>58942</c:v>
                </c:pt>
                <c:pt idx="2">
                  <c:v>68358</c:v>
                </c:pt>
                <c:pt idx="3">
                  <c:v>72560</c:v>
                </c:pt>
                <c:pt idx="4">
                  <c:v>82000</c:v>
                </c:pt>
              </c:numCache>
            </c:numRef>
          </c:val>
          <c:extLst>
            <c:ext xmlns:c16="http://schemas.microsoft.com/office/drawing/2014/chart" uri="{C3380CC4-5D6E-409C-BE32-E72D297353CC}">
              <c16:uniqueId val="{00000000-459C-4D9B-9391-7526211992F5}"/>
            </c:ext>
          </c:extLst>
        </c:ser>
        <c:dLbls>
          <c:dLblPos val="outEnd"/>
          <c:showLegendKey val="0"/>
          <c:showVal val="1"/>
          <c:showCatName val="0"/>
          <c:showSerName val="0"/>
          <c:showPercent val="0"/>
          <c:showBubbleSize val="0"/>
        </c:dLbls>
        <c:gapWidth val="100"/>
        <c:overlap val="-24"/>
        <c:axId val="1899825967"/>
        <c:axId val="1899823471"/>
      </c:barChart>
      <c:catAx>
        <c:axId val="1899825967"/>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it-IT" sz="1400" b="1" dirty="0"/>
                  <a:t>Anno Solare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1899823471"/>
        <c:crosses val="autoZero"/>
        <c:auto val="1"/>
        <c:lblAlgn val="ctr"/>
        <c:lblOffset val="100"/>
        <c:noMultiLvlLbl val="0"/>
      </c:catAx>
      <c:valAx>
        <c:axId val="189982347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it-IT" sz="1400" dirty="0"/>
                  <a:t>hl</a:t>
                </a:r>
                <a:endParaRPr lang="it-IT" sz="2000" dirty="0"/>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it-IT"/>
            </a:p>
          </c:txPr>
        </c:title>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1899825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9594629369442"/>
          <c:y val="0.27712096830905797"/>
          <c:w val="0.4223323126275883"/>
          <c:h val="0.72399825021872277"/>
        </c:manualLayout>
      </c:layout>
      <c:pieChart>
        <c:varyColors val="1"/>
        <c:ser>
          <c:idx val="0"/>
          <c:order val="0"/>
          <c:tx>
            <c:strRef>
              <c:f>Foglio1!$B$1</c:f>
              <c:strCache>
                <c:ptCount val="1"/>
                <c:pt idx="0">
                  <c:v>IMBOTTIGLIATO VENEZIA DOC</c:v>
                </c:pt>
              </c:strCache>
            </c:strRef>
          </c:tx>
          <c:explosion val="13"/>
          <c:dPt>
            <c:idx val="0"/>
            <c:bubble3D val="0"/>
            <c:explosion val="0"/>
            <c:spPr>
              <a:solidFill>
                <a:schemeClr val="bg2">
                  <a:lumMod val="9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657C-42E5-A4AE-BD9C11A34FE0}"/>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657C-42E5-A4AE-BD9C11A34FE0}"/>
              </c:ext>
            </c:extLst>
          </c:dPt>
          <c:dLbls>
            <c:dLbl>
              <c:idx val="0"/>
              <c:layout>
                <c:manualLayout>
                  <c:x val="6.8672991396908717E-2"/>
                  <c:y val="5.218097737782777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7C-42E5-A4AE-BD9C11A34FE0}"/>
                </c:ext>
              </c:extLst>
            </c:dLbl>
            <c:dLbl>
              <c:idx val="1"/>
              <c:layout>
                <c:manualLayout>
                  <c:x val="-5.4410815835520557E-2"/>
                  <c:y val="5.21437945256842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7C-42E5-A4AE-BD9C11A34F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s>
          <c:cat>
            <c:strRef>
              <c:f>Foglio1!$A$2:$A$3</c:f>
              <c:strCache>
                <c:ptCount val="2"/>
                <c:pt idx="0">
                  <c:v>PINOT GRIGIO VENEZIA DOC</c:v>
                </c:pt>
                <c:pt idx="1">
                  <c:v>RESTO VENEZIA DOC</c:v>
                </c:pt>
              </c:strCache>
            </c:strRef>
          </c:cat>
          <c:val>
            <c:numRef>
              <c:f>Foglio1!$B$2:$B$3</c:f>
              <c:numCache>
                <c:formatCode>0.00%</c:formatCode>
                <c:ptCount val="2"/>
                <c:pt idx="0">
                  <c:v>0.69110000000000005</c:v>
                </c:pt>
                <c:pt idx="1">
                  <c:v>0.30890000000000001</c:v>
                </c:pt>
              </c:numCache>
            </c:numRef>
          </c:val>
          <c:extLst>
            <c:ext xmlns:c16="http://schemas.microsoft.com/office/drawing/2014/chart" uri="{C3380CC4-5D6E-409C-BE32-E72D297353CC}">
              <c16:uniqueId val="{00000004-657C-42E5-A4AE-BD9C11A34FE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b="1" dirty="0"/>
              <a:t>IMBOTTIGLIATO</a:t>
            </a:r>
            <a:r>
              <a:rPr lang="it-IT" sz="2000" b="1" baseline="0" dirty="0"/>
              <a:t> </a:t>
            </a:r>
          </a:p>
          <a:p>
            <a:pPr>
              <a:defRPr sz="2000"/>
            </a:pPr>
            <a:r>
              <a:rPr lang="it-IT" sz="2000" b="1" baseline="0" dirty="0"/>
              <a:t>VENEZIA DOC PINOT GRIGIO</a:t>
            </a:r>
            <a:endParaRPr lang="it-IT" sz="2000" dirty="0"/>
          </a:p>
        </c:rich>
      </c:tx>
      <c:layout>
        <c:manualLayout>
          <c:xMode val="edge"/>
          <c:yMode val="edge"/>
          <c:x val="0.35162863862564053"/>
          <c:y val="1.9070314652683773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spPr>
            <a:solidFill>
              <a:srgbClr val="CDCD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in Microsoft PowerPoint]Foglio4'!$D$60:$H$60</c:f>
              <c:numCache>
                <c:formatCode>General</c:formatCode>
                <c:ptCount val="5"/>
                <c:pt idx="0">
                  <c:v>2018</c:v>
                </c:pt>
                <c:pt idx="1">
                  <c:v>2019</c:v>
                </c:pt>
                <c:pt idx="2">
                  <c:v>2020</c:v>
                </c:pt>
                <c:pt idx="3">
                  <c:v>2021</c:v>
                </c:pt>
                <c:pt idx="4">
                  <c:v>2022</c:v>
                </c:pt>
              </c:numCache>
            </c:numRef>
          </c:cat>
          <c:val>
            <c:numRef>
              <c:f>'[Grafico in Microsoft PowerPoint]Foglio4'!$D$61:$H$61</c:f>
              <c:numCache>
                <c:formatCode>General</c:formatCode>
                <c:ptCount val="5"/>
                <c:pt idx="0">
                  <c:v>37604</c:v>
                </c:pt>
                <c:pt idx="1">
                  <c:v>34513</c:v>
                </c:pt>
                <c:pt idx="2">
                  <c:v>49105</c:v>
                </c:pt>
                <c:pt idx="3">
                  <c:v>51776</c:v>
                </c:pt>
                <c:pt idx="4">
                  <c:v>56762</c:v>
                </c:pt>
              </c:numCache>
            </c:numRef>
          </c:val>
          <c:extLst>
            <c:ext xmlns:c16="http://schemas.microsoft.com/office/drawing/2014/chart" uri="{C3380CC4-5D6E-409C-BE32-E72D297353CC}">
              <c16:uniqueId val="{00000000-92E6-4CFE-9510-84BECA3452D0}"/>
            </c:ext>
          </c:extLst>
        </c:ser>
        <c:dLbls>
          <c:showLegendKey val="0"/>
          <c:showVal val="1"/>
          <c:showCatName val="0"/>
          <c:showSerName val="0"/>
          <c:showPercent val="0"/>
          <c:showBubbleSize val="0"/>
        </c:dLbls>
        <c:gapWidth val="150"/>
        <c:axId val="1434611472"/>
        <c:axId val="1434613136"/>
      </c:barChart>
      <c:catAx>
        <c:axId val="14346114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it-IT" sz="1400" b="1" dirty="0"/>
                  <a:t>Anno</a:t>
                </a:r>
                <a:r>
                  <a:rPr lang="it-IT" sz="1400" b="1" baseline="0" dirty="0"/>
                  <a:t> </a:t>
                </a:r>
                <a:r>
                  <a:rPr lang="it-IT" sz="1400" b="1" dirty="0"/>
                  <a:t>Solare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1434613136"/>
        <c:crosses val="autoZero"/>
        <c:auto val="1"/>
        <c:lblAlgn val="ctr"/>
        <c:lblOffset val="100"/>
        <c:noMultiLvlLbl val="0"/>
      </c:catAx>
      <c:valAx>
        <c:axId val="1434613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it-IT" sz="1400" b="1"/>
                  <a:t>hl</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3461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8B99E-0EE8-453F-E6D8-E419A916FE0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7A327F6-D0FF-64EC-3B27-A85A4FD8F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F1BBDCD-6004-ED2A-EEE7-E71432D271B4}"/>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5" name="Segnaposto piè di pagina 4">
            <a:extLst>
              <a:ext uri="{FF2B5EF4-FFF2-40B4-BE49-F238E27FC236}">
                <a16:creationId xmlns:a16="http://schemas.microsoft.com/office/drawing/2014/main" id="{5021792D-F7AB-163F-67B6-0E51CB2A54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112D9D-1EDD-A855-C35B-95884D18F1C0}"/>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12561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34FC8-6A20-1A7A-1AA2-176475D5F4E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99A300-4D17-89A5-5061-1290BB414A9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08CDCA-B258-9FC6-FAA0-46D3D9DA999C}"/>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5" name="Segnaposto piè di pagina 4">
            <a:extLst>
              <a:ext uri="{FF2B5EF4-FFF2-40B4-BE49-F238E27FC236}">
                <a16:creationId xmlns:a16="http://schemas.microsoft.com/office/drawing/2014/main" id="{C070C3A4-8A7E-FD02-626A-EA809C49EC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9510FD-484D-3A6A-E25C-49545690A8C6}"/>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86546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1D7988E-2B20-249F-F9B4-E90FD2DF1D9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F1EDB3-21D2-0611-AC37-53D02169DBE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1760D9-7AAE-EA61-328A-5D421EEBCA57}"/>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5" name="Segnaposto piè di pagina 4">
            <a:extLst>
              <a:ext uri="{FF2B5EF4-FFF2-40B4-BE49-F238E27FC236}">
                <a16:creationId xmlns:a16="http://schemas.microsoft.com/office/drawing/2014/main" id="{C13AD1CE-FC65-D9B7-A054-FC8FE2AC78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C655D0-A54D-B022-D6CB-2D003B832A0F}"/>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303950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05ECF9-8FE6-B8A7-FDED-4FBCA9D355C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27B8EC-D9A3-A3B4-EC74-EFB1A8EABA3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4AAB48-79C8-B4F5-8155-CD653A89556A}"/>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5" name="Segnaposto piè di pagina 4">
            <a:extLst>
              <a:ext uri="{FF2B5EF4-FFF2-40B4-BE49-F238E27FC236}">
                <a16:creationId xmlns:a16="http://schemas.microsoft.com/office/drawing/2014/main" id="{BF8BD225-E4CD-993D-60C8-23C0AA0AD7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F5EFCB-229F-EE2B-3984-050847DB1145}"/>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257120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8FD8A-9DA2-FBC4-2457-58B966BC0AC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A72DEA3-BD31-2F3A-72E6-C7EDC3F41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879D0F8-1058-88A6-E0F2-BD13F00734EC}"/>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5" name="Segnaposto piè di pagina 4">
            <a:extLst>
              <a:ext uri="{FF2B5EF4-FFF2-40B4-BE49-F238E27FC236}">
                <a16:creationId xmlns:a16="http://schemas.microsoft.com/office/drawing/2014/main" id="{50F85E34-6D6D-DFFA-8DB8-4F25712669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EBEC24-8A16-1832-412F-910929456A96}"/>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19799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3741BD-C7B4-3A2A-7B60-BD31E8E310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DACD00C-E505-E8C1-DB9A-3EE64F27739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96ADE30-E329-63D2-B4D7-B4C0DB01538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EA3F256-1A88-BAB2-8356-6D37E00E17DE}"/>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6" name="Segnaposto piè di pagina 5">
            <a:extLst>
              <a:ext uri="{FF2B5EF4-FFF2-40B4-BE49-F238E27FC236}">
                <a16:creationId xmlns:a16="http://schemas.microsoft.com/office/drawing/2014/main" id="{C5B5CDDC-C102-898B-CCF8-C9E9BD7609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B8C38E0-09FF-D367-454C-048054D9008E}"/>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9499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6AB13-A45B-7FDC-9E4B-389BD8CBC4B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FC848F2-FBA5-5B4B-FA0D-4A089FE75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CAAE1BE-6FD9-E4B2-C276-9344FDBBCE3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EEB6C1-FD31-5D37-1F1F-3738D82DC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C9C6131-B714-1530-E80A-E3EA4EF14E4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0A995EF-0242-023B-9549-F6E2AE4AE0F4}"/>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8" name="Segnaposto piè di pagina 7">
            <a:extLst>
              <a:ext uri="{FF2B5EF4-FFF2-40B4-BE49-F238E27FC236}">
                <a16:creationId xmlns:a16="http://schemas.microsoft.com/office/drawing/2014/main" id="{7FF4FA8A-F5E7-1F2C-1E9A-DCC11025A6F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506536B-0498-1C93-AD63-77067F88E159}"/>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232522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FA4CD-419E-F37A-C8D6-A683CF712A2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54F37E4-7B9C-7EF0-BE2B-62DF91AA6C3E}"/>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4" name="Segnaposto piè di pagina 3">
            <a:extLst>
              <a:ext uri="{FF2B5EF4-FFF2-40B4-BE49-F238E27FC236}">
                <a16:creationId xmlns:a16="http://schemas.microsoft.com/office/drawing/2014/main" id="{D42A0F59-678E-F238-7D8A-F1DB63C1A2D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E9A135B-58BE-34C5-58FF-06AA3A1608E8}"/>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169989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F5E1AA7-B709-C685-02E1-A78E8F12FBE7}"/>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3" name="Segnaposto piè di pagina 2">
            <a:extLst>
              <a:ext uri="{FF2B5EF4-FFF2-40B4-BE49-F238E27FC236}">
                <a16:creationId xmlns:a16="http://schemas.microsoft.com/office/drawing/2014/main" id="{BE25EFF5-BC90-7D86-94DD-F6B02970F8A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ED2C943-D678-56EF-EE62-4E07AC760D3C}"/>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182941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C608C9-088B-A770-5B76-0BB64820FC4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789956-6F92-5321-2007-E73B2FE89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140C8ED-FE21-3AEC-CBBC-D9E24C273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B83F17-97CC-8ABC-7B7C-7DACD7792135}"/>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6" name="Segnaposto piè di pagina 5">
            <a:extLst>
              <a:ext uri="{FF2B5EF4-FFF2-40B4-BE49-F238E27FC236}">
                <a16:creationId xmlns:a16="http://schemas.microsoft.com/office/drawing/2014/main" id="{9A932045-2341-6419-3515-AFDFB37EEF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10ADAF-A7CB-4682-724E-5CE9681EC88B}"/>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73087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92A13-A92C-FB15-8DE8-8E2C9FCF3E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1688731-9542-73D1-0949-67F8BA5670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F5662F2-D218-982F-43B2-48206191C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46AB6E3-FA27-A455-0B33-487981F5E69F}"/>
              </a:ext>
            </a:extLst>
          </p:cNvPr>
          <p:cNvSpPr>
            <a:spLocks noGrp="1"/>
          </p:cNvSpPr>
          <p:nvPr>
            <p:ph type="dt" sz="half" idx="10"/>
          </p:nvPr>
        </p:nvSpPr>
        <p:spPr/>
        <p:txBody>
          <a:bodyPr/>
          <a:lstStyle/>
          <a:p>
            <a:fld id="{95A669DA-75FE-426C-9468-46FB813F5616}" type="datetimeFigureOut">
              <a:rPr lang="it-IT" smtClean="0"/>
              <a:t>08/02/2023</a:t>
            </a:fld>
            <a:endParaRPr lang="it-IT"/>
          </a:p>
        </p:txBody>
      </p:sp>
      <p:sp>
        <p:nvSpPr>
          <p:cNvPr id="6" name="Segnaposto piè di pagina 5">
            <a:extLst>
              <a:ext uri="{FF2B5EF4-FFF2-40B4-BE49-F238E27FC236}">
                <a16:creationId xmlns:a16="http://schemas.microsoft.com/office/drawing/2014/main" id="{7FC135DA-C8CB-4654-6B14-78D41A62CE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DACEC2-B59C-00D7-AD95-D7646C584848}"/>
              </a:ext>
            </a:extLst>
          </p:cNvPr>
          <p:cNvSpPr>
            <a:spLocks noGrp="1"/>
          </p:cNvSpPr>
          <p:nvPr>
            <p:ph type="sldNum" sz="quarter" idx="12"/>
          </p:nvPr>
        </p:nvSpPr>
        <p:spPr/>
        <p:txBody>
          <a:bodyPr/>
          <a:lstStyle/>
          <a:p>
            <a:fld id="{0EC80C88-E059-47FB-8056-D0FAD1A139DB}" type="slidenum">
              <a:rPr lang="it-IT" smtClean="0"/>
              <a:t>‹N›</a:t>
            </a:fld>
            <a:endParaRPr lang="it-IT"/>
          </a:p>
        </p:txBody>
      </p:sp>
    </p:spTree>
    <p:extLst>
      <p:ext uri="{BB962C8B-B14F-4D97-AF65-F5344CB8AC3E}">
        <p14:creationId xmlns:p14="http://schemas.microsoft.com/office/powerpoint/2010/main" val="20291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03B8E25-19AB-392B-2EB7-682D0EC38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D43EC1-5677-E122-965C-2F9C17C74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995D28-788B-732B-4C18-4D7BF33FC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669DA-75FE-426C-9468-46FB813F5616}" type="datetimeFigureOut">
              <a:rPr lang="it-IT" smtClean="0"/>
              <a:t>08/02/2023</a:t>
            </a:fld>
            <a:endParaRPr lang="it-IT"/>
          </a:p>
        </p:txBody>
      </p:sp>
      <p:sp>
        <p:nvSpPr>
          <p:cNvPr id="5" name="Segnaposto piè di pagina 4">
            <a:extLst>
              <a:ext uri="{FF2B5EF4-FFF2-40B4-BE49-F238E27FC236}">
                <a16:creationId xmlns:a16="http://schemas.microsoft.com/office/drawing/2014/main" id="{9D6586BB-2E7E-0E81-5156-A9D01BF07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68BAD28-1552-78FC-F90C-B449DE129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80C88-E059-47FB-8056-D0FAD1A139DB}" type="slidenum">
              <a:rPr lang="it-IT" smtClean="0"/>
              <a:t>‹N›</a:t>
            </a:fld>
            <a:endParaRPr lang="it-IT"/>
          </a:p>
        </p:txBody>
      </p:sp>
    </p:spTree>
    <p:extLst>
      <p:ext uri="{BB962C8B-B14F-4D97-AF65-F5344CB8AC3E}">
        <p14:creationId xmlns:p14="http://schemas.microsoft.com/office/powerpoint/2010/main" val="18064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jpeg"/><Relationship Id="rId3" Type="http://schemas.openxmlformats.org/officeDocument/2006/relationships/hyperlink" Target="https://www.consorziovinivenezia.it/ita/il-territorio/docg-malanotte" TargetMode="External"/><Relationship Id="rId7" Type="http://schemas.openxmlformats.org/officeDocument/2006/relationships/image" Target="../media/image1.jpg"/><Relationship Id="rId12" Type="http://schemas.openxmlformats.org/officeDocument/2006/relationships/image" Target="../media/image7.jpg"/><Relationship Id="rId2" Type="http://schemas.openxmlformats.org/officeDocument/2006/relationships/hyperlink" Target="https://www.consorziovinivenezia.it/ita/il-territorio/docg-lison" TargetMode="External"/><Relationship Id="rId1" Type="http://schemas.openxmlformats.org/officeDocument/2006/relationships/slideLayout" Target="../slideLayouts/slideLayout2.xml"/><Relationship Id="rId6" Type="http://schemas.openxmlformats.org/officeDocument/2006/relationships/hyperlink" Target="https://www.consorziovinivenezia.it/ita/il-territorio/doc-piave" TargetMode="External"/><Relationship Id="rId11" Type="http://schemas.openxmlformats.org/officeDocument/2006/relationships/image" Target="../media/image6.png"/><Relationship Id="rId5" Type="http://schemas.openxmlformats.org/officeDocument/2006/relationships/hyperlink" Target="https://www.consorziovinivenezia.it/ita/il-territorio/doc-lison-pramaggiore" TargetMode="External"/><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hyperlink" Target="https://www.consorziovinivenezia.it/ita/il-territorio/doc-venezia" TargetMode="External"/><Relationship Id="rId9" Type="http://schemas.openxmlformats.org/officeDocument/2006/relationships/image" Target="../media/image4.jp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chart" Target="../charts/chart3.xml"/><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97AE8480-73B8-A264-70EB-6075B9610E3D}"/>
              </a:ext>
            </a:extLst>
          </p:cNvPr>
          <p:cNvSpPr>
            <a:spLocks noGrp="1"/>
          </p:cNvSpPr>
          <p:nvPr>
            <p:ph type="subTitle" idx="1"/>
          </p:nvPr>
        </p:nvSpPr>
        <p:spPr>
          <a:xfrm>
            <a:off x="1599721" y="5345673"/>
            <a:ext cx="9144000" cy="420001"/>
          </a:xfrm>
        </p:spPr>
        <p:txBody>
          <a:bodyPr>
            <a:noAutofit/>
          </a:bodyPr>
          <a:lstStyle/>
          <a:p>
            <a:r>
              <a:rPr lang="it-IT" sz="2800" dirty="0">
                <a:solidFill>
                  <a:srgbClr val="E7E6E6"/>
                </a:solidFill>
              </a:rPr>
              <a:t>Franco Passador – Vice Presidente</a:t>
            </a:r>
          </a:p>
        </p:txBody>
      </p:sp>
      <p:pic>
        <p:nvPicPr>
          <p:cNvPr id="9" name="Immagine 8">
            <a:extLst>
              <a:ext uri="{FF2B5EF4-FFF2-40B4-BE49-F238E27FC236}">
                <a16:creationId xmlns:a16="http://schemas.microsoft.com/office/drawing/2014/main" id="{1CE4BF25-C3DD-E828-9CD4-4CD48713B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043" y="376519"/>
            <a:ext cx="5455917" cy="3860061"/>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magine 3" descr="Immagine che contiene testo&#10;&#10;Descrizione generata automaticamente">
            <a:extLst>
              <a:ext uri="{FF2B5EF4-FFF2-40B4-BE49-F238E27FC236}">
                <a16:creationId xmlns:a16="http://schemas.microsoft.com/office/drawing/2014/main" id="{270C497B-5762-ADA0-A8C6-1FC2A2E6C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721" y="110827"/>
            <a:ext cx="3104201" cy="4391443"/>
          </a:xfrm>
          <a:prstGeom prst="rect">
            <a:avLst/>
          </a:prstGeom>
        </p:spPr>
      </p:pic>
    </p:spTree>
    <p:extLst>
      <p:ext uri="{BB962C8B-B14F-4D97-AF65-F5344CB8AC3E}">
        <p14:creationId xmlns:p14="http://schemas.microsoft.com/office/powerpoint/2010/main" val="366824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628EE-13DC-4B07-805E-9DFF3A4FC7F1}"/>
              </a:ext>
            </a:extLst>
          </p:cNvPr>
          <p:cNvSpPr>
            <a:spLocks noGrp="1"/>
          </p:cNvSpPr>
          <p:nvPr>
            <p:ph type="title"/>
          </p:nvPr>
        </p:nvSpPr>
        <p:spPr>
          <a:xfrm>
            <a:off x="685800" y="181673"/>
            <a:ext cx="9101667" cy="1454051"/>
          </a:xfrm>
        </p:spPr>
        <p:txBody>
          <a:bodyPr>
            <a:normAutofit/>
          </a:bodyPr>
          <a:lstStyle/>
          <a:p>
            <a:pPr algn="ctr"/>
            <a:r>
              <a:rPr lang="it-IT" sz="3600" dirty="0">
                <a:solidFill>
                  <a:srgbClr val="700000"/>
                </a:solidFill>
                <a:latin typeface="Albertus Extra Bold" panose="020E0802040304020204" pitchFamily="34" charset="0"/>
              </a:rPr>
              <a:t>CONSORZIO VINI VENEZIA: LE ATTIVITA’ </a:t>
            </a:r>
          </a:p>
        </p:txBody>
      </p:sp>
      <p:sp>
        <p:nvSpPr>
          <p:cNvPr id="3" name="Segnaposto contenuto 2">
            <a:extLst>
              <a:ext uri="{FF2B5EF4-FFF2-40B4-BE49-F238E27FC236}">
                <a16:creationId xmlns:a16="http://schemas.microsoft.com/office/drawing/2014/main" id="{F32F5F7A-04AD-470C-96A8-C4C26E28E69C}"/>
              </a:ext>
            </a:extLst>
          </p:cNvPr>
          <p:cNvSpPr>
            <a:spLocks noGrp="1"/>
          </p:cNvSpPr>
          <p:nvPr>
            <p:ph idx="1"/>
          </p:nvPr>
        </p:nvSpPr>
        <p:spPr>
          <a:xfrm>
            <a:off x="560355" y="1284786"/>
            <a:ext cx="10943153" cy="4252410"/>
          </a:xfrm>
        </p:spPr>
        <p:txBody>
          <a:bodyPr anchor="ctr">
            <a:noAutofit/>
          </a:bodyPr>
          <a:lstStyle/>
          <a:p>
            <a:pPr marL="0" indent="0" algn="just">
              <a:buNone/>
            </a:pPr>
            <a:r>
              <a:rPr lang="it-IT" sz="2400" b="0" i="0" dirty="0">
                <a:solidFill>
                  <a:srgbClr val="212529"/>
                </a:solidFill>
                <a:effectLst/>
              </a:rPr>
              <a:t>Lotta alla</a:t>
            </a:r>
            <a:r>
              <a:rPr lang="it-IT" sz="2400" dirty="0">
                <a:solidFill>
                  <a:srgbClr val="212529"/>
                </a:solidFill>
              </a:rPr>
              <a:t> </a:t>
            </a:r>
            <a:r>
              <a:rPr lang="it-IT" sz="2400" b="1" dirty="0">
                <a:solidFill>
                  <a:srgbClr val="212529"/>
                </a:solidFill>
              </a:rPr>
              <a:t>FLAVESCENZA DORATA </a:t>
            </a:r>
            <a:r>
              <a:rPr lang="it-IT" sz="2400" dirty="0">
                <a:solidFill>
                  <a:srgbClr val="212529"/>
                </a:solidFill>
              </a:rPr>
              <a:t>nel territorio, anche mediante:</a:t>
            </a:r>
          </a:p>
          <a:p>
            <a:pPr lvl="1" algn="just"/>
            <a:r>
              <a:rPr lang="it-IT" dirty="0">
                <a:solidFill>
                  <a:srgbClr val="212529"/>
                </a:solidFill>
              </a:rPr>
              <a:t>partecipazione all’attivazione di progetti pilota, anche in collaborazione con la Regione Veneto, CREA e Università;</a:t>
            </a:r>
          </a:p>
          <a:p>
            <a:pPr lvl="1" algn="just"/>
            <a:r>
              <a:rPr lang="it-IT" dirty="0">
                <a:solidFill>
                  <a:srgbClr val="212529"/>
                </a:solidFill>
              </a:rPr>
              <a:t>coordinamento fra tutte le realtà tecniche per la trasmissione delle informazioni alle aziende socie;</a:t>
            </a:r>
          </a:p>
          <a:p>
            <a:pPr lvl="1" algn="just"/>
            <a:r>
              <a:rPr lang="it-IT" dirty="0">
                <a:solidFill>
                  <a:srgbClr val="212529"/>
                </a:solidFill>
              </a:rPr>
              <a:t>costante e permanente divulgazione delle informazioni, con attenzione alla  formazione continua dei viticoltori;</a:t>
            </a:r>
          </a:p>
          <a:p>
            <a:pPr lvl="1" algn="just"/>
            <a:r>
              <a:rPr lang="it-IT" dirty="0">
                <a:solidFill>
                  <a:srgbClr val="212529"/>
                </a:solidFill>
              </a:rPr>
              <a:t>impegno per la soluzione delle situazioni di rischio e di inadempienza;</a:t>
            </a:r>
          </a:p>
          <a:p>
            <a:pPr lvl="1" algn="just"/>
            <a:r>
              <a:rPr lang="it-IT" dirty="0">
                <a:solidFill>
                  <a:srgbClr val="212529"/>
                </a:solidFill>
              </a:rPr>
              <a:t>sinergie per il monitoraggio di altri patogeni e/o malattie.</a:t>
            </a:r>
          </a:p>
        </p:txBody>
      </p:sp>
      <p:pic>
        <p:nvPicPr>
          <p:cNvPr id="5" name="Immagine 4">
            <a:extLst>
              <a:ext uri="{FF2B5EF4-FFF2-40B4-BE49-F238E27FC236}">
                <a16:creationId xmlns:a16="http://schemas.microsoft.com/office/drawing/2014/main" id="{393AB8F8-7D62-46BB-8BE5-389446A4E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pic>
        <p:nvPicPr>
          <p:cNvPr id="4" name="Immagine 3">
            <a:extLst>
              <a:ext uri="{FF2B5EF4-FFF2-40B4-BE49-F238E27FC236}">
                <a16:creationId xmlns:a16="http://schemas.microsoft.com/office/drawing/2014/main" id="{3AFB4C3B-AFE3-660A-C3A2-DD7C648F1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63" y="5411191"/>
            <a:ext cx="1735493" cy="1172394"/>
          </a:xfrm>
          <a:prstGeom prst="rect">
            <a:avLst/>
          </a:prstGeom>
        </p:spPr>
      </p:pic>
      <p:pic>
        <p:nvPicPr>
          <p:cNvPr id="6" name="Immagine 5">
            <a:extLst>
              <a:ext uri="{FF2B5EF4-FFF2-40B4-BE49-F238E27FC236}">
                <a16:creationId xmlns:a16="http://schemas.microsoft.com/office/drawing/2014/main" id="{FF590363-B279-398A-D2CD-5F4B8BECB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848" y="5411191"/>
            <a:ext cx="1653403" cy="1173472"/>
          </a:xfrm>
          <a:prstGeom prst="rect">
            <a:avLst/>
          </a:prstGeom>
        </p:spPr>
      </p:pic>
      <p:pic>
        <p:nvPicPr>
          <p:cNvPr id="7" name="Immagine 6">
            <a:extLst>
              <a:ext uri="{FF2B5EF4-FFF2-40B4-BE49-F238E27FC236}">
                <a16:creationId xmlns:a16="http://schemas.microsoft.com/office/drawing/2014/main" id="{6B8C5EC6-E4C5-D4CB-6E1D-E719E76B1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200" y="5162355"/>
            <a:ext cx="2102178" cy="1401452"/>
          </a:xfrm>
          <a:prstGeom prst="rect">
            <a:avLst/>
          </a:prstGeom>
        </p:spPr>
      </p:pic>
      <p:pic>
        <p:nvPicPr>
          <p:cNvPr id="8" name="Immagine 7">
            <a:extLst>
              <a:ext uri="{FF2B5EF4-FFF2-40B4-BE49-F238E27FC236}">
                <a16:creationId xmlns:a16="http://schemas.microsoft.com/office/drawing/2014/main" id="{10C065E3-7E67-F2EC-B3D5-37BD3233C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3726" y="5210619"/>
            <a:ext cx="2029782" cy="1353188"/>
          </a:xfrm>
          <a:prstGeom prst="rect">
            <a:avLst/>
          </a:prstGeom>
        </p:spPr>
      </p:pic>
      <p:pic>
        <p:nvPicPr>
          <p:cNvPr id="9" name="Immagine 8">
            <a:extLst>
              <a:ext uri="{FF2B5EF4-FFF2-40B4-BE49-F238E27FC236}">
                <a16:creationId xmlns:a16="http://schemas.microsoft.com/office/drawing/2014/main" id="{FFD692E4-269D-31CD-239C-21DC910695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721" y="5137669"/>
            <a:ext cx="1452772" cy="1426138"/>
          </a:xfrm>
          <a:prstGeom prst="rect">
            <a:avLst/>
          </a:prstGeom>
        </p:spPr>
      </p:pic>
    </p:spTree>
    <p:extLst>
      <p:ext uri="{BB962C8B-B14F-4D97-AF65-F5344CB8AC3E}">
        <p14:creationId xmlns:p14="http://schemas.microsoft.com/office/powerpoint/2010/main" val="216649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628EE-13DC-4B07-805E-9DFF3A4FC7F1}"/>
              </a:ext>
            </a:extLst>
          </p:cNvPr>
          <p:cNvSpPr>
            <a:spLocks noGrp="1"/>
          </p:cNvSpPr>
          <p:nvPr>
            <p:ph type="title"/>
          </p:nvPr>
        </p:nvSpPr>
        <p:spPr>
          <a:xfrm>
            <a:off x="685800" y="181673"/>
            <a:ext cx="9101667" cy="1454051"/>
          </a:xfrm>
        </p:spPr>
        <p:txBody>
          <a:bodyPr>
            <a:normAutofit/>
          </a:bodyPr>
          <a:lstStyle/>
          <a:p>
            <a:pPr algn="ctr"/>
            <a:r>
              <a:rPr lang="it-IT" sz="3600" dirty="0">
                <a:solidFill>
                  <a:srgbClr val="700000"/>
                </a:solidFill>
                <a:latin typeface="Albertus Extra Bold" panose="020E0802040304020204" pitchFamily="34" charset="0"/>
              </a:rPr>
              <a:t>PROSPETTIVE PER IL 2023</a:t>
            </a:r>
          </a:p>
        </p:txBody>
      </p:sp>
      <p:sp>
        <p:nvSpPr>
          <p:cNvPr id="3" name="Segnaposto contenuto 2">
            <a:extLst>
              <a:ext uri="{FF2B5EF4-FFF2-40B4-BE49-F238E27FC236}">
                <a16:creationId xmlns:a16="http://schemas.microsoft.com/office/drawing/2014/main" id="{F32F5F7A-04AD-470C-96A8-C4C26E28E69C}"/>
              </a:ext>
            </a:extLst>
          </p:cNvPr>
          <p:cNvSpPr>
            <a:spLocks noGrp="1"/>
          </p:cNvSpPr>
          <p:nvPr>
            <p:ph idx="1"/>
          </p:nvPr>
        </p:nvSpPr>
        <p:spPr>
          <a:xfrm>
            <a:off x="564588" y="1449891"/>
            <a:ext cx="10943153" cy="4012110"/>
          </a:xfrm>
        </p:spPr>
        <p:txBody>
          <a:bodyPr anchor="ctr">
            <a:normAutofit/>
          </a:bodyPr>
          <a:lstStyle/>
          <a:p>
            <a:pPr algn="just"/>
            <a:r>
              <a:rPr lang="it-IT" sz="2200" dirty="0">
                <a:solidFill>
                  <a:srgbClr val="000000"/>
                </a:solidFill>
              </a:rPr>
              <a:t>Il recupero delle vendite del post pandemia non consente ancora di calmierare le pressioni inflattive iniziate già nel 2022 e culminate con un anno certamente non semplice per il comparto.</a:t>
            </a:r>
          </a:p>
          <a:p>
            <a:pPr algn="just"/>
            <a:r>
              <a:rPr lang="it-IT" sz="2200" b="0" dirty="0">
                <a:solidFill>
                  <a:srgbClr val="000000"/>
                </a:solidFill>
                <a:effectLst/>
              </a:rPr>
              <a:t>Per l’export il 2023 sarà un anno decisamente sfidante, che metterà in evidenza quanto sia importante la forza del brand nel comparto vino. Solo con logiche di marca e di posizionamento medio/alto sarà possibile trasferire valore al consumo assorbendo gli aumenti dei costi.</a:t>
            </a:r>
          </a:p>
          <a:p>
            <a:pPr algn="just"/>
            <a:r>
              <a:rPr lang="it-IT" sz="2200" b="0" dirty="0">
                <a:solidFill>
                  <a:srgbClr val="000000"/>
                </a:solidFill>
                <a:effectLst/>
              </a:rPr>
              <a:t>Il sistema Italia, nei mercati esteri, continua a rimanere debole perché poggia le proprie basi su una quantità di denominazioni unica al mondo, ma di difficile gestione (soprattutto dal punto di vista della comunicazione). Siamo invero lontani da una cabina di regia alla francese e dobbiamo, di necessità, fare sistema prima ancora di fare impresa.</a:t>
            </a:r>
          </a:p>
        </p:txBody>
      </p:sp>
      <p:pic>
        <p:nvPicPr>
          <p:cNvPr id="5" name="Immagine 4">
            <a:extLst>
              <a:ext uri="{FF2B5EF4-FFF2-40B4-BE49-F238E27FC236}">
                <a16:creationId xmlns:a16="http://schemas.microsoft.com/office/drawing/2014/main" id="{393AB8F8-7D62-46BB-8BE5-389446A4E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pic>
        <p:nvPicPr>
          <p:cNvPr id="4" name="Immagine 3">
            <a:extLst>
              <a:ext uri="{FF2B5EF4-FFF2-40B4-BE49-F238E27FC236}">
                <a16:creationId xmlns:a16="http://schemas.microsoft.com/office/drawing/2014/main" id="{3AFB4C3B-AFE3-660A-C3A2-DD7C648F1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63" y="5504319"/>
            <a:ext cx="1735493" cy="1172394"/>
          </a:xfrm>
          <a:prstGeom prst="rect">
            <a:avLst/>
          </a:prstGeom>
        </p:spPr>
      </p:pic>
      <p:pic>
        <p:nvPicPr>
          <p:cNvPr id="6" name="Immagine 5">
            <a:extLst>
              <a:ext uri="{FF2B5EF4-FFF2-40B4-BE49-F238E27FC236}">
                <a16:creationId xmlns:a16="http://schemas.microsoft.com/office/drawing/2014/main" id="{FF590363-B279-398A-D2CD-5F4B8BECB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848" y="5504319"/>
            <a:ext cx="1653403" cy="1173472"/>
          </a:xfrm>
          <a:prstGeom prst="rect">
            <a:avLst/>
          </a:prstGeom>
        </p:spPr>
      </p:pic>
      <p:pic>
        <p:nvPicPr>
          <p:cNvPr id="7" name="Immagine 6">
            <a:extLst>
              <a:ext uri="{FF2B5EF4-FFF2-40B4-BE49-F238E27FC236}">
                <a16:creationId xmlns:a16="http://schemas.microsoft.com/office/drawing/2014/main" id="{6B8C5EC6-E4C5-D4CB-6E1D-E719E76B1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200" y="5255483"/>
            <a:ext cx="2102178" cy="1401452"/>
          </a:xfrm>
          <a:prstGeom prst="rect">
            <a:avLst/>
          </a:prstGeom>
        </p:spPr>
      </p:pic>
      <p:pic>
        <p:nvPicPr>
          <p:cNvPr id="8" name="Immagine 7">
            <a:extLst>
              <a:ext uri="{FF2B5EF4-FFF2-40B4-BE49-F238E27FC236}">
                <a16:creationId xmlns:a16="http://schemas.microsoft.com/office/drawing/2014/main" id="{10C065E3-7E67-F2EC-B3D5-37BD3233C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3726" y="5303747"/>
            <a:ext cx="2029782" cy="1353188"/>
          </a:xfrm>
          <a:prstGeom prst="rect">
            <a:avLst/>
          </a:prstGeom>
        </p:spPr>
      </p:pic>
      <p:pic>
        <p:nvPicPr>
          <p:cNvPr id="9" name="Immagine 8">
            <a:extLst>
              <a:ext uri="{FF2B5EF4-FFF2-40B4-BE49-F238E27FC236}">
                <a16:creationId xmlns:a16="http://schemas.microsoft.com/office/drawing/2014/main" id="{FFD692E4-269D-31CD-239C-21DC910695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721" y="5230797"/>
            <a:ext cx="1452772" cy="1426138"/>
          </a:xfrm>
          <a:prstGeom prst="rect">
            <a:avLst/>
          </a:prstGeom>
        </p:spPr>
      </p:pic>
    </p:spTree>
    <p:extLst>
      <p:ext uri="{BB962C8B-B14F-4D97-AF65-F5344CB8AC3E}">
        <p14:creationId xmlns:p14="http://schemas.microsoft.com/office/powerpoint/2010/main" val="33124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628EE-13DC-4B07-805E-9DFF3A4FC7F1}"/>
              </a:ext>
            </a:extLst>
          </p:cNvPr>
          <p:cNvSpPr>
            <a:spLocks noGrp="1"/>
          </p:cNvSpPr>
          <p:nvPr>
            <p:ph type="title"/>
          </p:nvPr>
        </p:nvSpPr>
        <p:spPr>
          <a:xfrm>
            <a:off x="685800" y="181673"/>
            <a:ext cx="9101667" cy="1454051"/>
          </a:xfrm>
        </p:spPr>
        <p:txBody>
          <a:bodyPr>
            <a:normAutofit/>
          </a:bodyPr>
          <a:lstStyle/>
          <a:p>
            <a:pPr algn="ctr"/>
            <a:r>
              <a:rPr lang="it-IT" sz="3600" dirty="0">
                <a:solidFill>
                  <a:srgbClr val="700000"/>
                </a:solidFill>
                <a:latin typeface="Albertus Extra Bold" panose="020E0802040304020204" pitchFamily="34" charset="0"/>
              </a:rPr>
              <a:t>ASPETTATIVE PER IL 2023</a:t>
            </a:r>
          </a:p>
        </p:txBody>
      </p:sp>
      <p:sp>
        <p:nvSpPr>
          <p:cNvPr id="3" name="Segnaposto contenuto 2">
            <a:extLst>
              <a:ext uri="{FF2B5EF4-FFF2-40B4-BE49-F238E27FC236}">
                <a16:creationId xmlns:a16="http://schemas.microsoft.com/office/drawing/2014/main" id="{F32F5F7A-04AD-470C-96A8-C4C26E28E69C}"/>
              </a:ext>
            </a:extLst>
          </p:cNvPr>
          <p:cNvSpPr>
            <a:spLocks noGrp="1"/>
          </p:cNvSpPr>
          <p:nvPr>
            <p:ph idx="1"/>
          </p:nvPr>
        </p:nvSpPr>
        <p:spPr>
          <a:xfrm>
            <a:off x="560355" y="1399081"/>
            <a:ext cx="10943153" cy="3811538"/>
          </a:xfrm>
        </p:spPr>
        <p:txBody>
          <a:bodyPr anchor="ctr">
            <a:normAutofit/>
          </a:bodyPr>
          <a:lstStyle/>
          <a:p>
            <a:pPr algn="just"/>
            <a:r>
              <a:rPr lang="it-IT" sz="2400" dirty="0">
                <a:solidFill>
                  <a:srgbClr val="000000"/>
                </a:solidFill>
              </a:rPr>
              <a:t>Ci aspetta un anno a due velocità: il primo semestre, con tendenza simile alle prime settimane, caratterizzato da elevata inflazione e volumi in calo.</a:t>
            </a:r>
          </a:p>
          <a:p>
            <a:pPr algn="just"/>
            <a:endParaRPr lang="it-IT" sz="2400" dirty="0">
              <a:solidFill>
                <a:srgbClr val="000000"/>
              </a:solidFill>
            </a:endParaRPr>
          </a:p>
          <a:p>
            <a:pPr algn="just"/>
            <a:r>
              <a:rPr lang="it-IT" sz="2400" dirty="0">
                <a:solidFill>
                  <a:srgbClr val="000000"/>
                </a:solidFill>
              </a:rPr>
              <a:t>In aumento la domanda di convenienza: le aziende dovranno conciliare le esigenze di risparmio con la sostenibilità dei conti economici (mantenendo inalterata la qualità!).</a:t>
            </a:r>
          </a:p>
          <a:p>
            <a:pPr algn="just"/>
            <a:endParaRPr lang="it-IT" sz="2400" dirty="0">
              <a:solidFill>
                <a:srgbClr val="000000"/>
              </a:solidFill>
            </a:endParaRPr>
          </a:p>
          <a:p>
            <a:pPr algn="just"/>
            <a:r>
              <a:rPr lang="it-IT" sz="2400" dirty="0">
                <a:solidFill>
                  <a:srgbClr val="000000"/>
                </a:solidFill>
              </a:rPr>
              <a:t>Il calo dei volumi non è, e non sarà, generalizzato, con trend che ci aspettiamo diversi per singole denominazioni.</a:t>
            </a:r>
          </a:p>
        </p:txBody>
      </p:sp>
      <p:pic>
        <p:nvPicPr>
          <p:cNvPr id="5" name="Immagine 4">
            <a:extLst>
              <a:ext uri="{FF2B5EF4-FFF2-40B4-BE49-F238E27FC236}">
                <a16:creationId xmlns:a16="http://schemas.microsoft.com/office/drawing/2014/main" id="{393AB8F8-7D62-46BB-8BE5-389446A4E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pic>
        <p:nvPicPr>
          <p:cNvPr id="4" name="Immagine 3">
            <a:extLst>
              <a:ext uri="{FF2B5EF4-FFF2-40B4-BE49-F238E27FC236}">
                <a16:creationId xmlns:a16="http://schemas.microsoft.com/office/drawing/2014/main" id="{3AFB4C3B-AFE3-660A-C3A2-DD7C648F1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63" y="5411191"/>
            <a:ext cx="1735493" cy="1172394"/>
          </a:xfrm>
          <a:prstGeom prst="rect">
            <a:avLst/>
          </a:prstGeom>
        </p:spPr>
      </p:pic>
      <p:pic>
        <p:nvPicPr>
          <p:cNvPr id="6" name="Immagine 5">
            <a:extLst>
              <a:ext uri="{FF2B5EF4-FFF2-40B4-BE49-F238E27FC236}">
                <a16:creationId xmlns:a16="http://schemas.microsoft.com/office/drawing/2014/main" id="{FF590363-B279-398A-D2CD-5F4B8BECB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848" y="5411191"/>
            <a:ext cx="1653403" cy="1173472"/>
          </a:xfrm>
          <a:prstGeom prst="rect">
            <a:avLst/>
          </a:prstGeom>
        </p:spPr>
      </p:pic>
      <p:pic>
        <p:nvPicPr>
          <p:cNvPr id="7" name="Immagine 6">
            <a:extLst>
              <a:ext uri="{FF2B5EF4-FFF2-40B4-BE49-F238E27FC236}">
                <a16:creationId xmlns:a16="http://schemas.microsoft.com/office/drawing/2014/main" id="{6B8C5EC6-E4C5-D4CB-6E1D-E719E76B1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200" y="5162355"/>
            <a:ext cx="2102178" cy="1401452"/>
          </a:xfrm>
          <a:prstGeom prst="rect">
            <a:avLst/>
          </a:prstGeom>
        </p:spPr>
      </p:pic>
      <p:pic>
        <p:nvPicPr>
          <p:cNvPr id="8" name="Immagine 7">
            <a:extLst>
              <a:ext uri="{FF2B5EF4-FFF2-40B4-BE49-F238E27FC236}">
                <a16:creationId xmlns:a16="http://schemas.microsoft.com/office/drawing/2014/main" id="{10C065E3-7E67-F2EC-B3D5-37BD3233C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3726" y="5210619"/>
            <a:ext cx="2029782" cy="1353188"/>
          </a:xfrm>
          <a:prstGeom prst="rect">
            <a:avLst/>
          </a:prstGeom>
        </p:spPr>
      </p:pic>
      <p:pic>
        <p:nvPicPr>
          <p:cNvPr id="9" name="Immagine 8">
            <a:extLst>
              <a:ext uri="{FF2B5EF4-FFF2-40B4-BE49-F238E27FC236}">
                <a16:creationId xmlns:a16="http://schemas.microsoft.com/office/drawing/2014/main" id="{FFD692E4-269D-31CD-239C-21DC910695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721" y="5137669"/>
            <a:ext cx="1452772" cy="1426138"/>
          </a:xfrm>
          <a:prstGeom prst="rect">
            <a:avLst/>
          </a:prstGeom>
        </p:spPr>
      </p:pic>
    </p:spTree>
    <p:extLst>
      <p:ext uri="{BB962C8B-B14F-4D97-AF65-F5344CB8AC3E}">
        <p14:creationId xmlns:p14="http://schemas.microsoft.com/office/powerpoint/2010/main" val="27327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2D495288-5742-8B34-467F-15DCE022429D}"/>
              </a:ext>
            </a:extLst>
          </p:cNvPr>
          <p:cNvSpPr txBox="1"/>
          <p:nvPr/>
        </p:nvSpPr>
        <p:spPr>
          <a:xfrm>
            <a:off x="477981" y="1329788"/>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chemeClr val="tx1"/>
                </a:solidFill>
                <a:latin typeface="+mj-lt"/>
                <a:ea typeface="+mj-ea"/>
                <a:cs typeface="+mj-cs"/>
              </a:rPr>
              <a:t>GRAZIE PER L’ATTENZIONE</a:t>
            </a:r>
          </a:p>
          <a:p>
            <a:pPr>
              <a:lnSpc>
                <a:spcPct val="90000"/>
              </a:lnSpc>
              <a:spcBef>
                <a:spcPct val="0"/>
              </a:spcBef>
              <a:spcAft>
                <a:spcPts val="600"/>
              </a:spcAft>
            </a:pPr>
            <a:endParaRPr lang="en-US" sz="1100" kern="1200" dirty="0">
              <a:solidFill>
                <a:schemeClr val="tx1"/>
              </a:solidFill>
              <a:latin typeface="+mj-lt"/>
              <a:ea typeface="+mj-ea"/>
              <a:cs typeface="+mj-cs"/>
            </a:endParaRPr>
          </a:p>
          <a:p>
            <a:pPr>
              <a:lnSpc>
                <a:spcPct val="90000"/>
              </a:lnSpc>
              <a:spcBef>
                <a:spcPct val="0"/>
              </a:spcBef>
              <a:spcAft>
                <a:spcPts val="600"/>
              </a:spcAft>
            </a:pPr>
            <a:r>
              <a:rPr lang="en-US" sz="3600" kern="1200" dirty="0">
                <a:solidFill>
                  <a:schemeClr val="tx1"/>
                </a:solidFill>
                <a:latin typeface="+mj-lt"/>
                <a:ea typeface="+mj-ea"/>
                <a:cs typeface="+mj-cs"/>
              </a:rPr>
              <a:t>Franco Passador</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356" y="1086248"/>
            <a:ext cx="6408836" cy="4534251"/>
          </a:xfrm>
          <a:prstGeom prst="rect">
            <a:avLst/>
          </a:prstGeom>
        </p:spPr>
      </p:pic>
      <p:sp>
        <p:nvSpPr>
          <p:cNvPr id="2" name="CasellaDiTesto 1">
            <a:extLst>
              <a:ext uri="{FF2B5EF4-FFF2-40B4-BE49-F238E27FC236}">
                <a16:creationId xmlns:a16="http://schemas.microsoft.com/office/drawing/2014/main" id="{ECB1A937-BCE8-8294-E65B-7A1240383528}"/>
              </a:ext>
            </a:extLst>
          </p:cNvPr>
          <p:cNvSpPr txBox="1"/>
          <p:nvPr/>
        </p:nvSpPr>
        <p:spPr>
          <a:xfrm>
            <a:off x="325967" y="397933"/>
            <a:ext cx="1143000" cy="688315"/>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9302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628EE-13DC-4B07-805E-9DFF3A4FC7F1}"/>
              </a:ext>
            </a:extLst>
          </p:cNvPr>
          <p:cNvSpPr>
            <a:spLocks noGrp="1"/>
          </p:cNvSpPr>
          <p:nvPr>
            <p:ph type="title"/>
          </p:nvPr>
        </p:nvSpPr>
        <p:spPr>
          <a:xfrm>
            <a:off x="535277" y="181673"/>
            <a:ext cx="9290290" cy="1454051"/>
          </a:xfrm>
        </p:spPr>
        <p:txBody>
          <a:bodyPr>
            <a:normAutofit/>
          </a:bodyPr>
          <a:lstStyle/>
          <a:p>
            <a:pPr algn="ctr"/>
            <a:r>
              <a:rPr lang="it-IT" sz="3200" dirty="0">
                <a:solidFill>
                  <a:srgbClr val="700000"/>
                </a:solidFill>
                <a:latin typeface="Albertus Extra Bold" panose="020E0802040304020204" pitchFamily="34" charset="0"/>
              </a:rPr>
              <a:t>CONSORZIO VINI VENEZIA: LE SUE DOCG e DOC</a:t>
            </a:r>
          </a:p>
        </p:txBody>
      </p:sp>
      <p:sp>
        <p:nvSpPr>
          <p:cNvPr id="3" name="Segnaposto contenuto 2">
            <a:extLst>
              <a:ext uri="{FF2B5EF4-FFF2-40B4-BE49-F238E27FC236}">
                <a16:creationId xmlns:a16="http://schemas.microsoft.com/office/drawing/2014/main" id="{F32F5F7A-04AD-470C-96A8-C4C26E28E69C}"/>
              </a:ext>
            </a:extLst>
          </p:cNvPr>
          <p:cNvSpPr>
            <a:spLocks noGrp="1"/>
          </p:cNvSpPr>
          <p:nvPr>
            <p:ph idx="1"/>
          </p:nvPr>
        </p:nvSpPr>
        <p:spPr>
          <a:xfrm>
            <a:off x="400803" y="1226718"/>
            <a:ext cx="11390393" cy="2668498"/>
          </a:xfrm>
        </p:spPr>
        <p:txBody>
          <a:bodyPr anchor="ctr">
            <a:normAutofit/>
          </a:bodyPr>
          <a:lstStyle/>
          <a:p>
            <a:pPr marL="0" indent="0" algn="just">
              <a:lnSpc>
                <a:spcPct val="107000"/>
              </a:lnSpc>
              <a:spcAft>
                <a:spcPts val="800"/>
              </a:spcAft>
              <a:buNone/>
            </a:pPr>
            <a:r>
              <a:rPr lang="it-IT" sz="2000" dirty="0">
                <a:solidFill>
                  <a:srgbClr val="000000"/>
                </a:solidFill>
              </a:rPr>
              <a:t>Nasce nel 2011 dall’unione di due Consorzi storici, il Consorzio Volontario tutela Vini DOC Lison Pramaggiore e il Consorzio tutela Vini del Piave DOC. </a:t>
            </a:r>
            <a:r>
              <a:rPr lang="it-IT" sz="2000" dirty="0">
                <a:effectLst/>
                <a:ea typeface="Calibri" panose="020F0502020204030204" pitchFamily="34" charset="0"/>
                <a:cs typeface="Times New Roman" panose="02020603050405020304" pitchFamily="18" charset="0"/>
              </a:rPr>
              <a:t>Il Consorzio tutela cinque denominazioni: le due eccellenze </a:t>
            </a:r>
            <a:r>
              <a:rPr lang="it-IT" sz="2000" strike="noStrike"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Lison DOCG</a:t>
            </a:r>
            <a:r>
              <a:rPr lang="it-IT" sz="2000" dirty="0">
                <a:effectLst/>
                <a:ea typeface="Calibri" panose="020F0502020204030204" pitchFamily="34" charset="0"/>
                <a:cs typeface="Times New Roman" panose="02020603050405020304" pitchFamily="18" charset="0"/>
              </a:rPr>
              <a:t> e </a:t>
            </a:r>
            <a:r>
              <a:rPr lang="it-IT" sz="2000" strike="noStrike"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Malanotte del Piave DOCG</a:t>
            </a:r>
            <a:r>
              <a:rPr lang="it-IT" sz="2000" dirty="0">
                <a:effectLst/>
                <a:ea typeface="Calibri" panose="020F0502020204030204" pitchFamily="34" charset="0"/>
                <a:cs typeface="Times New Roman" panose="02020603050405020304" pitchFamily="18" charset="0"/>
              </a:rPr>
              <a:t>, la </a:t>
            </a:r>
            <a:r>
              <a:rPr lang="it-IT" sz="2000" strike="noStrike" dirty="0">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DOC Venezia</a:t>
            </a:r>
            <a:r>
              <a:rPr lang="it-IT" sz="2000" dirty="0">
                <a:effectLst/>
                <a:ea typeface="Calibri" panose="020F0502020204030204" pitchFamily="34" charset="0"/>
                <a:cs typeface="Times New Roman" panose="02020603050405020304" pitchFamily="18" charset="0"/>
              </a:rPr>
              <a:t> e le due DOC storiche </a:t>
            </a:r>
            <a:r>
              <a:rPr lang="it-IT" sz="2000" strike="noStrike" dirty="0">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Lison-Pramaggiore</a:t>
            </a:r>
            <a:r>
              <a:rPr lang="it-IT" sz="2000" dirty="0">
                <a:effectLst/>
                <a:ea typeface="Calibri" panose="020F0502020204030204" pitchFamily="34" charset="0"/>
                <a:cs typeface="Times New Roman" panose="02020603050405020304" pitchFamily="18" charset="0"/>
              </a:rPr>
              <a:t> e </a:t>
            </a:r>
            <a:r>
              <a:rPr lang="it-IT" sz="2000" strike="noStrike" dirty="0">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Piave</a:t>
            </a:r>
            <a:r>
              <a:rPr lang="it-IT" sz="2000" b="1" strike="noStrike" dirty="0">
                <a:ea typeface="Calibri" panose="020F0502020204030204" pitchFamily="34" charset="0"/>
                <a:cs typeface="Times New Roman" panose="02020603050405020304" pitchFamily="18" charset="0"/>
              </a:rPr>
              <a:t>. </a:t>
            </a:r>
            <a:endParaRPr lang="it-IT" sz="2000" dirty="0">
              <a:solidFill>
                <a:srgbClr val="000000"/>
              </a:solidFill>
            </a:endParaRPr>
          </a:p>
          <a:p>
            <a:pPr marL="342900" lvl="0" indent="-342900">
              <a:spcAft>
                <a:spcPts val="800"/>
              </a:spcAft>
              <a:buSzPts val="1000"/>
              <a:buFont typeface="Symbol" panose="05050102010706020507" pitchFamily="18" charset="2"/>
              <a:buChar char=""/>
              <a:tabLst>
                <a:tab pos="457200" algn="l"/>
              </a:tabLst>
            </a:pPr>
            <a:endParaRPr lang="it-IT" sz="1100" dirty="0">
              <a:solidFill>
                <a:srgbClr val="000000"/>
              </a:solidFill>
            </a:endParaRPr>
          </a:p>
          <a:p>
            <a:pPr marL="342900" lvl="0" indent="-342900">
              <a:spcAft>
                <a:spcPts val="800"/>
              </a:spcAft>
              <a:buSzPts val="1000"/>
              <a:buFont typeface="Symbol" panose="05050102010706020507" pitchFamily="18" charset="2"/>
              <a:buChar char=""/>
              <a:tabLst>
                <a:tab pos="457200" algn="l"/>
              </a:tabLst>
            </a:pPr>
            <a:endParaRPr lang="it-IT" sz="1100" dirty="0">
              <a:solidFill>
                <a:srgbClr val="000000"/>
              </a:solidFill>
            </a:endParaRPr>
          </a:p>
        </p:txBody>
      </p:sp>
      <p:pic>
        <p:nvPicPr>
          <p:cNvPr id="5" name="Immagine 4">
            <a:extLst>
              <a:ext uri="{FF2B5EF4-FFF2-40B4-BE49-F238E27FC236}">
                <a16:creationId xmlns:a16="http://schemas.microsoft.com/office/drawing/2014/main" id="{393AB8F8-7D62-46BB-8BE5-389446A4EF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pic>
        <p:nvPicPr>
          <p:cNvPr id="7" name="Immagine 6">
            <a:extLst>
              <a:ext uri="{FF2B5EF4-FFF2-40B4-BE49-F238E27FC236}">
                <a16:creationId xmlns:a16="http://schemas.microsoft.com/office/drawing/2014/main" id="{61E3B102-11A6-4F67-AAAA-6D680B359F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117" y="2851900"/>
            <a:ext cx="1735493" cy="1172394"/>
          </a:xfrm>
          <a:prstGeom prst="rect">
            <a:avLst/>
          </a:prstGeom>
        </p:spPr>
      </p:pic>
      <p:pic>
        <p:nvPicPr>
          <p:cNvPr id="13" name="Immagine 12">
            <a:extLst>
              <a:ext uri="{FF2B5EF4-FFF2-40B4-BE49-F238E27FC236}">
                <a16:creationId xmlns:a16="http://schemas.microsoft.com/office/drawing/2014/main" id="{7B037E90-120A-42DA-B7CF-9E91CB47CF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1499" y="2792468"/>
            <a:ext cx="1653403" cy="1173472"/>
          </a:xfrm>
          <a:prstGeom prst="rect">
            <a:avLst/>
          </a:prstGeom>
        </p:spPr>
      </p:pic>
      <p:pic>
        <p:nvPicPr>
          <p:cNvPr id="17" name="Immagine 16">
            <a:extLst>
              <a:ext uri="{FF2B5EF4-FFF2-40B4-BE49-F238E27FC236}">
                <a16:creationId xmlns:a16="http://schemas.microsoft.com/office/drawing/2014/main" id="{9F84C4F0-B51B-402F-A81F-1D4A844772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7073" y="2737371"/>
            <a:ext cx="2102178" cy="1401452"/>
          </a:xfrm>
          <a:prstGeom prst="rect">
            <a:avLst/>
          </a:prstGeom>
        </p:spPr>
      </p:pic>
      <p:pic>
        <p:nvPicPr>
          <p:cNvPr id="19" name="Immagine 18">
            <a:extLst>
              <a:ext uri="{FF2B5EF4-FFF2-40B4-BE49-F238E27FC236}">
                <a16:creationId xmlns:a16="http://schemas.microsoft.com/office/drawing/2014/main" id="{BDD3BB06-58C5-44D4-9152-851F23434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02609" y="2792162"/>
            <a:ext cx="2029782" cy="1353188"/>
          </a:xfrm>
          <a:prstGeom prst="rect">
            <a:avLst/>
          </a:prstGeom>
        </p:spPr>
      </p:pic>
      <p:pic>
        <p:nvPicPr>
          <p:cNvPr id="21" name="Immagine 20">
            <a:extLst>
              <a:ext uri="{FF2B5EF4-FFF2-40B4-BE49-F238E27FC236}">
                <a16:creationId xmlns:a16="http://schemas.microsoft.com/office/drawing/2014/main" id="{87B0A6B4-C668-4FA1-9BD7-1504864BE0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4627" y="2666135"/>
            <a:ext cx="1452772" cy="1426138"/>
          </a:xfrm>
          <a:prstGeom prst="rect">
            <a:avLst/>
          </a:prstGeom>
        </p:spPr>
      </p:pic>
      <p:pic>
        <p:nvPicPr>
          <p:cNvPr id="4" name="Immagine 3" descr="Immagine che contiene mappa&#10;&#10;Descrizione generata automaticamente">
            <a:extLst>
              <a:ext uri="{FF2B5EF4-FFF2-40B4-BE49-F238E27FC236}">
                <a16:creationId xmlns:a16="http://schemas.microsoft.com/office/drawing/2014/main" id="{8917CDCB-FE06-C89C-8D62-0C45E5514F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5277" y="4024294"/>
            <a:ext cx="2851793" cy="2833706"/>
          </a:xfrm>
          <a:prstGeom prst="rect">
            <a:avLst/>
          </a:prstGeom>
        </p:spPr>
      </p:pic>
      <p:pic>
        <p:nvPicPr>
          <p:cNvPr id="6" name="Segnaposto contenuto 4" descr="Immagine che contiene mappa&#10;&#10;Descrizione generata automaticamente">
            <a:extLst>
              <a:ext uri="{FF2B5EF4-FFF2-40B4-BE49-F238E27FC236}">
                <a16:creationId xmlns:a16="http://schemas.microsoft.com/office/drawing/2014/main" id="{FA533290-201F-7677-5DA5-6F72292D62F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19417" y="4024295"/>
            <a:ext cx="2859349" cy="2833705"/>
          </a:xfrm>
          <a:prstGeom prst="rect">
            <a:avLst/>
          </a:prstGeom>
        </p:spPr>
      </p:pic>
      <p:pic>
        <p:nvPicPr>
          <p:cNvPr id="8" name="Immagine 7" descr="Immagine che contiene mappa&#10;&#10;Descrizione generata automaticamente">
            <a:extLst>
              <a:ext uri="{FF2B5EF4-FFF2-40B4-BE49-F238E27FC236}">
                <a16:creationId xmlns:a16="http://schemas.microsoft.com/office/drawing/2014/main" id="{EDD95F63-1662-DAB0-143D-BF39413E12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22266" y="4033232"/>
            <a:ext cx="2851793" cy="2833707"/>
          </a:xfrm>
          <a:prstGeom prst="rect">
            <a:avLst/>
          </a:prstGeom>
        </p:spPr>
      </p:pic>
    </p:spTree>
    <p:extLst>
      <p:ext uri="{BB962C8B-B14F-4D97-AF65-F5344CB8AC3E}">
        <p14:creationId xmlns:p14="http://schemas.microsoft.com/office/powerpoint/2010/main" val="416863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EBC81-CB49-3F88-A4C0-7E8247951B9E}"/>
              </a:ext>
            </a:extLst>
          </p:cNvPr>
          <p:cNvSpPr>
            <a:spLocks noGrp="1"/>
          </p:cNvSpPr>
          <p:nvPr>
            <p:ph type="title"/>
          </p:nvPr>
        </p:nvSpPr>
        <p:spPr>
          <a:xfrm>
            <a:off x="838200" y="365125"/>
            <a:ext cx="9004300" cy="1325563"/>
          </a:xfrm>
        </p:spPr>
        <p:txBody>
          <a:bodyPr>
            <a:normAutofit/>
          </a:bodyPr>
          <a:lstStyle/>
          <a:p>
            <a:pPr algn="ctr"/>
            <a:r>
              <a:rPr lang="it-IT" sz="3200" dirty="0">
                <a:solidFill>
                  <a:srgbClr val="700000"/>
                </a:solidFill>
                <a:latin typeface="Albertus Extra Bold" panose="020E0802040304020204" pitchFamily="34" charset="0"/>
              </a:rPr>
              <a:t>CONSORZIO VINI VENEZIA: IL RIVENDICATO</a:t>
            </a:r>
            <a:endParaRPr lang="it-IT" sz="3200" dirty="0"/>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graphicFrame>
        <p:nvGraphicFramePr>
          <p:cNvPr id="5" name="Segnaposto contenuto 4">
            <a:extLst>
              <a:ext uri="{FF2B5EF4-FFF2-40B4-BE49-F238E27FC236}">
                <a16:creationId xmlns:a16="http://schemas.microsoft.com/office/drawing/2014/main" id="{D869384A-C7BE-1E39-F6AC-FF910B081204}"/>
              </a:ext>
            </a:extLst>
          </p:cNvPr>
          <p:cNvGraphicFramePr>
            <a:graphicFrameLocks noGrp="1"/>
          </p:cNvGraphicFramePr>
          <p:nvPr>
            <p:ph idx="1"/>
            <p:extLst>
              <p:ext uri="{D42A27DB-BD31-4B8C-83A1-F6EECF244321}">
                <p14:modId xmlns:p14="http://schemas.microsoft.com/office/powerpoint/2010/main" val="925410931"/>
              </p:ext>
            </p:extLst>
          </p:nvPr>
        </p:nvGraphicFramePr>
        <p:xfrm>
          <a:off x="458444" y="1773952"/>
          <a:ext cx="6190673" cy="4573836"/>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magine 11">
            <a:extLst>
              <a:ext uri="{FF2B5EF4-FFF2-40B4-BE49-F238E27FC236}">
                <a16:creationId xmlns:a16="http://schemas.microsoft.com/office/drawing/2014/main" id="{C6831C39-7022-0FAB-7BB3-4832CF3D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464" y="1510698"/>
            <a:ext cx="1325773" cy="895612"/>
          </a:xfrm>
          <a:prstGeom prst="rect">
            <a:avLst/>
          </a:prstGeom>
        </p:spPr>
      </p:pic>
      <p:pic>
        <p:nvPicPr>
          <p:cNvPr id="13" name="Immagine 12">
            <a:extLst>
              <a:ext uri="{FF2B5EF4-FFF2-40B4-BE49-F238E27FC236}">
                <a16:creationId xmlns:a16="http://schemas.microsoft.com/office/drawing/2014/main" id="{25176385-45D5-D0B2-6A5B-A38226AE9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275" y="1609069"/>
            <a:ext cx="1043854" cy="740856"/>
          </a:xfrm>
          <a:prstGeom prst="rect">
            <a:avLst/>
          </a:prstGeom>
        </p:spPr>
      </p:pic>
      <p:pic>
        <p:nvPicPr>
          <p:cNvPr id="14" name="Immagine 13">
            <a:extLst>
              <a:ext uri="{FF2B5EF4-FFF2-40B4-BE49-F238E27FC236}">
                <a16:creationId xmlns:a16="http://schemas.microsoft.com/office/drawing/2014/main" id="{7434F8DE-82C6-8265-CDC8-82BA72044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7227" y="1429477"/>
            <a:ext cx="1614279" cy="1076186"/>
          </a:xfrm>
          <a:prstGeom prst="rect">
            <a:avLst/>
          </a:prstGeom>
        </p:spPr>
      </p:pic>
      <p:pic>
        <p:nvPicPr>
          <p:cNvPr id="15" name="Immagine 14">
            <a:extLst>
              <a:ext uri="{FF2B5EF4-FFF2-40B4-BE49-F238E27FC236}">
                <a16:creationId xmlns:a16="http://schemas.microsoft.com/office/drawing/2014/main" id="{DCF1C15D-5BE8-E0B6-35C2-D1CFCADC4B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0603" y="1528829"/>
            <a:ext cx="1450565" cy="967043"/>
          </a:xfrm>
          <a:prstGeom prst="rect">
            <a:avLst/>
          </a:prstGeom>
        </p:spPr>
      </p:pic>
      <p:pic>
        <p:nvPicPr>
          <p:cNvPr id="16" name="Immagine 15">
            <a:extLst>
              <a:ext uri="{FF2B5EF4-FFF2-40B4-BE49-F238E27FC236}">
                <a16:creationId xmlns:a16="http://schemas.microsoft.com/office/drawing/2014/main" id="{A92DF9CC-FF5D-87DA-A31A-8A0561DD3B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8997" y="1392805"/>
            <a:ext cx="1043854" cy="1024716"/>
          </a:xfrm>
          <a:prstGeom prst="rect">
            <a:avLst/>
          </a:prstGeom>
        </p:spPr>
      </p:pic>
      <p:sp>
        <p:nvSpPr>
          <p:cNvPr id="21" name="CasellaDiTesto 20">
            <a:extLst>
              <a:ext uri="{FF2B5EF4-FFF2-40B4-BE49-F238E27FC236}">
                <a16:creationId xmlns:a16="http://schemas.microsoft.com/office/drawing/2014/main" id="{821DD4A6-0CC9-2E28-B096-F03D20C8811B}"/>
              </a:ext>
            </a:extLst>
          </p:cNvPr>
          <p:cNvSpPr txBox="1"/>
          <p:nvPr/>
        </p:nvSpPr>
        <p:spPr>
          <a:xfrm>
            <a:off x="10788073" y="6611779"/>
            <a:ext cx="1403927" cy="246221"/>
          </a:xfrm>
          <a:prstGeom prst="rect">
            <a:avLst/>
          </a:prstGeom>
          <a:noFill/>
        </p:spPr>
        <p:txBody>
          <a:bodyPr wrap="square" rtlCol="0">
            <a:spAutoFit/>
          </a:bodyPr>
          <a:lstStyle/>
          <a:p>
            <a:r>
              <a:rPr lang="it-IT" sz="1000" i="1" dirty="0"/>
              <a:t>Fonte: </a:t>
            </a:r>
            <a:r>
              <a:rPr lang="it-IT" sz="1000" i="1" dirty="0" err="1"/>
              <a:t>Valoritalia</a:t>
            </a:r>
            <a:r>
              <a:rPr lang="it-IT" sz="1000" i="1" dirty="0"/>
              <a:t> s.r.l.</a:t>
            </a:r>
          </a:p>
        </p:txBody>
      </p:sp>
      <p:graphicFrame>
        <p:nvGraphicFramePr>
          <p:cNvPr id="3" name="Segnaposto contenuto 6">
            <a:extLst>
              <a:ext uri="{FF2B5EF4-FFF2-40B4-BE49-F238E27FC236}">
                <a16:creationId xmlns:a16="http://schemas.microsoft.com/office/drawing/2014/main" id="{14414169-3A3A-1D1E-4BCB-0BF4C485D520}"/>
              </a:ext>
            </a:extLst>
          </p:cNvPr>
          <p:cNvGraphicFramePr>
            <a:graphicFrameLocks/>
          </p:cNvGraphicFramePr>
          <p:nvPr>
            <p:extLst>
              <p:ext uri="{D42A27DB-BD31-4B8C-83A1-F6EECF244321}">
                <p14:modId xmlns:p14="http://schemas.microsoft.com/office/powerpoint/2010/main" val="2693748763"/>
              </p:ext>
            </p:extLst>
          </p:nvPr>
        </p:nvGraphicFramePr>
        <p:xfrm>
          <a:off x="7297535" y="2538324"/>
          <a:ext cx="4662191" cy="362802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42293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EBC81-CB49-3F88-A4C0-7E8247951B9E}"/>
              </a:ext>
            </a:extLst>
          </p:cNvPr>
          <p:cNvSpPr>
            <a:spLocks noGrp="1"/>
          </p:cNvSpPr>
          <p:nvPr>
            <p:ph type="title"/>
          </p:nvPr>
        </p:nvSpPr>
        <p:spPr>
          <a:xfrm>
            <a:off x="838200" y="365125"/>
            <a:ext cx="8978900" cy="1325563"/>
          </a:xfrm>
        </p:spPr>
        <p:txBody>
          <a:bodyPr>
            <a:normAutofit/>
          </a:bodyPr>
          <a:lstStyle/>
          <a:p>
            <a:pPr algn="ctr"/>
            <a:r>
              <a:rPr lang="it-IT" sz="3200" dirty="0">
                <a:solidFill>
                  <a:srgbClr val="700000"/>
                </a:solidFill>
                <a:latin typeface="Albertus Extra Bold" panose="020E0802040304020204" pitchFamily="34" charset="0"/>
              </a:rPr>
              <a:t>CONSORZIO VINI VENEZIA:  L’IMBOTTIGLIATO</a:t>
            </a:r>
            <a:endParaRPr lang="it-IT" sz="3200" dirty="0"/>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graphicFrame>
        <p:nvGraphicFramePr>
          <p:cNvPr id="5" name="Segnaposto contenuto 4">
            <a:extLst>
              <a:ext uri="{FF2B5EF4-FFF2-40B4-BE49-F238E27FC236}">
                <a16:creationId xmlns:a16="http://schemas.microsoft.com/office/drawing/2014/main" id="{D869384A-C7BE-1E39-F6AC-FF910B081204}"/>
              </a:ext>
            </a:extLst>
          </p:cNvPr>
          <p:cNvGraphicFramePr>
            <a:graphicFrameLocks noGrp="1"/>
          </p:cNvGraphicFramePr>
          <p:nvPr>
            <p:ph idx="1"/>
            <p:extLst>
              <p:ext uri="{D42A27DB-BD31-4B8C-83A1-F6EECF244321}">
                <p14:modId xmlns:p14="http://schemas.microsoft.com/office/powerpoint/2010/main" val="474381558"/>
              </p:ext>
            </p:extLst>
          </p:nvPr>
        </p:nvGraphicFramePr>
        <p:xfrm>
          <a:off x="405443" y="1527711"/>
          <a:ext cx="6190673" cy="4639454"/>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F610A3FC-2899-33FC-FB46-D6821C77E3A9}"/>
              </a:ext>
            </a:extLst>
          </p:cNvPr>
          <p:cNvSpPr txBox="1"/>
          <p:nvPr/>
        </p:nvSpPr>
        <p:spPr>
          <a:xfrm>
            <a:off x="1007441" y="5983006"/>
            <a:ext cx="6576699" cy="900696"/>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+ 10,67 % 2022 (12.533.333 bot.)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+ 15,75 % 2022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+ 17,5 % 2021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b="1" dirty="0">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magine 11">
            <a:extLst>
              <a:ext uri="{FF2B5EF4-FFF2-40B4-BE49-F238E27FC236}">
                <a16:creationId xmlns:a16="http://schemas.microsoft.com/office/drawing/2014/main" id="{C6831C39-7022-0FAB-7BB3-4832CF3D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464" y="1510698"/>
            <a:ext cx="1325773" cy="895612"/>
          </a:xfrm>
          <a:prstGeom prst="rect">
            <a:avLst/>
          </a:prstGeom>
        </p:spPr>
      </p:pic>
      <p:pic>
        <p:nvPicPr>
          <p:cNvPr id="13" name="Immagine 12">
            <a:extLst>
              <a:ext uri="{FF2B5EF4-FFF2-40B4-BE49-F238E27FC236}">
                <a16:creationId xmlns:a16="http://schemas.microsoft.com/office/drawing/2014/main" id="{25176385-45D5-D0B2-6A5B-A38226AE9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275" y="1609069"/>
            <a:ext cx="1043854" cy="740856"/>
          </a:xfrm>
          <a:prstGeom prst="rect">
            <a:avLst/>
          </a:prstGeom>
        </p:spPr>
      </p:pic>
      <p:pic>
        <p:nvPicPr>
          <p:cNvPr id="14" name="Immagine 13">
            <a:extLst>
              <a:ext uri="{FF2B5EF4-FFF2-40B4-BE49-F238E27FC236}">
                <a16:creationId xmlns:a16="http://schemas.microsoft.com/office/drawing/2014/main" id="{7434F8DE-82C6-8265-CDC8-82BA72044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7227" y="1429477"/>
            <a:ext cx="1614279" cy="1076186"/>
          </a:xfrm>
          <a:prstGeom prst="rect">
            <a:avLst/>
          </a:prstGeom>
        </p:spPr>
      </p:pic>
      <p:pic>
        <p:nvPicPr>
          <p:cNvPr id="15" name="Immagine 14">
            <a:extLst>
              <a:ext uri="{FF2B5EF4-FFF2-40B4-BE49-F238E27FC236}">
                <a16:creationId xmlns:a16="http://schemas.microsoft.com/office/drawing/2014/main" id="{DCF1C15D-5BE8-E0B6-35C2-D1CFCADC4B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0603" y="1528829"/>
            <a:ext cx="1450565" cy="967043"/>
          </a:xfrm>
          <a:prstGeom prst="rect">
            <a:avLst/>
          </a:prstGeom>
        </p:spPr>
      </p:pic>
      <p:pic>
        <p:nvPicPr>
          <p:cNvPr id="16" name="Immagine 15">
            <a:extLst>
              <a:ext uri="{FF2B5EF4-FFF2-40B4-BE49-F238E27FC236}">
                <a16:creationId xmlns:a16="http://schemas.microsoft.com/office/drawing/2014/main" id="{A92DF9CC-FF5D-87DA-A31A-8A0561DD3B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8997" y="1392805"/>
            <a:ext cx="1043854" cy="1024716"/>
          </a:xfrm>
          <a:prstGeom prst="rect">
            <a:avLst/>
          </a:prstGeom>
        </p:spPr>
      </p:pic>
      <p:sp>
        <p:nvSpPr>
          <p:cNvPr id="21" name="CasellaDiTesto 20">
            <a:extLst>
              <a:ext uri="{FF2B5EF4-FFF2-40B4-BE49-F238E27FC236}">
                <a16:creationId xmlns:a16="http://schemas.microsoft.com/office/drawing/2014/main" id="{821DD4A6-0CC9-2E28-B096-F03D20C8811B}"/>
              </a:ext>
            </a:extLst>
          </p:cNvPr>
          <p:cNvSpPr txBox="1"/>
          <p:nvPr/>
        </p:nvSpPr>
        <p:spPr>
          <a:xfrm>
            <a:off x="10788073" y="6611779"/>
            <a:ext cx="1403927" cy="246221"/>
          </a:xfrm>
          <a:prstGeom prst="rect">
            <a:avLst/>
          </a:prstGeom>
          <a:noFill/>
        </p:spPr>
        <p:txBody>
          <a:bodyPr wrap="square" rtlCol="0">
            <a:spAutoFit/>
          </a:bodyPr>
          <a:lstStyle/>
          <a:p>
            <a:r>
              <a:rPr lang="it-IT" sz="1000" i="1" dirty="0"/>
              <a:t>Fonte: </a:t>
            </a:r>
            <a:r>
              <a:rPr lang="it-IT" sz="1000" i="1" dirty="0" err="1"/>
              <a:t>Valoritalia</a:t>
            </a:r>
            <a:r>
              <a:rPr lang="it-IT" sz="1000" i="1" dirty="0"/>
              <a:t> s.r.l.</a:t>
            </a:r>
          </a:p>
        </p:txBody>
      </p:sp>
      <p:graphicFrame>
        <p:nvGraphicFramePr>
          <p:cNvPr id="3" name="Segnaposto contenuto 6">
            <a:extLst>
              <a:ext uri="{FF2B5EF4-FFF2-40B4-BE49-F238E27FC236}">
                <a16:creationId xmlns:a16="http://schemas.microsoft.com/office/drawing/2014/main" id="{14414169-3A3A-1D1E-4BCB-0BF4C485D520}"/>
              </a:ext>
            </a:extLst>
          </p:cNvPr>
          <p:cNvGraphicFramePr>
            <a:graphicFrameLocks/>
          </p:cNvGraphicFramePr>
          <p:nvPr>
            <p:extLst>
              <p:ext uri="{D42A27DB-BD31-4B8C-83A1-F6EECF244321}">
                <p14:modId xmlns:p14="http://schemas.microsoft.com/office/powerpoint/2010/main" val="311080069"/>
              </p:ext>
            </p:extLst>
          </p:nvPr>
        </p:nvGraphicFramePr>
        <p:xfrm>
          <a:off x="7284835" y="2603250"/>
          <a:ext cx="4662191" cy="362802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53774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EBC81-CB49-3F88-A4C0-7E8247951B9E}"/>
              </a:ext>
            </a:extLst>
          </p:cNvPr>
          <p:cNvSpPr>
            <a:spLocks noGrp="1"/>
          </p:cNvSpPr>
          <p:nvPr>
            <p:ph type="title"/>
          </p:nvPr>
        </p:nvSpPr>
        <p:spPr>
          <a:xfrm>
            <a:off x="838200" y="365125"/>
            <a:ext cx="9004300" cy="1325563"/>
          </a:xfrm>
        </p:spPr>
        <p:txBody>
          <a:bodyPr>
            <a:normAutofit/>
          </a:bodyPr>
          <a:lstStyle/>
          <a:p>
            <a:pPr algn="ctr"/>
            <a:r>
              <a:rPr lang="it-IT" sz="3200" dirty="0">
                <a:solidFill>
                  <a:srgbClr val="700000"/>
                </a:solidFill>
                <a:latin typeface="Albertus Extra Bold" panose="020E0802040304020204" pitchFamily="34" charset="0"/>
              </a:rPr>
              <a:t>CONSORZIO VINI VENEZIA: L’IMBOTTIGLIATO</a:t>
            </a:r>
            <a:endParaRPr lang="it-IT" sz="3200" dirty="0"/>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sp>
        <p:nvSpPr>
          <p:cNvPr id="6" name="CasellaDiTesto 5">
            <a:extLst>
              <a:ext uri="{FF2B5EF4-FFF2-40B4-BE49-F238E27FC236}">
                <a16:creationId xmlns:a16="http://schemas.microsoft.com/office/drawing/2014/main" id="{F610A3FC-2899-33FC-FB46-D6821C77E3A9}"/>
              </a:ext>
            </a:extLst>
          </p:cNvPr>
          <p:cNvSpPr txBox="1"/>
          <p:nvPr/>
        </p:nvSpPr>
        <p:spPr>
          <a:xfrm>
            <a:off x="1135936" y="5766611"/>
            <a:ext cx="4960064" cy="86940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+ 13,00 % 2022 (10.933.000 </a:t>
            </a:r>
            <a:r>
              <a:rPr lang="it-IT"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bott</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19,95</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2022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39,12</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2022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2019</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magine 10">
            <a:extLst>
              <a:ext uri="{FF2B5EF4-FFF2-40B4-BE49-F238E27FC236}">
                <a16:creationId xmlns:a16="http://schemas.microsoft.com/office/drawing/2014/main" id="{F6DF2619-9975-F7C8-6FA3-50C3C6C83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762" y="1091062"/>
            <a:ext cx="2396360" cy="1597573"/>
          </a:xfrm>
          <a:prstGeom prst="rect">
            <a:avLst/>
          </a:prstGeom>
        </p:spPr>
      </p:pic>
      <p:graphicFrame>
        <p:nvGraphicFramePr>
          <p:cNvPr id="8" name="Segnaposto contenuto 7">
            <a:extLst>
              <a:ext uri="{FF2B5EF4-FFF2-40B4-BE49-F238E27FC236}">
                <a16:creationId xmlns:a16="http://schemas.microsoft.com/office/drawing/2014/main" id="{717ACD1D-C7B3-69FB-513A-6C801C818E0C}"/>
              </a:ext>
            </a:extLst>
          </p:cNvPr>
          <p:cNvGraphicFramePr>
            <a:graphicFrameLocks noGrp="1"/>
          </p:cNvGraphicFramePr>
          <p:nvPr>
            <p:ph idx="1"/>
            <p:extLst>
              <p:ext uri="{D42A27DB-BD31-4B8C-83A1-F6EECF244321}">
                <p14:modId xmlns:p14="http://schemas.microsoft.com/office/powerpoint/2010/main" val="322092763"/>
              </p:ext>
            </p:extLst>
          </p:nvPr>
        </p:nvGraphicFramePr>
        <p:xfrm>
          <a:off x="838200" y="1492215"/>
          <a:ext cx="5971670" cy="4392705"/>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llaDiTesto 14">
            <a:extLst>
              <a:ext uri="{FF2B5EF4-FFF2-40B4-BE49-F238E27FC236}">
                <a16:creationId xmlns:a16="http://schemas.microsoft.com/office/drawing/2014/main" id="{B5C80BFB-216B-38E6-C2D1-0ABE40B6C8E7}"/>
              </a:ext>
            </a:extLst>
          </p:cNvPr>
          <p:cNvSpPr txBox="1"/>
          <p:nvPr/>
        </p:nvSpPr>
        <p:spPr>
          <a:xfrm>
            <a:off x="10941423" y="6611779"/>
            <a:ext cx="2238935" cy="246221"/>
          </a:xfrm>
          <a:prstGeom prst="rect">
            <a:avLst/>
          </a:prstGeom>
          <a:noFill/>
        </p:spPr>
        <p:txBody>
          <a:bodyPr wrap="square">
            <a:spAutoFit/>
          </a:bodyPr>
          <a:lstStyle/>
          <a:p>
            <a:r>
              <a:rPr lang="it-IT" sz="1000" i="1" dirty="0"/>
              <a:t>Fonte: </a:t>
            </a:r>
            <a:r>
              <a:rPr lang="it-IT" sz="1000" i="1" dirty="0" err="1"/>
              <a:t>Valoritalia</a:t>
            </a:r>
            <a:r>
              <a:rPr lang="it-IT" sz="1000" i="1" dirty="0"/>
              <a:t> s.r.l.</a:t>
            </a:r>
          </a:p>
        </p:txBody>
      </p:sp>
      <p:graphicFrame>
        <p:nvGraphicFramePr>
          <p:cNvPr id="3" name="Segnaposto contenuto 7">
            <a:extLst>
              <a:ext uri="{FF2B5EF4-FFF2-40B4-BE49-F238E27FC236}">
                <a16:creationId xmlns:a16="http://schemas.microsoft.com/office/drawing/2014/main" id="{CEFB61EB-DF2D-4F15-5173-8782CE4F5574}"/>
              </a:ext>
            </a:extLst>
          </p:cNvPr>
          <p:cNvGraphicFramePr>
            <a:graphicFrameLocks/>
          </p:cNvGraphicFramePr>
          <p:nvPr>
            <p:extLst>
              <p:ext uri="{D42A27DB-BD31-4B8C-83A1-F6EECF244321}">
                <p14:modId xmlns:p14="http://schemas.microsoft.com/office/powerpoint/2010/main" val="23761263"/>
              </p:ext>
            </p:extLst>
          </p:nvPr>
        </p:nvGraphicFramePr>
        <p:xfrm>
          <a:off x="7003676" y="1091062"/>
          <a:ext cx="5107891" cy="4351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193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EBC81-CB49-3F88-A4C0-7E8247951B9E}"/>
              </a:ext>
            </a:extLst>
          </p:cNvPr>
          <p:cNvSpPr>
            <a:spLocks noGrp="1"/>
          </p:cNvSpPr>
          <p:nvPr>
            <p:ph type="title"/>
          </p:nvPr>
        </p:nvSpPr>
        <p:spPr>
          <a:xfrm>
            <a:off x="838200" y="365125"/>
            <a:ext cx="9038167" cy="1325563"/>
          </a:xfrm>
        </p:spPr>
        <p:txBody>
          <a:bodyPr>
            <a:normAutofit/>
          </a:bodyPr>
          <a:lstStyle/>
          <a:p>
            <a:pPr algn="ctr"/>
            <a:r>
              <a:rPr lang="it-IT" sz="2800" dirty="0">
                <a:solidFill>
                  <a:srgbClr val="700000"/>
                </a:solidFill>
                <a:latin typeface="Albertus Extra Bold" panose="020E0802040304020204" pitchFamily="34" charset="0"/>
              </a:rPr>
              <a:t>CONSORZIO VINI VENEZIA: FOCUS SUL PINOT GRIGIO</a:t>
            </a:r>
            <a:endParaRPr lang="it-IT" sz="2800" dirty="0"/>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graphicFrame>
        <p:nvGraphicFramePr>
          <p:cNvPr id="12" name="Tabella 11">
            <a:extLst>
              <a:ext uri="{FF2B5EF4-FFF2-40B4-BE49-F238E27FC236}">
                <a16:creationId xmlns:a16="http://schemas.microsoft.com/office/drawing/2014/main" id="{EE277BFB-BD43-2F10-7DD8-84AA7D52CE2F}"/>
              </a:ext>
            </a:extLst>
          </p:cNvPr>
          <p:cNvGraphicFramePr>
            <a:graphicFrameLocks noGrp="1"/>
          </p:cNvGraphicFramePr>
          <p:nvPr>
            <p:extLst>
              <p:ext uri="{D42A27DB-BD31-4B8C-83A1-F6EECF244321}">
                <p14:modId xmlns:p14="http://schemas.microsoft.com/office/powerpoint/2010/main" val="3623692969"/>
              </p:ext>
            </p:extLst>
          </p:nvPr>
        </p:nvGraphicFramePr>
        <p:xfrm>
          <a:off x="6389944" y="1631205"/>
          <a:ext cx="5157355" cy="2471166"/>
        </p:xfrm>
        <a:graphic>
          <a:graphicData uri="http://schemas.openxmlformats.org/drawingml/2006/table">
            <a:tbl>
              <a:tblPr firstRow="1" firstCol="1" bandRow="1"/>
              <a:tblGrid>
                <a:gridCol w="2601656">
                  <a:extLst>
                    <a:ext uri="{9D8B030D-6E8A-4147-A177-3AD203B41FA5}">
                      <a16:colId xmlns:a16="http://schemas.microsoft.com/office/drawing/2014/main" val="2606827458"/>
                    </a:ext>
                  </a:extLst>
                </a:gridCol>
                <a:gridCol w="2555699">
                  <a:extLst>
                    <a:ext uri="{9D8B030D-6E8A-4147-A177-3AD203B41FA5}">
                      <a16:colId xmlns:a16="http://schemas.microsoft.com/office/drawing/2014/main" val="3550738549"/>
                    </a:ext>
                  </a:extLst>
                </a:gridCol>
              </a:tblGrid>
              <a:tr h="0">
                <a:tc>
                  <a:txBody>
                    <a:bodyPr/>
                    <a:lstStyle/>
                    <a:p>
                      <a:pPr>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SUPERFICIE (ha PG)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482586"/>
                  </a:ext>
                </a:extLst>
              </a:tr>
              <a:tr h="0">
                <a:tc>
                  <a:txBody>
                    <a:bodyPr/>
                    <a:lstStyle/>
                    <a:p>
                      <a:pPr algn="l">
                        <a:lnSpc>
                          <a:spcPct val="107000"/>
                        </a:lnSpc>
                        <a:spcAft>
                          <a:spcPts val="800"/>
                        </a:spcAft>
                      </a:pPr>
                      <a:r>
                        <a:rPr lang="it-IT"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VENETO</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16.019</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475683"/>
                  </a:ext>
                </a:extLst>
              </a:tr>
              <a:tr h="0">
                <a:tc>
                  <a:txBody>
                    <a:bodyPr/>
                    <a:lstStyle/>
                    <a:p>
                      <a:pPr algn="l">
                        <a:lnSpc>
                          <a:spcPct val="107000"/>
                        </a:lnSpc>
                        <a:spcAft>
                          <a:spcPts val="800"/>
                        </a:spcAft>
                      </a:pPr>
                      <a:r>
                        <a:rPr lang="it-IT"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FVG</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8.236</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519136"/>
                  </a:ext>
                </a:extLst>
              </a:tr>
              <a:tr h="0">
                <a:tc>
                  <a:txBody>
                    <a:bodyPr/>
                    <a:lstStyle/>
                    <a:p>
                      <a:pPr algn="l">
                        <a:lnSpc>
                          <a:spcPct val="107000"/>
                        </a:lnSpc>
                        <a:spcAft>
                          <a:spcPts val="800"/>
                        </a:spcAft>
                      </a:pPr>
                      <a:r>
                        <a:rPr lang="it-IT"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TRENTINO</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2.916</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352215"/>
                  </a:ext>
                </a:extLst>
              </a:tr>
              <a:tr h="0">
                <a:tc>
                  <a:txBody>
                    <a:bodyPr/>
                    <a:lstStyle/>
                    <a:p>
                      <a:pPr algn="l">
                        <a:lnSpc>
                          <a:spcPct val="107000"/>
                        </a:lnSpc>
                        <a:spcAft>
                          <a:spcPts val="8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TOTALE TRIVENETO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27.171 </a:t>
                      </a:r>
                      <a:r>
                        <a:rPr lang="it-IT" sz="1600" b="1" i="1" dirty="0">
                          <a:effectLst/>
                          <a:latin typeface="Calibri" panose="020F0502020204030204" pitchFamily="34" charset="0"/>
                          <a:ea typeface="Calibri" panose="020F0502020204030204" pitchFamily="34" charset="0"/>
                          <a:cs typeface="Times New Roman" panose="02020603050405020304" pitchFamily="18" charset="0"/>
                        </a:rPr>
                        <a:t>(85 % PG Italia)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673344"/>
                  </a:ext>
                </a:extLst>
              </a:tr>
              <a:tr h="0">
                <a:tc>
                  <a:txBody>
                    <a:bodyPr/>
                    <a:lstStyle/>
                    <a:p>
                      <a:pPr algn="l">
                        <a:lnSpc>
                          <a:spcPct val="107000"/>
                        </a:lnSpc>
                        <a:spcAft>
                          <a:spcPts val="8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TOTALE ITALIA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32.000 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780675"/>
                  </a:ext>
                </a:extLst>
              </a:tr>
              <a:tr h="0">
                <a:tc>
                  <a:txBody>
                    <a:bodyPr/>
                    <a:lstStyle/>
                    <a:p>
                      <a:pPr algn="l">
                        <a:lnSpc>
                          <a:spcPct val="100000"/>
                        </a:lnSpc>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Prov. VENEZIA – TREVISO </a:t>
                      </a:r>
                    </a:p>
                    <a:p>
                      <a:pPr algn="l">
                        <a:lnSpc>
                          <a:spcPct val="100000"/>
                        </a:lnSpc>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(area Venezia Doc)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8.833 (1/3 PG Triveneto)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39958"/>
                  </a:ext>
                </a:extLst>
              </a:tr>
              <a:tr h="0">
                <a:tc>
                  <a:txBody>
                    <a:bodyPr/>
                    <a:lstStyle/>
                    <a:p>
                      <a:pPr algn="l">
                        <a:lnSpc>
                          <a:spcPct val="100000"/>
                        </a:lnSpc>
                        <a:spcAft>
                          <a:spcPts val="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DOC TRIVENETO con </a:t>
                      </a:r>
                    </a:p>
                    <a:p>
                      <a:pPr algn="l">
                        <a:lnSpc>
                          <a:spcPct val="100000"/>
                        </a:lnSpc>
                        <a:spcAft>
                          <a:spcPts val="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PINOT GRIGIO</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920351"/>
                  </a:ext>
                </a:extLst>
              </a:tr>
            </a:tbl>
          </a:graphicData>
        </a:graphic>
      </p:graphicFrame>
      <p:pic>
        <p:nvPicPr>
          <p:cNvPr id="7" name="Segnaposto contenuto 6" descr="Immagine che contiene mappa&#10;&#10;Descrizione generata automaticamente">
            <a:extLst>
              <a:ext uri="{FF2B5EF4-FFF2-40B4-BE49-F238E27FC236}">
                <a16:creationId xmlns:a16="http://schemas.microsoft.com/office/drawing/2014/main" id="{445C5DC5-95E2-D575-F064-C5E4664C0A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582" y="1619436"/>
            <a:ext cx="5675418" cy="5098257"/>
          </a:xfrm>
        </p:spPr>
      </p:pic>
      <p:sp>
        <p:nvSpPr>
          <p:cNvPr id="10" name="CasellaDiTesto 9">
            <a:extLst>
              <a:ext uri="{FF2B5EF4-FFF2-40B4-BE49-F238E27FC236}">
                <a16:creationId xmlns:a16="http://schemas.microsoft.com/office/drawing/2014/main" id="{A5E14D9D-49DE-7BA4-BDAD-9EF4069C4F3E}"/>
              </a:ext>
            </a:extLst>
          </p:cNvPr>
          <p:cNvSpPr txBox="1"/>
          <p:nvPr/>
        </p:nvSpPr>
        <p:spPr>
          <a:xfrm>
            <a:off x="6389944" y="4330250"/>
            <a:ext cx="5157355" cy="646331"/>
          </a:xfrm>
          <a:prstGeom prst="rect">
            <a:avLst/>
          </a:prstGeom>
          <a:noFill/>
        </p:spPr>
        <p:txBody>
          <a:bodyPr wrap="square" rtlCol="0">
            <a:spAutoFit/>
          </a:bodyPr>
          <a:lstStyle/>
          <a:p>
            <a:pPr algn="ctr"/>
            <a:r>
              <a:rPr lang="it-IT" b="1" dirty="0"/>
              <a:t>50 % del Pinot Grigio consumato a livello mondiale proviene dal Triveneto</a:t>
            </a:r>
          </a:p>
        </p:txBody>
      </p:sp>
      <p:pic>
        <p:nvPicPr>
          <p:cNvPr id="5124" name="Picture 4">
            <a:extLst>
              <a:ext uri="{FF2B5EF4-FFF2-40B4-BE49-F238E27FC236}">
                <a16:creationId xmlns:a16="http://schemas.microsoft.com/office/drawing/2014/main" id="{3936D4B9-8C08-28B5-ECF7-4AC82BA0B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8934" y="5319812"/>
            <a:ext cx="1939373" cy="12170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asi sulla Germania">
            <a:extLst>
              <a:ext uri="{FF2B5EF4-FFF2-40B4-BE49-F238E27FC236}">
                <a16:creationId xmlns:a16="http://schemas.microsoft.com/office/drawing/2014/main" id="{02CFFEDB-CDF0-DD2D-947F-DE24D12C1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2655" y="4965351"/>
            <a:ext cx="1688763" cy="16887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01AFD5DE-7AC1-924F-ADAF-44164EE9B3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278" y="5138969"/>
            <a:ext cx="1069831" cy="157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2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EBC81-CB49-3F88-A4C0-7E8247951B9E}"/>
              </a:ext>
            </a:extLst>
          </p:cNvPr>
          <p:cNvSpPr>
            <a:spLocks noGrp="1"/>
          </p:cNvSpPr>
          <p:nvPr>
            <p:ph type="title"/>
          </p:nvPr>
        </p:nvSpPr>
        <p:spPr>
          <a:xfrm>
            <a:off x="569258" y="343744"/>
            <a:ext cx="9256309" cy="1325563"/>
          </a:xfrm>
        </p:spPr>
        <p:txBody>
          <a:bodyPr>
            <a:normAutofit/>
          </a:bodyPr>
          <a:lstStyle/>
          <a:p>
            <a:pPr algn="ctr"/>
            <a:r>
              <a:rPr lang="it-IT" sz="3200" dirty="0">
                <a:solidFill>
                  <a:srgbClr val="700000"/>
                </a:solidFill>
                <a:latin typeface="Albertus Extra Bold" panose="020E0802040304020204" pitchFamily="34" charset="0"/>
              </a:rPr>
              <a:t>CONSORZIO VINI VENEZIA: </a:t>
            </a:r>
            <a:br>
              <a:rPr lang="it-IT" sz="3200" dirty="0">
                <a:solidFill>
                  <a:srgbClr val="700000"/>
                </a:solidFill>
                <a:latin typeface="Albertus Extra Bold" panose="020E0802040304020204" pitchFamily="34" charset="0"/>
              </a:rPr>
            </a:br>
            <a:r>
              <a:rPr lang="it-IT" sz="3200" dirty="0">
                <a:solidFill>
                  <a:srgbClr val="700000"/>
                </a:solidFill>
                <a:latin typeface="Albertus Extra Bold" panose="020E0802040304020204" pitchFamily="34" charset="0"/>
              </a:rPr>
              <a:t>PINOT GRIGIO VENEZIA DOC</a:t>
            </a:r>
            <a:endParaRPr lang="it-IT" sz="3200" dirty="0"/>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sp>
        <p:nvSpPr>
          <p:cNvPr id="6" name="CasellaDiTesto 5">
            <a:extLst>
              <a:ext uri="{FF2B5EF4-FFF2-40B4-BE49-F238E27FC236}">
                <a16:creationId xmlns:a16="http://schemas.microsoft.com/office/drawing/2014/main" id="{F610A3FC-2899-33FC-FB46-D6821C77E3A9}"/>
              </a:ext>
            </a:extLst>
          </p:cNvPr>
          <p:cNvSpPr txBox="1"/>
          <p:nvPr/>
        </p:nvSpPr>
        <p:spPr>
          <a:xfrm>
            <a:off x="776427" y="5749384"/>
            <a:ext cx="4960064" cy="86940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+ 9,6 % 2022 (7.568.266 </a:t>
            </a:r>
            <a:r>
              <a:rPr lang="it-IT"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bott</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+ 15,59 % 2022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+ 64,46 % 2022 </a:t>
            </a:r>
            <a:r>
              <a:rPr lang="it-IT"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2019</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magine 10">
            <a:extLst>
              <a:ext uri="{FF2B5EF4-FFF2-40B4-BE49-F238E27FC236}">
                <a16:creationId xmlns:a16="http://schemas.microsoft.com/office/drawing/2014/main" id="{F6DF2619-9975-F7C8-6FA3-50C3C6C83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766" y="2403721"/>
            <a:ext cx="2666999" cy="1597573"/>
          </a:xfrm>
          <a:prstGeom prst="rect">
            <a:avLst/>
          </a:prstGeom>
        </p:spPr>
      </p:pic>
      <p:sp>
        <p:nvSpPr>
          <p:cNvPr id="10" name="CasellaDiTesto 9">
            <a:extLst>
              <a:ext uri="{FF2B5EF4-FFF2-40B4-BE49-F238E27FC236}">
                <a16:creationId xmlns:a16="http://schemas.microsoft.com/office/drawing/2014/main" id="{1A0C639A-B5EF-5A3E-E85A-FB7E29AAF69C}"/>
              </a:ext>
            </a:extLst>
          </p:cNvPr>
          <p:cNvSpPr txBox="1"/>
          <p:nvPr/>
        </p:nvSpPr>
        <p:spPr>
          <a:xfrm>
            <a:off x="10847295" y="6611779"/>
            <a:ext cx="1461247" cy="246221"/>
          </a:xfrm>
          <a:prstGeom prst="rect">
            <a:avLst/>
          </a:prstGeom>
          <a:noFill/>
        </p:spPr>
        <p:txBody>
          <a:bodyPr wrap="square">
            <a:spAutoFit/>
          </a:bodyPr>
          <a:lstStyle/>
          <a:p>
            <a:r>
              <a:rPr lang="it-IT" sz="1000" i="1" dirty="0"/>
              <a:t>Fonte: </a:t>
            </a:r>
            <a:r>
              <a:rPr lang="it-IT" sz="1000" i="1" dirty="0" err="1"/>
              <a:t>Valoritalia</a:t>
            </a:r>
            <a:r>
              <a:rPr lang="it-IT" sz="1000" i="1" dirty="0"/>
              <a:t> s.r.l.</a:t>
            </a:r>
          </a:p>
        </p:txBody>
      </p:sp>
      <p:graphicFrame>
        <p:nvGraphicFramePr>
          <p:cNvPr id="3" name="Grafico 2">
            <a:extLst>
              <a:ext uri="{FF2B5EF4-FFF2-40B4-BE49-F238E27FC236}">
                <a16:creationId xmlns:a16="http://schemas.microsoft.com/office/drawing/2014/main" id="{8F69B9D4-4CD9-4E9D-B835-DFD013E74465}"/>
              </a:ext>
            </a:extLst>
          </p:cNvPr>
          <p:cNvGraphicFramePr>
            <a:graphicFrameLocks/>
          </p:cNvGraphicFramePr>
          <p:nvPr>
            <p:extLst>
              <p:ext uri="{D42A27DB-BD31-4B8C-83A1-F6EECF244321}">
                <p14:modId xmlns:p14="http://schemas.microsoft.com/office/powerpoint/2010/main" val="41466044"/>
              </p:ext>
            </p:extLst>
          </p:nvPr>
        </p:nvGraphicFramePr>
        <p:xfrm>
          <a:off x="704195" y="1641359"/>
          <a:ext cx="7952972" cy="39957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23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EBC81-CB49-3F88-A4C0-7E8247951B9E}"/>
              </a:ext>
            </a:extLst>
          </p:cNvPr>
          <p:cNvSpPr>
            <a:spLocks noGrp="1"/>
          </p:cNvSpPr>
          <p:nvPr>
            <p:ph type="title"/>
          </p:nvPr>
        </p:nvSpPr>
        <p:spPr>
          <a:xfrm>
            <a:off x="569258" y="343744"/>
            <a:ext cx="9294409" cy="1325563"/>
          </a:xfrm>
        </p:spPr>
        <p:txBody>
          <a:bodyPr>
            <a:normAutofit fontScale="90000"/>
          </a:bodyPr>
          <a:lstStyle/>
          <a:p>
            <a:pPr algn="ctr"/>
            <a:r>
              <a:rPr lang="it-IT" sz="3200" dirty="0">
                <a:solidFill>
                  <a:srgbClr val="700000"/>
                </a:solidFill>
                <a:latin typeface="Albertus Extra Bold" panose="020E0802040304020204" pitchFamily="34" charset="0"/>
              </a:rPr>
              <a:t>CONSORZIO VINI VENEZIA:   </a:t>
            </a:r>
            <a:br>
              <a:rPr lang="it-IT" sz="3200" dirty="0">
                <a:solidFill>
                  <a:srgbClr val="700000"/>
                </a:solidFill>
                <a:latin typeface="Albertus Extra Bold" panose="020E0802040304020204" pitchFamily="34" charset="0"/>
              </a:rPr>
            </a:br>
            <a:r>
              <a:rPr lang="it-IT" sz="3200" dirty="0">
                <a:solidFill>
                  <a:srgbClr val="700000"/>
                </a:solidFill>
                <a:latin typeface="Albertus Extra Bold" panose="020E0802040304020204" pitchFamily="34" charset="0"/>
              </a:rPr>
              <a:t>L’ANDAMENTO DEGLI IMBOTTIGLIAMENTI</a:t>
            </a:r>
            <a:br>
              <a:rPr lang="it-IT" sz="3200" dirty="0">
                <a:solidFill>
                  <a:srgbClr val="700000"/>
                </a:solidFill>
                <a:latin typeface="Albertus Extra Bold" panose="020E0802040304020204" pitchFamily="34" charset="0"/>
              </a:rPr>
            </a:br>
            <a:r>
              <a:rPr lang="it-IT" sz="3200" dirty="0">
                <a:solidFill>
                  <a:srgbClr val="700000"/>
                </a:solidFill>
                <a:latin typeface="Albertus Extra Bold" panose="020E0802040304020204" pitchFamily="34" charset="0"/>
              </a:rPr>
              <a:t>DELLE ALTRE TIPOLOGIE VENEZIA DOC</a:t>
            </a:r>
            <a:endParaRPr lang="it-IT" sz="3200" dirty="0"/>
          </a:p>
        </p:txBody>
      </p:sp>
      <p:pic>
        <p:nvPicPr>
          <p:cNvPr id="4" name="Immagine 3">
            <a:extLst>
              <a:ext uri="{FF2B5EF4-FFF2-40B4-BE49-F238E27FC236}">
                <a16:creationId xmlns:a16="http://schemas.microsoft.com/office/drawing/2014/main" id="{BA0ADF54-3019-2592-4960-C29FB5FC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pic>
        <p:nvPicPr>
          <p:cNvPr id="11" name="Immagine 10">
            <a:extLst>
              <a:ext uri="{FF2B5EF4-FFF2-40B4-BE49-F238E27FC236}">
                <a16:creationId xmlns:a16="http://schemas.microsoft.com/office/drawing/2014/main" id="{F6DF2619-9975-F7C8-6FA3-50C3C6C83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863" y="2893163"/>
            <a:ext cx="2396360" cy="1597573"/>
          </a:xfrm>
          <a:prstGeom prst="rect">
            <a:avLst/>
          </a:prstGeom>
        </p:spPr>
      </p:pic>
      <p:sp>
        <p:nvSpPr>
          <p:cNvPr id="14" name="CasellaDiTesto 13">
            <a:extLst>
              <a:ext uri="{FF2B5EF4-FFF2-40B4-BE49-F238E27FC236}">
                <a16:creationId xmlns:a16="http://schemas.microsoft.com/office/drawing/2014/main" id="{C41001AF-03BA-D167-E4E6-20EDF9623538}"/>
              </a:ext>
            </a:extLst>
          </p:cNvPr>
          <p:cNvSpPr txBox="1"/>
          <p:nvPr/>
        </p:nvSpPr>
        <p:spPr>
          <a:xfrm>
            <a:off x="10865223" y="6611779"/>
            <a:ext cx="1470212" cy="246221"/>
          </a:xfrm>
          <a:prstGeom prst="rect">
            <a:avLst/>
          </a:prstGeom>
          <a:noFill/>
        </p:spPr>
        <p:txBody>
          <a:bodyPr wrap="square">
            <a:spAutoFit/>
          </a:bodyPr>
          <a:lstStyle/>
          <a:p>
            <a:r>
              <a:rPr lang="it-IT" sz="1000" i="1" dirty="0"/>
              <a:t>Fonte: </a:t>
            </a:r>
            <a:r>
              <a:rPr lang="it-IT" sz="1000" i="1" dirty="0" err="1"/>
              <a:t>Valoritalia</a:t>
            </a:r>
            <a:r>
              <a:rPr lang="it-IT" sz="1000" i="1" dirty="0"/>
              <a:t> s.r.l.</a:t>
            </a:r>
          </a:p>
        </p:txBody>
      </p:sp>
      <p:graphicFrame>
        <p:nvGraphicFramePr>
          <p:cNvPr id="6" name="Tabella 6">
            <a:extLst>
              <a:ext uri="{FF2B5EF4-FFF2-40B4-BE49-F238E27FC236}">
                <a16:creationId xmlns:a16="http://schemas.microsoft.com/office/drawing/2014/main" id="{57730461-8C19-66BB-17F4-F653921E0E39}"/>
              </a:ext>
            </a:extLst>
          </p:cNvPr>
          <p:cNvGraphicFramePr>
            <a:graphicFrameLocks noGrp="1"/>
          </p:cNvGraphicFramePr>
          <p:nvPr>
            <p:ph idx="1"/>
            <p:extLst>
              <p:ext uri="{D42A27DB-BD31-4B8C-83A1-F6EECF244321}">
                <p14:modId xmlns:p14="http://schemas.microsoft.com/office/powerpoint/2010/main" val="1214476820"/>
              </p:ext>
            </p:extLst>
          </p:nvPr>
        </p:nvGraphicFramePr>
        <p:xfrm>
          <a:off x="1066799" y="2470248"/>
          <a:ext cx="8411633" cy="2398085"/>
        </p:xfrm>
        <a:graphic>
          <a:graphicData uri="http://schemas.openxmlformats.org/drawingml/2006/table">
            <a:tbl>
              <a:tblPr firstRow="1" bandRow="1">
                <a:tableStyleId>{5C22544A-7EE6-4342-B048-85BDC9FD1C3A}</a:tableStyleId>
              </a:tblPr>
              <a:tblGrid>
                <a:gridCol w="5350934">
                  <a:extLst>
                    <a:ext uri="{9D8B030D-6E8A-4147-A177-3AD203B41FA5}">
                      <a16:colId xmlns:a16="http://schemas.microsoft.com/office/drawing/2014/main" val="1918384420"/>
                    </a:ext>
                  </a:extLst>
                </a:gridCol>
                <a:gridCol w="3060699">
                  <a:extLst>
                    <a:ext uri="{9D8B030D-6E8A-4147-A177-3AD203B41FA5}">
                      <a16:colId xmlns:a16="http://schemas.microsoft.com/office/drawing/2014/main" val="1430078870"/>
                    </a:ext>
                  </a:extLst>
                </a:gridCol>
              </a:tblGrid>
              <a:tr h="479617">
                <a:tc>
                  <a:txBody>
                    <a:bodyPr/>
                    <a:lstStyle/>
                    <a:p>
                      <a:r>
                        <a:rPr lang="it-IT" sz="2400" dirty="0"/>
                        <a:t>TIPOLOGIA </a:t>
                      </a:r>
                    </a:p>
                  </a:txBody>
                  <a:tcPr/>
                </a:tc>
                <a:tc>
                  <a:txBody>
                    <a:bodyPr/>
                    <a:lstStyle/>
                    <a:p>
                      <a:pPr algn="ctr"/>
                      <a:r>
                        <a:rPr lang="it-IT" sz="2400" dirty="0"/>
                        <a:t>2022 </a:t>
                      </a:r>
                      <a:r>
                        <a:rPr lang="el-GR" sz="2400" b="1" i="0" kern="1200" dirty="0">
                          <a:solidFill>
                            <a:schemeClr val="lt1"/>
                          </a:solidFill>
                          <a:effectLst/>
                          <a:latin typeface="+mn-lt"/>
                          <a:ea typeface="+mn-ea"/>
                          <a:cs typeface="+mn-cs"/>
                        </a:rPr>
                        <a:t>Δ</a:t>
                      </a:r>
                      <a:r>
                        <a:rPr lang="it-IT" sz="2400" b="1" i="0" kern="1200" dirty="0">
                          <a:solidFill>
                            <a:schemeClr val="lt1"/>
                          </a:solidFill>
                          <a:effectLst/>
                          <a:latin typeface="+mn-lt"/>
                          <a:ea typeface="+mn-ea"/>
                          <a:cs typeface="+mn-cs"/>
                        </a:rPr>
                        <a:t> 2021</a:t>
                      </a:r>
                      <a:endParaRPr lang="it-IT" sz="2400" dirty="0"/>
                    </a:p>
                  </a:txBody>
                  <a:tcPr/>
                </a:tc>
                <a:extLst>
                  <a:ext uri="{0D108BD9-81ED-4DB2-BD59-A6C34878D82A}">
                    <a16:rowId xmlns:a16="http://schemas.microsoft.com/office/drawing/2014/main" val="1844926674"/>
                  </a:ext>
                </a:extLst>
              </a:tr>
              <a:tr h="479617">
                <a:tc>
                  <a:txBody>
                    <a:bodyPr/>
                    <a:lstStyle/>
                    <a:p>
                      <a:r>
                        <a:rPr lang="it-IT" sz="2400" b="1" dirty="0"/>
                        <a:t>MERLOT VENEZIA DOC</a:t>
                      </a:r>
                    </a:p>
                  </a:txBody>
                  <a:tcPr/>
                </a:tc>
                <a:tc>
                  <a:txBody>
                    <a:bodyPr/>
                    <a:lstStyle/>
                    <a:p>
                      <a:pPr algn="ctr"/>
                      <a:r>
                        <a:rPr lang="it-IT" sz="2400" b="1" dirty="0"/>
                        <a:t>+ 1,48 %</a:t>
                      </a:r>
                    </a:p>
                  </a:txBody>
                  <a:tcPr/>
                </a:tc>
                <a:extLst>
                  <a:ext uri="{0D108BD9-81ED-4DB2-BD59-A6C34878D82A}">
                    <a16:rowId xmlns:a16="http://schemas.microsoft.com/office/drawing/2014/main" val="876040106"/>
                  </a:ext>
                </a:extLst>
              </a:tr>
              <a:tr h="479617">
                <a:tc>
                  <a:txBody>
                    <a:bodyPr/>
                    <a:lstStyle/>
                    <a:p>
                      <a:r>
                        <a:rPr lang="it-IT" sz="2400" b="1" dirty="0"/>
                        <a:t>CABERNET SAUVIGNON VENEZIA DOC</a:t>
                      </a:r>
                    </a:p>
                  </a:txBody>
                  <a:tcPr/>
                </a:tc>
                <a:tc>
                  <a:txBody>
                    <a:bodyPr/>
                    <a:lstStyle/>
                    <a:p>
                      <a:pPr algn="ctr"/>
                      <a:r>
                        <a:rPr lang="it-IT" sz="2400" b="1" dirty="0"/>
                        <a:t>+ 24,47 %</a:t>
                      </a:r>
                    </a:p>
                  </a:txBody>
                  <a:tcPr/>
                </a:tc>
                <a:extLst>
                  <a:ext uri="{0D108BD9-81ED-4DB2-BD59-A6C34878D82A}">
                    <a16:rowId xmlns:a16="http://schemas.microsoft.com/office/drawing/2014/main" val="1254919909"/>
                  </a:ext>
                </a:extLst>
              </a:tr>
              <a:tr h="479617">
                <a:tc>
                  <a:txBody>
                    <a:bodyPr/>
                    <a:lstStyle/>
                    <a:p>
                      <a:r>
                        <a:rPr lang="it-IT" sz="2400" b="1" dirty="0"/>
                        <a:t>CHARDONNAY VENEZIA DOC</a:t>
                      </a:r>
                    </a:p>
                  </a:txBody>
                  <a:tcPr/>
                </a:tc>
                <a:tc>
                  <a:txBody>
                    <a:bodyPr/>
                    <a:lstStyle/>
                    <a:p>
                      <a:pPr algn="ctr"/>
                      <a:r>
                        <a:rPr lang="it-IT" sz="2400" b="1" dirty="0"/>
                        <a:t>+ 6,5 %</a:t>
                      </a:r>
                    </a:p>
                  </a:txBody>
                  <a:tcPr/>
                </a:tc>
                <a:extLst>
                  <a:ext uri="{0D108BD9-81ED-4DB2-BD59-A6C34878D82A}">
                    <a16:rowId xmlns:a16="http://schemas.microsoft.com/office/drawing/2014/main" val="2578260832"/>
                  </a:ext>
                </a:extLst>
              </a:tr>
              <a:tr h="479617">
                <a:tc>
                  <a:txBody>
                    <a:bodyPr/>
                    <a:lstStyle/>
                    <a:p>
                      <a:r>
                        <a:rPr lang="it-IT" sz="2400" b="1" dirty="0"/>
                        <a:t>BIANCO SPUMANTE VENEZIA DOC</a:t>
                      </a:r>
                    </a:p>
                  </a:txBody>
                  <a:tcPr/>
                </a:tc>
                <a:tc>
                  <a:txBody>
                    <a:bodyPr/>
                    <a:lstStyle/>
                    <a:p>
                      <a:pPr algn="ctr"/>
                      <a:r>
                        <a:rPr lang="it-IT" sz="2400" b="1" dirty="0"/>
                        <a:t>+ 72,00 %</a:t>
                      </a:r>
                    </a:p>
                  </a:txBody>
                  <a:tcPr/>
                </a:tc>
                <a:extLst>
                  <a:ext uri="{0D108BD9-81ED-4DB2-BD59-A6C34878D82A}">
                    <a16:rowId xmlns:a16="http://schemas.microsoft.com/office/drawing/2014/main" val="3641040452"/>
                  </a:ext>
                </a:extLst>
              </a:tr>
            </a:tbl>
          </a:graphicData>
        </a:graphic>
      </p:graphicFrame>
    </p:spTree>
    <p:extLst>
      <p:ext uri="{BB962C8B-B14F-4D97-AF65-F5344CB8AC3E}">
        <p14:creationId xmlns:p14="http://schemas.microsoft.com/office/powerpoint/2010/main" val="359179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628EE-13DC-4B07-805E-9DFF3A4FC7F1}"/>
              </a:ext>
            </a:extLst>
          </p:cNvPr>
          <p:cNvSpPr>
            <a:spLocks noGrp="1"/>
          </p:cNvSpPr>
          <p:nvPr>
            <p:ph type="title"/>
          </p:nvPr>
        </p:nvSpPr>
        <p:spPr>
          <a:xfrm>
            <a:off x="685800" y="181673"/>
            <a:ext cx="9101667" cy="1454051"/>
          </a:xfrm>
        </p:spPr>
        <p:txBody>
          <a:bodyPr>
            <a:normAutofit/>
          </a:bodyPr>
          <a:lstStyle/>
          <a:p>
            <a:pPr algn="ctr"/>
            <a:r>
              <a:rPr lang="it-IT" sz="3600" dirty="0">
                <a:solidFill>
                  <a:srgbClr val="700000"/>
                </a:solidFill>
                <a:latin typeface="Albertus Extra Bold" panose="020E0802040304020204" pitchFamily="34" charset="0"/>
              </a:rPr>
              <a:t>CONSORZIO VINI VENEZIA: LE ATTIVITA’ </a:t>
            </a:r>
          </a:p>
        </p:txBody>
      </p:sp>
      <p:sp>
        <p:nvSpPr>
          <p:cNvPr id="3" name="Segnaposto contenuto 2">
            <a:extLst>
              <a:ext uri="{FF2B5EF4-FFF2-40B4-BE49-F238E27FC236}">
                <a16:creationId xmlns:a16="http://schemas.microsoft.com/office/drawing/2014/main" id="{F32F5F7A-04AD-470C-96A8-C4C26E28E69C}"/>
              </a:ext>
            </a:extLst>
          </p:cNvPr>
          <p:cNvSpPr>
            <a:spLocks noGrp="1"/>
          </p:cNvSpPr>
          <p:nvPr>
            <p:ph idx="1"/>
          </p:nvPr>
        </p:nvSpPr>
        <p:spPr>
          <a:xfrm>
            <a:off x="560355" y="1284786"/>
            <a:ext cx="10943153" cy="4252410"/>
          </a:xfrm>
        </p:spPr>
        <p:txBody>
          <a:bodyPr anchor="ctr">
            <a:noAutofit/>
          </a:bodyPr>
          <a:lstStyle/>
          <a:p>
            <a:pPr algn="just"/>
            <a:r>
              <a:rPr lang="it-IT" sz="2400" b="0" i="0" dirty="0">
                <a:solidFill>
                  <a:srgbClr val="212529"/>
                </a:solidFill>
                <a:effectLst/>
              </a:rPr>
              <a:t>Monitoraggio in particolare dell’andamento del </a:t>
            </a:r>
            <a:r>
              <a:rPr lang="it-IT" sz="2400" b="1" i="0" dirty="0">
                <a:solidFill>
                  <a:srgbClr val="212529"/>
                </a:solidFill>
                <a:effectLst/>
              </a:rPr>
              <a:t>PINOT GRIGIO</a:t>
            </a:r>
            <a:r>
              <a:rPr lang="it-IT" sz="2400" i="0" dirty="0">
                <a:solidFill>
                  <a:srgbClr val="212529"/>
                </a:solidFill>
                <a:effectLst/>
              </a:rPr>
              <a:t> al fine di:</a:t>
            </a:r>
          </a:p>
          <a:p>
            <a:pPr algn="just"/>
            <a:r>
              <a:rPr lang="it-IT" sz="2400" b="0" i="0" dirty="0">
                <a:solidFill>
                  <a:srgbClr val="212529"/>
                </a:solidFill>
                <a:effectLst/>
              </a:rPr>
              <a:t>salvaguardare e tutelare la qualità del prodotto;</a:t>
            </a:r>
          </a:p>
          <a:p>
            <a:pPr algn="just"/>
            <a:r>
              <a:rPr lang="it-IT" sz="2400" b="0" i="0" dirty="0">
                <a:solidFill>
                  <a:srgbClr val="212529"/>
                </a:solidFill>
                <a:effectLst/>
              </a:rPr>
              <a:t>contribuire ad un miglior coordinamento dell’immissione sul mercato delle denominazioni tutelate;</a:t>
            </a:r>
          </a:p>
          <a:p>
            <a:pPr algn="just"/>
            <a:r>
              <a:rPr lang="it-IT" sz="2400" dirty="0">
                <a:solidFill>
                  <a:srgbClr val="212529"/>
                </a:solidFill>
              </a:rPr>
              <a:t>definire le </a:t>
            </a:r>
            <a:r>
              <a:rPr lang="it-IT" sz="2400" dirty="0" err="1">
                <a:solidFill>
                  <a:srgbClr val="212529"/>
                </a:solidFill>
              </a:rPr>
              <a:t>politche</a:t>
            </a:r>
            <a:r>
              <a:rPr lang="it-IT" sz="2400" dirty="0">
                <a:solidFill>
                  <a:srgbClr val="212529"/>
                </a:solidFill>
              </a:rPr>
              <a:t> di governo dell’offerta:</a:t>
            </a:r>
            <a:endParaRPr lang="it-IT" sz="2400" b="0" i="0" dirty="0">
              <a:solidFill>
                <a:srgbClr val="212529"/>
              </a:solidFill>
              <a:effectLst/>
            </a:endParaRPr>
          </a:p>
          <a:p>
            <a:pPr lvl="1" algn="just"/>
            <a:r>
              <a:rPr lang="it-IT" dirty="0">
                <a:solidFill>
                  <a:srgbClr val="212529"/>
                </a:solidFill>
              </a:rPr>
              <a:t>eventuale SVINCOLO PRODOTTO 2022 STOCCATO;</a:t>
            </a:r>
          </a:p>
          <a:p>
            <a:pPr lvl="1" algn="just"/>
            <a:r>
              <a:rPr lang="it-IT" dirty="0">
                <a:solidFill>
                  <a:srgbClr val="212529"/>
                </a:solidFill>
              </a:rPr>
              <a:t>conferma del BLOCCO IMPIANTI fino al 31/07/2025.</a:t>
            </a:r>
          </a:p>
        </p:txBody>
      </p:sp>
      <p:pic>
        <p:nvPicPr>
          <p:cNvPr id="5" name="Immagine 4">
            <a:extLst>
              <a:ext uri="{FF2B5EF4-FFF2-40B4-BE49-F238E27FC236}">
                <a16:creationId xmlns:a16="http://schemas.microsoft.com/office/drawing/2014/main" id="{393AB8F8-7D62-46BB-8BE5-389446A4E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47" y="0"/>
            <a:ext cx="2501153" cy="1769565"/>
          </a:xfrm>
          <a:prstGeom prst="rect">
            <a:avLst/>
          </a:prstGeom>
        </p:spPr>
      </p:pic>
      <p:pic>
        <p:nvPicPr>
          <p:cNvPr id="4" name="Immagine 3">
            <a:extLst>
              <a:ext uri="{FF2B5EF4-FFF2-40B4-BE49-F238E27FC236}">
                <a16:creationId xmlns:a16="http://schemas.microsoft.com/office/drawing/2014/main" id="{3AFB4C3B-AFE3-660A-C3A2-DD7C648F1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63" y="5411191"/>
            <a:ext cx="1735493" cy="1172394"/>
          </a:xfrm>
          <a:prstGeom prst="rect">
            <a:avLst/>
          </a:prstGeom>
        </p:spPr>
      </p:pic>
      <p:pic>
        <p:nvPicPr>
          <p:cNvPr id="6" name="Immagine 5">
            <a:extLst>
              <a:ext uri="{FF2B5EF4-FFF2-40B4-BE49-F238E27FC236}">
                <a16:creationId xmlns:a16="http://schemas.microsoft.com/office/drawing/2014/main" id="{FF590363-B279-398A-D2CD-5F4B8BECB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848" y="5411191"/>
            <a:ext cx="1653403" cy="1173472"/>
          </a:xfrm>
          <a:prstGeom prst="rect">
            <a:avLst/>
          </a:prstGeom>
        </p:spPr>
      </p:pic>
      <p:pic>
        <p:nvPicPr>
          <p:cNvPr id="7" name="Immagine 6">
            <a:extLst>
              <a:ext uri="{FF2B5EF4-FFF2-40B4-BE49-F238E27FC236}">
                <a16:creationId xmlns:a16="http://schemas.microsoft.com/office/drawing/2014/main" id="{6B8C5EC6-E4C5-D4CB-6E1D-E719E76B1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200" y="5162355"/>
            <a:ext cx="2102178" cy="1401452"/>
          </a:xfrm>
          <a:prstGeom prst="rect">
            <a:avLst/>
          </a:prstGeom>
        </p:spPr>
      </p:pic>
      <p:pic>
        <p:nvPicPr>
          <p:cNvPr id="8" name="Immagine 7">
            <a:extLst>
              <a:ext uri="{FF2B5EF4-FFF2-40B4-BE49-F238E27FC236}">
                <a16:creationId xmlns:a16="http://schemas.microsoft.com/office/drawing/2014/main" id="{10C065E3-7E67-F2EC-B3D5-37BD3233C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3726" y="5210619"/>
            <a:ext cx="2029782" cy="1353188"/>
          </a:xfrm>
          <a:prstGeom prst="rect">
            <a:avLst/>
          </a:prstGeom>
        </p:spPr>
      </p:pic>
      <p:pic>
        <p:nvPicPr>
          <p:cNvPr id="9" name="Immagine 8">
            <a:extLst>
              <a:ext uri="{FF2B5EF4-FFF2-40B4-BE49-F238E27FC236}">
                <a16:creationId xmlns:a16="http://schemas.microsoft.com/office/drawing/2014/main" id="{FFD692E4-269D-31CD-239C-21DC910695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721" y="5137669"/>
            <a:ext cx="1452772" cy="1426138"/>
          </a:xfrm>
          <a:prstGeom prst="rect">
            <a:avLst/>
          </a:prstGeom>
        </p:spPr>
      </p:pic>
    </p:spTree>
    <p:extLst>
      <p:ext uri="{BB962C8B-B14F-4D97-AF65-F5344CB8AC3E}">
        <p14:creationId xmlns:p14="http://schemas.microsoft.com/office/powerpoint/2010/main" val="8377018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741</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Albertus Extra Bold</vt:lpstr>
      <vt:lpstr>Arial</vt:lpstr>
      <vt:lpstr>Calibri</vt:lpstr>
      <vt:lpstr>Calibri Light</vt:lpstr>
      <vt:lpstr>Symbol</vt:lpstr>
      <vt:lpstr>Tema di Office</vt:lpstr>
      <vt:lpstr>Presentazione standard di PowerPoint</vt:lpstr>
      <vt:lpstr>CONSORZIO VINI VENEZIA: LE SUE DOCG e DOC</vt:lpstr>
      <vt:lpstr>CONSORZIO VINI VENEZIA: IL RIVENDICATO</vt:lpstr>
      <vt:lpstr>CONSORZIO VINI VENEZIA:  L’IMBOTTIGLIATO</vt:lpstr>
      <vt:lpstr>CONSORZIO VINI VENEZIA: L’IMBOTTIGLIATO</vt:lpstr>
      <vt:lpstr>CONSORZIO VINI VENEZIA: FOCUS SUL PINOT GRIGIO</vt:lpstr>
      <vt:lpstr>CONSORZIO VINI VENEZIA:  PINOT GRIGIO VENEZIA DOC</vt:lpstr>
      <vt:lpstr>CONSORZIO VINI VENEZIA:    L’ANDAMENTO DEGLI IMBOTTIGLIAMENTI DELLE ALTRE TIPOLOGIE VENEZIA DOC</vt:lpstr>
      <vt:lpstr>CONSORZIO VINI VENEZIA: LE ATTIVITA’ </vt:lpstr>
      <vt:lpstr>CONSORZIO VINI VENEZIA: LE ATTIVITA’ </vt:lpstr>
      <vt:lpstr>PROSPETTIVE PER IL 2023</vt:lpstr>
      <vt:lpstr>ASPETTATIVE PER IL 2023</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Quaggio</dc:creator>
  <cp:lastModifiedBy>franco passador</cp:lastModifiedBy>
  <cp:revision>51</cp:revision>
  <cp:lastPrinted>2023-02-08T12:34:47Z</cp:lastPrinted>
  <dcterms:created xsi:type="dcterms:W3CDTF">2022-11-14T10:13:37Z</dcterms:created>
  <dcterms:modified xsi:type="dcterms:W3CDTF">2023-02-08T12:35:01Z</dcterms:modified>
</cp:coreProperties>
</file>