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handoutMasterIdLst>
    <p:handoutMasterId r:id="rId18"/>
  </p:handoutMasterIdLst>
  <p:sldIdLst>
    <p:sldId id="294" r:id="rId6"/>
    <p:sldId id="334" r:id="rId7"/>
    <p:sldId id="336" r:id="rId8"/>
    <p:sldId id="337" r:id="rId9"/>
    <p:sldId id="328" r:id="rId10"/>
    <p:sldId id="347" r:id="rId11"/>
    <p:sldId id="300" r:id="rId12"/>
    <p:sldId id="315" r:id="rId13"/>
    <p:sldId id="332" r:id="rId14"/>
    <p:sldId id="333" r:id="rId15"/>
    <p:sldId id="342" r:id="rId16"/>
    <p:sldId id="297" r:id="rId17"/>
  </p:sldIdLst>
  <p:sldSz cx="9144000" cy="6858000" type="screen4x3"/>
  <p:notesSz cx="6724650" cy="97742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66FF99"/>
    <a:srgbClr val="FF0000"/>
    <a:srgbClr val="FFFF99"/>
    <a:srgbClr val="01462F"/>
    <a:srgbClr val="96969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5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6777074539696857E-2"/>
          <c:y val="1.7558801636481391E-2"/>
          <c:w val="0.93439301618307047"/>
          <c:h val="0.817126736205741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'[NUOVO TRITTICO LONIGO_Dicembre2023.xlsx]ANDAMENTO SUP SCHED'!$A$7</c:f>
              <c:strCache>
                <c:ptCount val="1"/>
                <c:pt idx="0">
                  <c:v>Campagna vendemmiale</c:v>
                </c:pt>
              </c:strCache>
            </c:strRef>
          </c:tx>
          <c:spPr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6215019979926326E-3"/>
                  <c:y val="-2.2322947512949932E-2"/>
                </c:manualLayout>
              </c:layout>
              <c:tx>
                <c:rich>
                  <a:bodyPr/>
                  <a:lstStyle/>
                  <a:p>
                    <a:fld id="{B002C5EE-90C3-4D5E-B33A-644DB446DFD4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27F-4E17-9D7A-9909FE04526D}"/>
                </c:ext>
              </c:extLst>
            </c:dLbl>
            <c:dLbl>
              <c:idx val="1"/>
              <c:layout>
                <c:manualLayout>
                  <c:x val="1.8319952430002888E-3"/>
                  <c:y val="-2.2322947512949946E-2"/>
                </c:manualLayout>
              </c:layout>
              <c:tx>
                <c:rich>
                  <a:bodyPr/>
                  <a:lstStyle/>
                  <a:p>
                    <a:fld id="{803DAF04-113C-47A8-BA49-EC0EDBD3E0B8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27F-4E17-9D7A-9909FE04526D}"/>
                </c:ext>
              </c:extLst>
            </c:dLbl>
            <c:dLbl>
              <c:idx val="2"/>
              <c:layout>
                <c:manualLayout>
                  <c:x val="9.2654845409268828E-4"/>
                  <c:y val="-3.0107353540497317E-2"/>
                </c:manualLayout>
              </c:layout>
              <c:tx>
                <c:rich>
                  <a:bodyPr/>
                  <a:lstStyle/>
                  <a:p>
                    <a:fld id="{0F009E3F-7B5B-405B-BCFE-1EE28247BD97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27F-4E17-9D7A-9909FE04526D}"/>
                </c:ext>
              </c:extLst>
            </c:dLbl>
            <c:dLbl>
              <c:idx val="3"/>
              <c:layout>
                <c:manualLayout>
                  <c:x val="2.7161977879038841E-3"/>
                  <c:y val="-1.9133955011099955E-2"/>
                </c:manualLayout>
              </c:layout>
              <c:tx>
                <c:rich>
                  <a:bodyPr/>
                  <a:lstStyle/>
                  <a:p>
                    <a:fld id="{71190962-D1EB-4D7D-8154-FCA944CE2CB1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27F-4E17-9D7A-9909FE04526D}"/>
                </c:ext>
              </c:extLst>
            </c:dLbl>
            <c:dLbl>
              <c:idx val="4"/>
              <c:layout>
                <c:manualLayout>
                  <c:x val="0"/>
                  <c:y val="-2.5511940014799939E-2"/>
                </c:manualLayout>
              </c:layout>
              <c:tx>
                <c:rich>
                  <a:bodyPr/>
                  <a:lstStyle/>
                  <a:p>
                    <a:fld id="{774A608F-9509-43DD-BA21-60FAE4AF5231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C27F-4E17-9D7A-9909FE04526D}"/>
                </c:ext>
              </c:extLst>
            </c:dLbl>
            <c:dLbl>
              <c:idx val="5"/>
              <c:layout>
                <c:manualLayout>
                  <c:x val="2.7161264984944746E-3"/>
                  <c:y val="-2.8700932516649961E-2"/>
                </c:manualLayout>
              </c:layout>
              <c:tx>
                <c:rich>
                  <a:bodyPr/>
                  <a:lstStyle/>
                  <a:p>
                    <a:fld id="{77674255-3D74-4327-A5F2-723E95398C01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27F-4E17-9D7A-9909FE04526D}"/>
                </c:ext>
              </c:extLst>
            </c:dLbl>
            <c:dLbl>
              <c:idx val="6"/>
              <c:layout>
                <c:manualLayout>
                  <c:x val="3.6215019979926326E-3"/>
                  <c:y val="-2.5511940014799939E-2"/>
                </c:manualLayout>
              </c:layout>
              <c:tx>
                <c:rich>
                  <a:bodyPr/>
                  <a:lstStyle/>
                  <a:p>
                    <a:fld id="{E2715E6C-790D-40B5-BACF-B668EE35AAD9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C27F-4E17-9D7A-9909FE04526D}"/>
                </c:ext>
              </c:extLst>
            </c:dLbl>
            <c:dLbl>
              <c:idx val="7"/>
              <c:layout>
                <c:manualLayout>
                  <c:x val="3.6215019979926326E-3"/>
                  <c:y val="-2.2322947512949946E-2"/>
                </c:manualLayout>
              </c:layout>
              <c:tx>
                <c:rich>
                  <a:bodyPr/>
                  <a:lstStyle/>
                  <a:p>
                    <a:fld id="{859A76A8-63C6-424C-871C-A5FA525F11FD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27F-4E17-9D7A-9909FE04526D}"/>
                </c:ext>
              </c:extLst>
            </c:dLbl>
            <c:dLbl>
              <c:idx val="8"/>
              <c:layout>
                <c:manualLayout>
                  <c:x val="6.3376284964871072E-3"/>
                  <c:y val="-2.5511940014799939E-2"/>
                </c:manualLayout>
              </c:layout>
              <c:tx>
                <c:rich>
                  <a:bodyPr/>
                  <a:lstStyle/>
                  <a:p>
                    <a:fld id="{956F5C75-BDF2-41C0-974B-B312724033CB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27F-4E17-9D7A-9909FE04526D}"/>
                </c:ext>
              </c:extLst>
            </c:dLbl>
            <c:dLbl>
              <c:idx val="9"/>
              <c:layout>
                <c:manualLayout>
                  <c:x val="5.4411641731649798E-3"/>
                  <c:y val="-2.8361442921177395E-2"/>
                </c:manualLayout>
              </c:layout>
              <c:tx>
                <c:rich>
                  <a:bodyPr/>
                  <a:lstStyle/>
                  <a:p>
                    <a:fld id="{08D42115-5B40-45D1-8A52-874F853B46B5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27F-4E17-9D7A-9909FE04526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7F-4E17-9D7A-9909FE04526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7F-4E17-9D7A-9909FE04526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vert="horz" lIns="38100" tIns="19050" rIns="38100" bIns="19050">
                <a:spAutoFit/>
              </a:bodyPr>
              <a:lstStyle/>
              <a:p>
                <a:pPr>
                  <a:defRPr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DataLabelsRange val="1"/>
                <c15:showLeaderLines val="0"/>
              </c:ext>
            </c:extLst>
          </c:dLbls>
          <c:cat>
            <c:strRef>
              <c:f>'[NUOVO TRITTICO LONIGO_Dicembre2023.xlsx]ANDAMENTO SUP SCHED'!$A$14:$A$23</c:f>
              <c:strCache>
                <c:ptCount val="10"/>
                <c:pt idx="0">
                  <c:v>13/14</c:v>
                </c:pt>
                <c:pt idx="1">
                  <c:v>14/15</c:v>
                </c:pt>
                <c:pt idx="2">
                  <c:v>15/16</c:v>
                </c:pt>
                <c:pt idx="3">
                  <c:v>16/17</c:v>
                </c:pt>
                <c:pt idx="4">
                  <c:v>17/18</c:v>
                </c:pt>
                <c:pt idx="5">
                  <c:v>18/19</c:v>
                </c:pt>
                <c:pt idx="6">
                  <c:v>19/20</c:v>
                </c:pt>
                <c:pt idx="7">
                  <c:v>20/21</c:v>
                </c:pt>
                <c:pt idx="8">
                  <c:v>21/22</c:v>
                </c:pt>
                <c:pt idx="9">
                  <c:v>22/23</c:v>
                </c:pt>
              </c:strCache>
            </c:strRef>
          </c:cat>
          <c:val>
            <c:numRef>
              <c:f>'[NUOVO TRITTICO LONIGO_Dicembre2023.xlsx]ANDAMENTO SUP SCHED'!$B$14:$B$23</c:f>
              <c:numCache>
                <c:formatCode>_(* #,##0.00_);_(* \(#,##0.00\);_(* "-"??_);_(@_)</c:formatCode>
                <c:ptCount val="10"/>
                <c:pt idx="0">
                  <c:v>79848.732000000004</c:v>
                </c:pt>
                <c:pt idx="1">
                  <c:v>80522.099400000006</c:v>
                </c:pt>
                <c:pt idx="2">
                  <c:v>87183.400699999998</c:v>
                </c:pt>
                <c:pt idx="3">
                  <c:v>91349.85</c:v>
                </c:pt>
                <c:pt idx="4">
                  <c:v>94414.246599999999</c:v>
                </c:pt>
                <c:pt idx="5">
                  <c:v>97347.49</c:v>
                </c:pt>
                <c:pt idx="6">
                  <c:v>99737.450700000001</c:v>
                </c:pt>
                <c:pt idx="7">
                  <c:v>99831.11</c:v>
                </c:pt>
                <c:pt idx="8">
                  <c:v>101165.72101303848</c:v>
                </c:pt>
                <c:pt idx="9">
                  <c:v>101176.52149999999</c:v>
                </c:pt>
              </c:numCache>
            </c:numRef>
          </c:val>
          <c:shape val="cylinder"/>
          <c:extLst>
            <c:ext xmlns:c15="http://schemas.microsoft.com/office/drawing/2012/chart" uri="{02D57815-91ED-43cb-92C2-25804820EDAC}">
              <c15:datalabelsRange>
                <c15:f>'[NUOVO TRITTICO LONIGO_Dicembre2023.xlsx]ANDAMENTO SUP SCHED'!$C$14:$C$23</c15:f>
                <c15:dlblRangeCache>
                  <c:ptCount val="10"/>
                  <c:pt idx="0">
                    <c:v>2,80%</c:v>
                  </c:pt>
                  <c:pt idx="1">
                    <c:v>0,84%</c:v>
                  </c:pt>
                  <c:pt idx="2">
                    <c:v>8,27%</c:v>
                  </c:pt>
                  <c:pt idx="3">
                    <c:v>4,78%</c:v>
                  </c:pt>
                  <c:pt idx="4">
                    <c:v>3,35%</c:v>
                  </c:pt>
                  <c:pt idx="5">
                    <c:v>3,11%</c:v>
                  </c:pt>
                  <c:pt idx="6">
                    <c:v>2,46%</c:v>
                  </c:pt>
                  <c:pt idx="7">
                    <c:v>0,09%</c:v>
                  </c:pt>
                  <c:pt idx="8">
                    <c:v>1,34%</c:v>
                  </c:pt>
                  <c:pt idx="9">
                    <c:v>0,01%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C27F-4E17-9D7A-9909FE0452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0"/>
        <c:shape val="box"/>
        <c:axId val="342128928"/>
        <c:axId val="1"/>
        <c:axId val="0"/>
      </c:bar3DChart>
      <c:catAx>
        <c:axId val="34212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342128928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ln>
          <a:solidFill>
            <a:srgbClr val="000000">
              <a:alpha val="0"/>
            </a:srgbClr>
          </a:solidFill>
        </a:ln>
      </c:spPr>
    </c:plotArea>
    <c:plotVisOnly val="1"/>
    <c:dispBlanksAs val="gap"/>
    <c:showDLblsOverMax val="0"/>
  </c:chart>
  <c:spPr>
    <a:gradFill>
      <a:gsLst>
        <a:gs pos="20000">
          <a:schemeClr val="accent1">
            <a:lumMod val="5000"/>
            <a:lumOff val="95000"/>
          </a:schemeClr>
        </a:gs>
        <a:gs pos="73464">
          <a:srgbClr val="C1D1EB"/>
        </a:gs>
        <a:gs pos="66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271893859702662E-2"/>
          <c:y val="3.0141629289589869E-2"/>
          <c:w val="0.89690440587785469"/>
          <c:h val="0.87907133757291167"/>
        </c:manualLayout>
      </c:layout>
      <c:lineChart>
        <c:grouping val="standard"/>
        <c:varyColors val="0"/>
        <c:ser>
          <c:idx val="0"/>
          <c:order val="0"/>
          <c:tx>
            <c:strRef>
              <c:f>'[DatiImpianti-EstirpiPerSlide3oFocusTrittico2023.xlsx]Diapo3'!$C$2</c:f>
              <c:strCache>
                <c:ptCount val="1"/>
                <c:pt idx="0">
                  <c:v>  Estirpi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6996036433220718E-2"/>
                  <c:y val="-0.1060107545537331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C0-4507-885E-C2E431FF70B2}"/>
                </c:ext>
              </c:extLst>
            </c:dLbl>
            <c:dLbl>
              <c:idx val="2"/>
              <c:layout>
                <c:manualLayout>
                  <c:x val="-2.7565121509889171E-2"/>
                  <c:y val="0.114563796561348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C0-4507-885E-C2E431FF70B2}"/>
                </c:ext>
              </c:extLst>
            </c:dLbl>
            <c:dLbl>
              <c:idx val="3"/>
              <c:layout>
                <c:manualLayout>
                  <c:x val="-2.4947931064813651E-2"/>
                  <c:y val="3.83416642099573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1.831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478730832887545E-2"/>
                      <c:h val="5.37343735742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C0-4507-885E-C2E431FF70B2}"/>
                </c:ext>
              </c:extLst>
            </c:dLbl>
            <c:dLbl>
              <c:idx val="4"/>
              <c:layout>
                <c:manualLayout>
                  <c:x val="-1.1244611678898538E-2"/>
                  <c:y val="3.462905708984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C0-4507-885E-C2E431FF70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'[DatiImpianti-EstirpiPerSlide3oFocusTrittico2023.xlsx]Diapo3'!$B$3:$B$7</c:f>
              <c:strCache>
                <c:ptCount val="5"/>
                <c:pt idx="0">
                  <c:v>2018/2019</c:v>
                </c:pt>
                <c:pt idx="1">
                  <c:v>2019/2020</c:v>
                </c:pt>
                <c:pt idx="2">
                  <c:v>2020/2021</c:v>
                </c:pt>
                <c:pt idx="3">
                  <c:v>2021/2022</c:v>
                </c:pt>
                <c:pt idx="4">
                  <c:v>2022/2023</c:v>
                </c:pt>
              </c:strCache>
            </c:strRef>
          </c:cat>
          <c:val>
            <c:numRef>
              <c:f>'[DatiImpianti-EstirpiPerSlide3oFocusTrittico2023.xlsx]Diapo3'!$C$3:$C$7</c:f>
              <c:numCache>
                <c:formatCode>_-* #,##0_-;\-* #,##0_-;_-* "-"??_-;_-@_-</c:formatCode>
                <c:ptCount val="5"/>
                <c:pt idx="0">
                  <c:v>1644.7365</c:v>
                </c:pt>
                <c:pt idx="1">
                  <c:v>1525.7085</c:v>
                </c:pt>
                <c:pt idx="2">
                  <c:v>1865.5709999999999</c:v>
                </c:pt>
                <c:pt idx="3">
                  <c:v>1830.8689999999999</c:v>
                </c:pt>
                <c:pt idx="4">
                  <c:v>3587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C0-4507-885E-C2E431FF70B2}"/>
            </c:ext>
          </c:extLst>
        </c:ser>
        <c:ser>
          <c:idx val="1"/>
          <c:order val="1"/>
          <c:tx>
            <c:strRef>
              <c:f>'[DatiImpianti-EstirpiPerSlide3oFocusTrittico2023.xlsx]Diapo3'!$D$2</c:f>
              <c:strCache>
                <c:ptCount val="1"/>
                <c:pt idx="0">
                  <c:v>  Impianti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5331908328157499E-2"/>
                  <c:y val="6.3625761747761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C0-4507-885E-C2E431FF70B2}"/>
                </c:ext>
              </c:extLst>
            </c:dLbl>
            <c:dLbl>
              <c:idx val="2"/>
              <c:layout>
                <c:manualLayout>
                  <c:x val="-2.7377758610166694E-2"/>
                  <c:y val="-0.13244706845131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C0-4507-885E-C2E431FF70B2}"/>
                </c:ext>
              </c:extLst>
            </c:dLbl>
            <c:dLbl>
              <c:idx val="3"/>
              <c:layout>
                <c:manualLayout>
                  <c:x val="-5.1007955766654844E-2"/>
                  <c:y val="-3.4905476756786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C0-4507-885E-C2E431FF70B2}"/>
                </c:ext>
              </c:extLst>
            </c:dLbl>
            <c:dLbl>
              <c:idx val="4"/>
              <c:layout>
                <c:manualLayout>
                  <c:x val="-3.1167288580869913E-2"/>
                  <c:y val="-3.314500548422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C0-4507-885E-C2E431FF70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'[DatiImpianti-EstirpiPerSlide3oFocusTrittico2023.xlsx]Diapo3'!$B$3:$B$7</c:f>
              <c:strCache>
                <c:ptCount val="5"/>
                <c:pt idx="0">
                  <c:v>2018/2019</c:v>
                </c:pt>
                <c:pt idx="1">
                  <c:v>2019/2020</c:v>
                </c:pt>
                <c:pt idx="2">
                  <c:v>2020/2021</c:v>
                </c:pt>
                <c:pt idx="3">
                  <c:v>2021/2022</c:v>
                </c:pt>
                <c:pt idx="4">
                  <c:v>2022/2023</c:v>
                </c:pt>
              </c:strCache>
            </c:strRef>
          </c:cat>
          <c:val>
            <c:numRef>
              <c:f>'[DatiImpianti-EstirpiPerSlide3oFocusTrittico2023.xlsx]Diapo3'!$D$3:$D$7</c:f>
              <c:numCache>
                <c:formatCode>_-* #,##0_-;\-* #,##0_-;_-* "-"??_-;_-@_-</c:formatCode>
                <c:ptCount val="5"/>
                <c:pt idx="0">
                  <c:v>4700.9834000000001</c:v>
                </c:pt>
                <c:pt idx="1">
                  <c:v>3915.6728000000007</c:v>
                </c:pt>
                <c:pt idx="2">
                  <c:v>1959.231</c:v>
                </c:pt>
                <c:pt idx="3">
                  <c:v>3165.48</c:v>
                </c:pt>
                <c:pt idx="4">
                  <c:v>3598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7C0-4507-885E-C2E431FF7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5554272"/>
        <c:axId val="1565560096"/>
      </c:lineChart>
      <c:catAx>
        <c:axId val="156555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65560096"/>
        <c:crosses val="autoZero"/>
        <c:auto val="1"/>
        <c:lblAlgn val="ctr"/>
        <c:lblOffset val="100"/>
        <c:noMultiLvlLbl val="0"/>
      </c:catAx>
      <c:valAx>
        <c:axId val="1565560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6555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11479613435418E-2"/>
          <c:y val="1.910970345756537E-2"/>
          <c:w val="0.91709084751502834"/>
          <c:h val="0.90759733987486768"/>
        </c:manualLayout>
      </c:layout>
      <c:lineChart>
        <c:grouping val="standard"/>
        <c:varyColors val="0"/>
        <c:ser>
          <c:idx val="0"/>
          <c:order val="0"/>
          <c:spPr>
            <a:ln w="730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5668416447944007E-2"/>
                  <c:y val="-3.240740740740740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35.676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27-4242-A172-D1450ABAF781}"/>
                </c:ext>
              </c:extLst>
            </c:dLbl>
            <c:dLbl>
              <c:idx val="1"/>
              <c:layout>
                <c:manualLayout>
                  <c:x val="-5.5668416447944007E-2"/>
                  <c:y val="-3.703703703703712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36.170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27-4242-A172-D1450ABAF781}"/>
                </c:ext>
              </c:extLst>
            </c:dLbl>
            <c:dLbl>
              <c:idx val="2"/>
              <c:layout>
                <c:manualLayout>
                  <c:x val="-5.8863517060367451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36.422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27-4242-A172-D1450ABAF781}"/>
                </c:ext>
              </c:extLst>
            </c:dLbl>
            <c:dLbl>
              <c:idx val="3"/>
              <c:layout>
                <c:manualLayout>
                  <c:x val="-8.3863517060367557E-2"/>
                  <c:y val="-3.703703703703712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36.921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27-4242-A172-D1450ABAF781}"/>
                </c:ext>
              </c:extLst>
            </c:dLbl>
            <c:dLbl>
              <c:idx val="4"/>
              <c:layout>
                <c:manualLayout>
                  <c:x val="-9.7752405949256341E-2"/>
                  <c:y val="-1.38888888888888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38.438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27-4242-A172-D1450ABAF7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3600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Foglio1!$G$30:$G$34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Foglio1!$H$30:$H$34</c:f>
              <c:numCache>
                <c:formatCode>General</c:formatCode>
                <c:ptCount val="5"/>
                <c:pt idx="0">
                  <c:v>35676</c:v>
                </c:pt>
                <c:pt idx="1">
                  <c:v>36170</c:v>
                </c:pt>
                <c:pt idx="2">
                  <c:v>36224</c:v>
                </c:pt>
                <c:pt idx="3">
                  <c:v>36931</c:v>
                </c:pt>
                <c:pt idx="4">
                  <c:v>38483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527-4242-A172-D1450ABAF7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2218872"/>
        <c:axId val="482214280"/>
      </c:lineChart>
      <c:catAx>
        <c:axId val="48221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2214280"/>
        <c:crosses val="autoZero"/>
        <c:auto val="1"/>
        <c:lblAlgn val="ctr"/>
        <c:lblOffset val="100"/>
        <c:noMultiLvlLbl val="0"/>
      </c:catAx>
      <c:valAx>
        <c:axId val="482214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22188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 anchor="t" anchorCtr="0"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0.2104</cdr:x>
      <cdr:y>0.18841</cdr:y>
    </cdr:from>
    <cdr:to>
      <cdr:x>0.31299</cdr:x>
      <cdr:y>0.29137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2EF6B4EE-FEEE-4680-89B8-056EA1609BDC}"/>
            </a:ext>
          </a:extLst>
        </cdr:cNvPr>
        <cdr:cNvSpPr txBox="1"/>
      </cdr:nvSpPr>
      <cdr:spPr>
        <a:xfrm xmlns:a="http://schemas.openxmlformats.org/drawingml/2006/main">
          <a:off x="1875357" y="663518"/>
          <a:ext cx="914404" cy="362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600" b="1" dirty="0">
              <a:solidFill>
                <a:schemeClr val="accent2"/>
              </a:solidFill>
            </a:rPr>
            <a:t>Impianti</a:t>
          </a:r>
        </a:p>
      </cdr:txBody>
    </cdr:sp>
  </cdr:relSizeAnchor>
  <cdr:relSizeAnchor xmlns:cdr="http://schemas.openxmlformats.org/drawingml/2006/chartDrawing">
    <cdr:from>
      <cdr:x>0.19895</cdr:x>
      <cdr:y>0.6513</cdr:y>
    </cdr:from>
    <cdr:to>
      <cdr:x>0.30154</cdr:x>
      <cdr:y>0.70701</cdr:y>
    </cdr:to>
    <cdr:sp macro="" textlink="">
      <cdr:nvSpPr>
        <cdr:cNvPr id="3" name="CasellaDiTesto 1">
          <a:extLst xmlns:a="http://schemas.openxmlformats.org/drawingml/2006/main">
            <a:ext uri="{FF2B5EF4-FFF2-40B4-BE49-F238E27FC236}">
              <a16:creationId xmlns:a16="http://schemas.microsoft.com/office/drawing/2014/main" id="{22A0FABB-7A85-4A4C-89CE-0C145F23778C}"/>
            </a:ext>
          </a:extLst>
        </cdr:cNvPr>
        <cdr:cNvSpPr txBox="1"/>
      </cdr:nvSpPr>
      <cdr:spPr>
        <a:xfrm xmlns:a="http://schemas.openxmlformats.org/drawingml/2006/main">
          <a:off x="1773260" y="2969221"/>
          <a:ext cx="914404" cy="253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600" b="1" dirty="0">
              <a:solidFill>
                <a:schemeClr val="accent1">
                  <a:lumMod val="75000"/>
                </a:schemeClr>
              </a:solidFill>
            </a:rPr>
            <a:t>Estirpi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88950"/>
          </a:xfrm>
          <a:prstGeom prst="rect">
            <a:avLst/>
          </a:prstGeom>
        </p:spPr>
        <p:txBody>
          <a:bodyPr vert="horz" lIns="90195" tIns="45097" rIns="90195" bIns="45097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88950"/>
          </a:xfrm>
          <a:prstGeom prst="rect">
            <a:avLst/>
          </a:prstGeom>
        </p:spPr>
        <p:txBody>
          <a:bodyPr vert="horz" lIns="90195" tIns="45097" rIns="90195" bIns="45097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EF9C0B-41AB-470F-8068-04100085925F}" type="datetimeFigureOut">
              <a:rPr lang="it-IT"/>
              <a:pPr>
                <a:defRPr/>
              </a:pPr>
              <a:t>23/02/2024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14650" cy="488950"/>
          </a:xfrm>
          <a:prstGeom prst="rect">
            <a:avLst/>
          </a:prstGeom>
        </p:spPr>
        <p:txBody>
          <a:bodyPr vert="horz" lIns="90195" tIns="45097" rIns="90195" bIns="45097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08413" y="9283700"/>
            <a:ext cx="2914650" cy="488950"/>
          </a:xfrm>
          <a:prstGeom prst="rect">
            <a:avLst/>
          </a:prstGeom>
        </p:spPr>
        <p:txBody>
          <a:bodyPr vert="horz" wrap="square" lIns="90195" tIns="45097" rIns="90195" bIns="450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88C72C-D830-4094-9FE6-9554E088CC9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B47F0-4A9C-43EF-9893-B57F05F5C3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A561-77E7-4E01-9732-1EE1413F99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2852E-6029-438C-BB68-AEB3D3515C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980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08355E-8B2F-4200-9F60-48A0DEA26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ACD6FD-C361-4BAA-85A0-6680D1E88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3BB3CFE-A756-4EFC-A815-B1D3F32796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89B15-2AC5-4B15-AA9D-1B09CD9E9C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814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035D5C-975D-479D-B058-908C306844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D514E05-64DE-4AB9-B016-404A294F7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8DA46E-1C40-4D77-9AB7-A7C64D1DC1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19497-36BE-4F2A-9FA6-12CF9AD7B77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89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E9EA6-8417-4C40-87C1-117F830CCD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65CA1-E1CB-4EC3-9BE3-7C7DAF205EE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8917A-9C06-40E5-A404-17B1AA6C34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9B57-D62B-42E0-980B-F739ED78C31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D2F1-1E43-4CE6-B725-F8924258C25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7109-F1CC-46D8-A3B3-18738335A8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04DE-C1A7-44CA-B112-2EFB71C1178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D331C-91B2-4DA9-9D2E-3CA7DDEB29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DE7A08-8DAA-4C2A-8489-79D2F22230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9">
            <a:extLst>
              <a:ext uri="{FF2B5EF4-FFF2-40B4-BE49-F238E27FC236}">
                <a16:creationId xmlns:a16="http://schemas.microsoft.com/office/drawing/2014/main" id="{C7B9ADAC-F34A-6042-BC62-F5C61B0C0B4D}"/>
              </a:ext>
            </a:extLst>
          </p:cNvPr>
          <p:cNvSpPr/>
          <p:nvPr userDrawn="1"/>
        </p:nvSpPr>
        <p:spPr>
          <a:xfrm>
            <a:off x="0" y="6716"/>
            <a:ext cx="486000" cy="6851285"/>
          </a:xfrm>
          <a:custGeom>
            <a:avLst/>
            <a:gdLst/>
            <a:ahLst/>
            <a:cxnLst/>
            <a:rect l="l" t="t" r="r" b="b"/>
            <a:pathLst>
              <a:path w="1031240" h="10286365">
                <a:moveTo>
                  <a:pt x="0" y="10286260"/>
                </a:moveTo>
                <a:lnTo>
                  <a:pt x="0" y="0"/>
                </a:lnTo>
                <a:lnTo>
                  <a:pt x="1030865" y="0"/>
                </a:lnTo>
                <a:lnTo>
                  <a:pt x="1030865" y="10286260"/>
                </a:lnTo>
                <a:lnTo>
                  <a:pt x="0" y="10286260"/>
                </a:lnTo>
                <a:close/>
              </a:path>
            </a:pathLst>
          </a:custGeom>
          <a:solidFill>
            <a:srgbClr val="004A2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FB45C57-B843-6449-B661-A98815E37E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3479" y="5566608"/>
            <a:ext cx="483530" cy="1302026"/>
          </a:xfrm>
          <a:prstGeom prst="rect">
            <a:avLst/>
          </a:prstGeom>
        </p:spPr>
      </p:pic>
      <p:sp>
        <p:nvSpPr>
          <p:cNvPr id="9" name="object 3">
            <a:extLst>
              <a:ext uri="{FF2B5EF4-FFF2-40B4-BE49-F238E27FC236}">
                <a16:creationId xmlns:a16="http://schemas.microsoft.com/office/drawing/2014/main" id="{FC102E81-6FED-BB42-B946-34A987AE9DB7}"/>
              </a:ext>
            </a:extLst>
          </p:cNvPr>
          <p:cNvSpPr/>
          <p:nvPr userDrawn="1"/>
        </p:nvSpPr>
        <p:spPr>
          <a:xfrm>
            <a:off x="1009618" y="1766080"/>
            <a:ext cx="7560000" cy="10800"/>
          </a:xfrm>
          <a:custGeom>
            <a:avLst/>
            <a:gdLst/>
            <a:ahLst/>
            <a:cxnLst/>
            <a:rect l="l" t="t" r="r" b="b"/>
            <a:pathLst>
              <a:path w="15401925" h="19050">
                <a:moveTo>
                  <a:pt x="15401923" y="19049"/>
                </a:moveTo>
                <a:lnTo>
                  <a:pt x="0" y="19049"/>
                </a:lnTo>
                <a:lnTo>
                  <a:pt x="0" y="0"/>
                </a:lnTo>
                <a:lnTo>
                  <a:pt x="15401923" y="0"/>
                </a:lnTo>
                <a:lnTo>
                  <a:pt x="15401923" y="1904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766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323850" y="901337"/>
            <a:ext cx="8374063" cy="537722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600" b="1" i="1" dirty="0">
                <a:solidFill>
                  <a:srgbClr val="00B050"/>
                </a:solidFill>
              </a:rPr>
              <a:t>Godega di sant’Urbano 23 febbraio 2024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i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2000" b="1" i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2000" b="1" i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2000" b="1" i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2000" b="1" i="1" dirty="0">
                <a:solidFill>
                  <a:srgbClr val="00B050"/>
                </a:solidFill>
              </a:rPr>
              <a:t>Situazione del potenziale produttivo viticolo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2000" b="1" i="1" dirty="0">
                <a:solidFill>
                  <a:srgbClr val="00B050"/>
                </a:solidFill>
              </a:rPr>
              <a:t> per le denominazioni a Prosecco, Pinot grigio delle </a:t>
            </a:r>
            <a:r>
              <a:rPr lang="it-IT" altLang="it-IT" sz="2000" b="1" i="1" dirty="0" err="1">
                <a:solidFill>
                  <a:srgbClr val="00B050"/>
                </a:solidFill>
              </a:rPr>
              <a:t>Venezie</a:t>
            </a:r>
            <a:r>
              <a:rPr lang="it-IT" altLang="it-IT" sz="2000" b="1" i="1" dirty="0">
                <a:solidFill>
                  <a:srgbClr val="00B050"/>
                </a:solidFill>
              </a:rPr>
              <a:t> e Vini Venezia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6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600" b="1" dirty="0">
                <a:solidFill>
                  <a:srgbClr val="00B050"/>
                </a:solidFill>
              </a:rPr>
              <a:t>Alberto Zannol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900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400" b="1" i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400" b="1" i="1" dirty="0">
                <a:solidFill>
                  <a:srgbClr val="00B050"/>
                </a:solidFill>
              </a:rPr>
              <a:t>Regione Veneto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altLang="it-IT" sz="1400" b="1" i="1" dirty="0">
                <a:solidFill>
                  <a:srgbClr val="00B050"/>
                </a:solidFill>
              </a:rPr>
              <a:t>Area Marketing territoriale, Cultura, Turismo, Agricoltura e Sport - Direzione Agroalimentare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altLang="it-IT" sz="1400" b="1" i="1" dirty="0">
              <a:solidFill>
                <a:srgbClr val="006600"/>
              </a:solidFill>
            </a:endParaRPr>
          </a:p>
        </p:txBody>
      </p:sp>
      <p:pic>
        <p:nvPicPr>
          <p:cNvPr id="3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253481" y="3331977"/>
            <a:ext cx="81820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800" b="1" dirty="0"/>
          </a:p>
          <a:p>
            <a:pPr algn="just"/>
            <a:r>
              <a:rPr lang="it-IT" sz="2800" b="1" dirty="0"/>
              <a:t>Bando Ristrutturazione riconversione vigneti</a:t>
            </a:r>
          </a:p>
          <a:p>
            <a:pPr algn="just"/>
            <a:r>
              <a:rPr lang="it-IT" sz="2800" u="sng" dirty="0"/>
              <a:t>Termine presentazione domande 14 giugno 2024</a:t>
            </a:r>
          </a:p>
          <a:p>
            <a:pPr algn="just"/>
            <a:r>
              <a:rPr lang="it-IT" sz="2800" dirty="0"/>
              <a:t> </a:t>
            </a:r>
          </a:p>
          <a:p>
            <a:pPr algn="just"/>
            <a:r>
              <a:rPr lang="it-IT" sz="2800" u="sng" dirty="0"/>
              <a:t>Euro 7.000.000</a:t>
            </a:r>
          </a:p>
        </p:txBody>
      </p:sp>
      <p:sp>
        <p:nvSpPr>
          <p:cNvPr id="6" name="CasellaDiTesto 14">
            <a:extLst>
              <a:ext uri="{FF2B5EF4-FFF2-40B4-BE49-F238E27FC236}">
                <a16:creationId xmlns:a16="http://schemas.microsoft.com/office/drawing/2014/main" id="{4F99B6BB-C4AA-45DE-B209-5A40F02D0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686" y="146845"/>
            <a:ext cx="4497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altLang="it-IT" sz="2400" b="1" noProof="0" dirty="0">
                <a:solidFill>
                  <a:srgbClr val="00B050"/>
                </a:solidFill>
                <a:latin typeface="Calibri" panose="020F0502020204030204" pitchFamily="34" charset="0"/>
              </a:rPr>
              <a:t>Prossime scadenze</a:t>
            </a:r>
            <a:endParaRPr kumimoji="0" lang="it-IT" altLang="it-IT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65DEB2C-B3BD-45FF-818F-3B3FA6EE8D12}"/>
              </a:ext>
            </a:extLst>
          </p:cNvPr>
          <p:cNvSpPr txBox="1"/>
          <p:nvPr/>
        </p:nvSpPr>
        <p:spPr>
          <a:xfrm>
            <a:off x="379413" y="1195218"/>
            <a:ext cx="81820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/>
              <a:t>Bando Investimenti in apertura</a:t>
            </a:r>
          </a:p>
          <a:p>
            <a:pPr algn="just"/>
            <a:r>
              <a:rPr lang="it-IT" sz="2800" u="sng" dirty="0"/>
              <a:t>Termine presentazione domande 30 aprile 2024</a:t>
            </a:r>
          </a:p>
          <a:p>
            <a:pPr algn="just"/>
            <a:endParaRPr lang="it-IT" sz="2800" u="sng" dirty="0"/>
          </a:p>
          <a:p>
            <a:pPr algn="just"/>
            <a:r>
              <a:rPr lang="it-IT" sz="2800" u="sng" dirty="0"/>
              <a:t>Euro 9.500.000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14">
            <a:extLst>
              <a:ext uri="{FF2B5EF4-FFF2-40B4-BE49-F238E27FC236}">
                <a16:creationId xmlns:a16="http://schemas.microsoft.com/office/drawing/2014/main" id="{4F99B6BB-C4AA-45DE-B209-5A40F02D0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686" y="146845"/>
            <a:ext cx="44978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449263" eaLnBrk="1" hangingPunct="1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dirty="0">
                <a:solidFill>
                  <a:srgbClr val="00B050"/>
                </a:solidFill>
                <a:latin typeface="Calibri" panose="020F0502020204030204" pitchFamily="34" charset="0"/>
              </a:rPr>
              <a:t>Flavescenza dorata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04462" y="793176"/>
            <a:ext cx="5192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4400" b="1" dirty="0">
                <a:latin typeface="Calibri" pitchFamily="34" charset="0"/>
                <a:cs typeface="Calibri" pitchFamily="34" charset="0"/>
              </a:rPr>
              <a:t>….non è finita !</a:t>
            </a:r>
          </a:p>
          <a:p>
            <a:r>
              <a:rPr lang="it-IT" sz="16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C5337A2-E76A-4DE9-99AC-41575A7D6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725" y="2769174"/>
            <a:ext cx="329565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23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egnaposto contenuto 2"/>
          <p:cNvSpPr>
            <a:spLocks noGrp="1"/>
          </p:cNvSpPr>
          <p:nvPr>
            <p:ph idx="1"/>
          </p:nvPr>
        </p:nvSpPr>
        <p:spPr>
          <a:xfrm>
            <a:off x="323850" y="1268413"/>
            <a:ext cx="8374063" cy="45370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3500" b="1" dirty="0">
                <a:solidFill>
                  <a:srgbClr val="006600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b="1" dirty="0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b="1" dirty="0">
                <a:solidFill>
                  <a:srgbClr val="006600"/>
                </a:solidFill>
                <a:latin typeface="Times New Roman" pitchFamily="18" charset="0"/>
              </a:rPr>
              <a:t>Grazie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b="1" dirty="0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1600" b="1" dirty="0">
              <a:solidFill>
                <a:srgbClr val="006600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it-IT" altLang="it-IT" sz="10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1600" b="1" dirty="0">
                <a:solidFill>
                  <a:srgbClr val="006600"/>
                </a:solidFill>
              </a:rPr>
              <a:t>alberto.zannol@regione.veneto.it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it-IT" altLang="it-IT" sz="900" b="1" dirty="0">
              <a:solidFill>
                <a:srgbClr val="006600"/>
              </a:solidFill>
            </a:endParaRPr>
          </a:p>
        </p:txBody>
      </p:sp>
      <p:pic>
        <p:nvPicPr>
          <p:cNvPr id="4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47638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FBFDCF6-2962-4316-BA7A-EB9B88720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44539" cy="414564"/>
          </a:xfrm>
          <a:prstGeom prst="rect">
            <a:avLst/>
          </a:prstGeom>
        </p:spPr>
      </p:pic>
      <p:sp>
        <p:nvSpPr>
          <p:cNvPr id="8" name="CasellaDiTesto 14">
            <a:extLst>
              <a:ext uri="{FF2B5EF4-FFF2-40B4-BE49-F238E27FC236}">
                <a16:creationId xmlns:a16="http://schemas.microsoft.com/office/drawing/2014/main" id="{3687FC52-055B-4C7F-A5FC-5D1ED4C2C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0"/>
            <a:ext cx="4304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b="1" dirty="0">
                <a:solidFill>
                  <a:srgbClr val="00B050"/>
                </a:solidFill>
                <a:latin typeface="Calibri" pitchFamily="34" charset="0"/>
              </a:rPr>
              <a:t>Andamento superficie vitata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7252A4D9-F93F-4497-B53D-A2CE501EB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42699"/>
              </p:ext>
            </p:extLst>
          </p:nvPr>
        </p:nvGraphicFramePr>
        <p:xfrm>
          <a:off x="304800" y="461665"/>
          <a:ext cx="8569407" cy="6307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848B8BF4-9C52-4170-A9BE-CF5BF2A11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6391115"/>
            <a:ext cx="4017612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3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14">
            <a:extLst>
              <a:ext uri="{FF2B5EF4-FFF2-40B4-BE49-F238E27FC236}">
                <a16:creationId xmlns:a16="http://schemas.microsoft.com/office/drawing/2014/main" id="{D4BE1197-8C0F-4B88-AA0B-D928E82E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9525"/>
            <a:ext cx="43176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b="1" dirty="0">
                <a:solidFill>
                  <a:srgbClr val="00B050"/>
                </a:solidFill>
                <a:latin typeface="Calibri" pitchFamily="34" charset="0"/>
              </a:rPr>
              <a:t>Andamento estirpi e impianti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4359AD18-5971-431A-B7FF-24E256F75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637016"/>
              </p:ext>
            </p:extLst>
          </p:nvPr>
        </p:nvGraphicFramePr>
        <p:xfrm>
          <a:off x="115408" y="459779"/>
          <a:ext cx="8913184" cy="3521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0137ECC-91B8-4B22-854D-2AFAE18CF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771746"/>
              </p:ext>
            </p:extLst>
          </p:nvPr>
        </p:nvGraphicFramePr>
        <p:xfrm>
          <a:off x="209550" y="4595852"/>
          <a:ext cx="8762446" cy="2062123"/>
        </p:xfrm>
        <a:graphic>
          <a:graphicData uri="http://schemas.openxmlformats.org/drawingml/2006/table">
            <a:tbl>
              <a:tblPr/>
              <a:tblGrid>
                <a:gridCol w="1871833">
                  <a:extLst>
                    <a:ext uri="{9D8B030D-6E8A-4147-A177-3AD203B41FA5}">
                      <a16:colId xmlns:a16="http://schemas.microsoft.com/office/drawing/2014/main" val="2081277681"/>
                    </a:ext>
                  </a:extLst>
                </a:gridCol>
                <a:gridCol w="2357267">
                  <a:extLst>
                    <a:ext uri="{9D8B030D-6E8A-4147-A177-3AD203B41FA5}">
                      <a16:colId xmlns:a16="http://schemas.microsoft.com/office/drawing/2014/main" val="1455773308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1229175546"/>
                    </a:ext>
                  </a:extLst>
                </a:gridCol>
                <a:gridCol w="1545762">
                  <a:extLst>
                    <a:ext uri="{9D8B030D-6E8A-4147-A177-3AD203B41FA5}">
                      <a16:colId xmlns:a16="http://schemas.microsoft.com/office/drawing/2014/main" val="224335461"/>
                    </a:ext>
                  </a:extLst>
                </a:gridCol>
                <a:gridCol w="1263559">
                  <a:extLst>
                    <a:ext uri="{9D8B030D-6E8A-4147-A177-3AD203B41FA5}">
                      <a16:colId xmlns:a16="http://schemas.microsoft.com/office/drawing/2014/main" val="2171851243"/>
                    </a:ext>
                  </a:extLst>
                </a:gridCol>
              </a:tblGrid>
              <a:tr h="56589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Autorizzazioni (ettari) in scadenza da 2024 a 2027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(ettari)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64404"/>
                  </a:ext>
                </a:extLst>
              </a:tr>
              <a:tr h="90204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conversione ex diritti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nuovo impianto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reimpianti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reimpianti anticipati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537078"/>
                  </a:ext>
                </a:extLst>
              </a:tr>
              <a:tr h="594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26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20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14">
            <a:extLst>
              <a:ext uri="{FF2B5EF4-FFF2-40B4-BE49-F238E27FC236}">
                <a16:creationId xmlns:a16="http://schemas.microsoft.com/office/drawing/2014/main" id="{20E772C5-F59C-4EF6-8063-04B47E64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949" y="426"/>
            <a:ext cx="45287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b="1" dirty="0">
                <a:solidFill>
                  <a:srgbClr val="00B050"/>
                </a:solidFill>
                <a:latin typeface="Calibri" pitchFamily="34" charset="0"/>
              </a:rPr>
              <a:t>Andamento superficie vitata per le principali varietà al 31/7/2023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9E9A758E-E1DD-48E3-8DBD-758B18677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76752"/>
              </p:ext>
            </p:extLst>
          </p:nvPr>
        </p:nvGraphicFramePr>
        <p:xfrm>
          <a:off x="1098550" y="1643856"/>
          <a:ext cx="6946900" cy="2743200"/>
        </p:xfrm>
        <a:graphic>
          <a:graphicData uri="http://schemas.openxmlformats.org/drawingml/2006/table">
            <a:tbl>
              <a:tblPr/>
              <a:tblGrid>
                <a:gridCol w="2578100">
                  <a:extLst>
                    <a:ext uri="{9D8B030D-6E8A-4147-A177-3AD203B41FA5}">
                      <a16:colId xmlns:a16="http://schemas.microsoft.com/office/drawing/2014/main" val="37417194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589587424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994530649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796914167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536780305"/>
                    </a:ext>
                  </a:extLst>
                </a:gridCol>
              </a:tblGrid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Varietà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(ettari)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2023/22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2022/21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328124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32685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GLERA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38.117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36.714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3,82%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1,56%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64555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PINOT GRIGIO G.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15.254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15.988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-4,59%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-0,20%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44231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MERLOT N.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5.793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5.991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-3,30%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2,06%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3949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CHARDONNAY B.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5.486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5.479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0,14%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3,74%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8846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PINOT NERO N.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2.016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1.930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4,47%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12,28%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99504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CABERNET SAUVIGNON N.</a:t>
                      </a:r>
                    </a:p>
                  </a:txBody>
                  <a:tcPr marL="952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1.593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1.761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-9,56%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-3,36%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58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99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logo regione veneto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4"/>
          <p:cNvSpPr txBox="1">
            <a:spLocks noChangeArrowheads="1"/>
          </p:cNvSpPr>
          <p:nvPr/>
        </p:nvSpPr>
        <p:spPr bwMode="auto">
          <a:xfrm>
            <a:off x="4267200" y="165085"/>
            <a:ext cx="4659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b="1" dirty="0">
                <a:solidFill>
                  <a:srgbClr val="00B050"/>
                </a:solidFill>
              </a:rPr>
              <a:t>Superficie  a varietà Glera in Veneto </a:t>
            </a:r>
          </a:p>
        </p:txBody>
      </p:sp>
      <p:pic>
        <p:nvPicPr>
          <p:cNvPr id="8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47638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AB0413DA-AF3A-40CC-AC78-3BCE36CC9B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813431"/>
              </p:ext>
            </p:extLst>
          </p:nvPr>
        </p:nvGraphicFramePr>
        <p:xfrm>
          <a:off x="438150" y="819151"/>
          <a:ext cx="8267700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B7EA301-4527-4BCF-95F0-A954600D0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081419"/>
              </p:ext>
            </p:extLst>
          </p:nvPr>
        </p:nvGraphicFramePr>
        <p:xfrm>
          <a:off x="698500" y="3570525"/>
          <a:ext cx="7747000" cy="965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704">
                  <a:extLst>
                    <a:ext uri="{9D8B030D-6E8A-4147-A177-3AD203B41FA5}">
                      <a16:colId xmlns:a16="http://schemas.microsoft.com/office/drawing/2014/main" val="1318084037"/>
                    </a:ext>
                  </a:extLst>
                </a:gridCol>
                <a:gridCol w="1171615">
                  <a:extLst>
                    <a:ext uri="{9D8B030D-6E8A-4147-A177-3AD203B41FA5}">
                      <a16:colId xmlns:a16="http://schemas.microsoft.com/office/drawing/2014/main" val="4204168109"/>
                    </a:ext>
                  </a:extLst>
                </a:gridCol>
                <a:gridCol w="1386808">
                  <a:extLst>
                    <a:ext uri="{9D8B030D-6E8A-4147-A177-3AD203B41FA5}">
                      <a16:colId xmlns:a16="http://schemas.microsoft.com/office/drawing/2014/main" val="3737902983"/>
                    </a:ext>
                  </a:extLst>
                </a:gridCol>
                <a:gridCol w="1147704">
                  <a:extLst>
                    <a:ext uri="{9D8B030D-6E8A-4147-A177-3AD203B41FA5}">
                      <a16:colId xmlns:a16="http://schemas.microsoft.com/office/drawing/2014/main" val="2814168259"/>
                    </a:ext>
                  </a:extLst>
                </a:gridCol>
                <a:gridCol w="1506361">
                  <a:extLst>
                    <a:ext uri="{9D8B030D-6E8A-4147-A177-3AD203B41FA5}">
                      <a16:colId xmlns:a16="http://schemas.microsoft.com/office/drawing/2014/main" val="2680999483"/>
                    </a:ext>
                  </a:extLst>
                </a:gridCol>
                <a:gridCol w="1386808">
                  <a:extLst>
                    <a:ext uri="{9D8B030D-6E8A-4147-A177-3AD203B41FA5}">
                      <a16:colId xmlns:a16="http://schemas.microsoft.com/office/drawing/2014/main" val="3897457558"/>
                    </a:ext>
                  </a:extLst>
                </a:gridCol>
              </a:tblGrid>
              <a:tr h="34368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BL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PD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TV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VE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VI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489261"/>
                  </a:ext>
                </a:extLst>
              </a:tr>
              <a:tr h="6220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GLERA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            75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          3.726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   28.530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            3.929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          2.224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020143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7393A3C-E6E7-4701-AEA0-B87DB2160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37840"/>
              </p:ext>
            </p:extLst>
          </p:nvPr>
        </p:nvGraphicFramePr>
        <p:xfrm>
          <a:off x="1552575" y="4667249"/>
          <a:ext cx="6362699" cy="2025666"/>
        </p:xfrm>
        <a:graphic>
          <a:graphicData uri="http://schemas.openxmlformats.org/drawingml/2006/table">
            <a:tbl>
              <a:tblPr/>
              <a:tblGrid>
                <a:gridCol w="1218828">
                  <a:extLst>
                    <a:ext uri="{9D8B030D-6E8A-4147-A177-3AD203B41FA5}">
                      <a16:colId xmlns:a16="http://schemas.microsoft.com/office/drawing/2014/main" val="1259762768"/>
                    </a:ext>
                  </a:extLst>
                </a:gridCol>
                <a:gridCol w="1714623">
                  <a:extLst>
                    <a:ext uri="{9D8B030D-6E8A-4147-A177-3AD203B41FA5}">
                      <a16:colId xmlns:a16="http://schemas.microsoft.com/office/drawing/2014/main" val="1756591771"/>
                    </a:ext>
                  </a:extLst>
                </a:gridCol>
                <a:gridCol w="1735282">
                  <a:extLst>
                    <a:ext uri="{9D8B030D-6E8A-4147-A177-3AD203B41FA5}">
                      <a16:colId xmlns:a16="http://schemas.microsoft.com/office/drawing/2014/main" val="552455392"/>
                    </a:ext>
                  </a:extLst>
                </a:gridCol>
                <a:gridCol w="1693966">
                  <a:extLst>
                    <a:ext uri="{9D8B030D-6E8A-4147-A177-3AD203B41FA5}">
                      <a16:colId xmlns:a16="http://schemas.microsoft.com/office/drawing/2014/main" val="3214753310"/>
                    </a:ext>
                  </a:extLst>
                </a:gridCol>
              </a:tblGrid>
              <a:tr h="9064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anno vendemmia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superficie a </a:t>
                      </a:r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glera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rivendicata</a:t>
                      </a:r>
                      <a:b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(ha)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superficie idonea (ha)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superficie attinta (ha)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5698"/>
                  </a:ext>
                </a:extLst>
              </a:tr>
              <a:tr h="3792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25.296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19.922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776567"/>
                  </a:ext>
                </a:extLst>
              </a:tr>
              <a:tr h="369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27.766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19.922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80231"/>
                  </a:ext>
                </a:extLst>
              </a:tr>
              <a:tr h="369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24.522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19.922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</a:t>
                      </a:r>
                    </a:p>
                  </a:txBody>
                  <a:tcPr marL="6350" marR="952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34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1E49B7F-95B2-4D25-AE54-8C3988480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281119"/>
              </p:ext>
            </p:extLst>
          </p:nvPr>
        </p:nvGraphicFramePr>
        <p:xfrm>
          <a:off x="292100" y="749300"/>
          <a:ext cx="8585200" cy="5651500"/>
        </p:xfrm>
        <a:graphic>
          <a:graphicData uri="http://schemas.openxmlformats.org/drawingml/2006/table">
            <a:tbl>
              <a:tblPr/>
              <a:tblGrid>
                <a:gridCol w="2344553">
                  <a:extLst>
                    <a:ext uri="{9D8B030D-6E8A-4147-A177-3AD203B41FA5}">
                      <a16:colId xmlns:a16="http://schemas.microsoft.com/office/drawing/2014/main" val="1723706455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1999182255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2848349283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1022656555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2316904844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866889594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3148425957"/>
                    </a:ext>
                  </a:extLst>
                </a:gridCol>
                <a:gridCol w="735546">
                  <a:extLst>
                    <a:ext uri="{9D8B030D-6E8A-4147-A177-3AD203B41FA5}">
                      <a16:colId xmlns:a16="http://schemas.microsoft.com/office/drawing/2014/main" val="3131505832"/>
                    </a:ext>
                  </a:extLst>
                </a:gridCol>
                <a:gridCol w="1091825">
                  <a:extLst>
                    <a:ext uri="{9D8B030D-6E8A-4147-A177-3AD203B41FA5}">
                      <a16:colId xmlns:a16="http://schemas.microsoft.com/office/drawing/2014/main" val="4084170932"/>
                    </a:ext>
                  </a:extLst>
                </a:gridCol>
              </a:tblGrid>
              <a:tr h="851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DENOMINAZIONE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2023/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223756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PROSECCO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059649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DELLE VENEZIE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930275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CONEGLIANO  VALDOBBIADENE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836384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VALPOLICELLA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497304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SOAVE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128045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42842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VENEZIA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124735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ASOLO PROSECCO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896709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BARDOLINO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08279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VALDADIGE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633113"/>
                  </a:ext>
                </a:extLst>
              </a:tr>
              <a:tr h="4363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096328"/>
                  </a:ext>
                </a:extLst>
              </a:tr>
            </a:tbl>
          </a:graphicData>
        </a:graphic>
      </p:graphicFrame>
      <p:sp>
        <p:nvSpPr>
          <p:cNvPr id="3" name="CasellaDiTesto 10">
            <a:extLst>
              <a:ext uri="{FF2B5EF4-FFF2-40B4-BE49-F238E27FC236}">
                <a16:creationId xmlns:a16="http://schemas.microsoft.com/office/drawing/2014/main" id="{0F855210-A44B-49CE-9398-9D63C6AB4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63" y="57090"/>
            <a:ext cx="58372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000" b="1" dirty="0">
                <a:solidFill>
                  <a:srgbClr val="00B050"/>
                </a:solidFill>
              </a:rPr>
              <a:t>Produzione uva rivendicata prime 10 DO </a:t>
            </a:r>
            <a:r>
              <a:rPr lang="it-IT" altLang="it-IT" sz="1000" b="1" dirty="0">
                <a:solidFill>
                  <a:srgbClr val="00B050"/>
                </a:solidFill>
                <a:latin typeface="+mn-lt"/>
              </a:rPr>
              <a:t>(000 q)</a:t>
            </a:r>
            <a:endParaRPr lang="it-IT" altLang="it-IT" sz="2000" b="1" dirty="0">
              <a:solidFill>
                <a:srgbClr val="00B050"/>
              </a:solidFill>
            </a:endParaRPr>
          </a:p>
        </p:txBody>
      </p:sp>
      <p:pic>
        <p:nvPicPr>
          <p:cNvPr id="4" name="Picture 5" descr="logo regione veneto">
            <a:extLst>
              <a:ext uri="{FF2B5EF4-FFF2-40B4-BE49-F238E27FC236}">
                <a16:creationId xmlns:a16="http://schemas.microsoft.com/office/drawing/2014/main" id="{4DBD4A94-05CC-47A0-961F-3F7E7F3B9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85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 regione veneto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67" name="Rettangolo 1"/>
          <p:cNvSpPr>
            <a:spLocks noChangeArrowheads="1"/>
          </p:cNvSpPr>
          <p:nvPr/>
        </p:nvSpPr>
        <p:spPr bwMode="auto">
          <a:xfrm>
            <a:off x="3933825" y="217917"/>
            <a:ext cx="4600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400" b="1" dirty="0">
                <a:solidFill>
                  <a:srgbClr val="00B050"/>
                </a:solidFill>
              </a:rPr>
              <a:t>Evoluzione Pinot Grigio </a:t>
            </a:r>
            <a:r>
              <a:rPr lang="it-IT" altLang="it-IT" b="1" dirty="0">
                <a:solidFill>
                  <a:srgbClr val="00B050"/>
                </a:solidFill>
              </a:rPr>
              <a:t>(.000 q)</a:t>
            </a:r>
          </a:p>
        </p:txBody>
      </p:sp>
      <p:pic>
        <p:nvPicPr>
          <p:cNvPr id="6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47638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24A9705-5929-4D4D-B15E-27D1E7761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51443"/>
              </p:ext>
            </p:extLst>
          </p:nvPr>
        </p:nvGraphicFramePr>
        <p:xfrm>
          <a:off x="217488" y="876300"/>
          <a:ext cx="8570909" cy="5397504"/>
        </p:xfrm>
        <a:graphic>
          <a:graphicData uri="http://schemas.openxmlformats.org/drawingml/2006/table">
            <a:tbl>
              <a:tblPr/>
              <a:tblGrid>
                <a:gridCol w="2092028">
                  <a:extLst>
                    <a:ext uri="{9D8B030D-6E8A-4147-A177-3AD203B41FA5}">
                      <a16:colId xmlns:a16="http://schemas.microsoft.com/office/drawing/2014/main" val="3836956991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2032218869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3021219752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2822040431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4032041467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2417775862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2861339924"/>
                    </a:ext>
                  </a:extLst>
                </a:gridCol>
                <a:gridCol w="868918">
                  <a:extLst>
                    <a:ext uri="{9D8B030D-6E8A-4147-A177-3AD203B41FA5}">
                      <a16:colId xmlns:a16="http://schemas.microsoft.com/office/drawing/2014/main" val="2482461792"/>
                    </a:ext>
                  </a:extLst>
                </a:gridCol>
                <a:gridCol w="828186">
                  <a:extLst>
                    <a:ext uri="{9D8B030D-6E8A-4147-A177-3AD203B41FA5}">
                      <a16:colId xmlns:a16="http://schemas.microsoft.com/office/drawing/2014/main" val="2875593406"/>
                    </a:ext>
                  </a:extLst>
                </a:gridCol>
                <a:gridCol w="683111">
                  <a:extLst>
                    <a:ext uri="{9D8B030D-6E8A-4147-A177-3AD203B41FA5}">
                      <a16:colId xmlns:a16="http://schemas.microsoft.com/office/drawing/2014/main" val="2689018985"/>
                    </a:ext>
                  </a:extLst>
                </a:gridCol>
              </a:tblGrid>
              <a:tr h="44979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DENOMINAZIONE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su totale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548571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DELLE VENEZIE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1.317,59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68330084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VENEZIA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07551485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VALDADIGE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387975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GARDA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496126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VICENZA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799023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ARCOLE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823125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295775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15043350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CONEGLIANO VALDOBBIADENE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051197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ASOLO 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049790"/>
                  </a:ext>
                </a:extLst>
              </a:tr>
              <a:tr h="4497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PINOT GRIGIO VENETO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1.996,07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057344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14"/>
          <p:cNvSpPr>
            <a:spLocks noGrp="1" noChangeArrowheads="1"/>
          </p:cNvSpPr>
          <p:nvPr>
            <p:ph type="title"/>
          </p:nvPr>
        </p:nvSpPr>
        <p:spPr>
          <a:xfrm>
            <a:off x="3875964" y="120195"/>
            <a:ext cx="5090615" cy="461665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2400" b="1" dirty="0">
                <a:solidFill>
                  <a:srgbClr val="00B050"/>
                </a:solidFill>
                <a:latin typeface="Calibri" pitchFamily="34" charset="0"/>
              </a:rPr>
              <a:t>Limiti agli incrementi di potenziale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052A085-264E-497D-B3FD-104A7E961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90649"/>
              </p:ext>
            </p:extLst>
          </p:nvPr>
        </p:nvGraphicFramePr>
        <p:xfrm>
          <a:off x="489972" y="839357"/>
          <a:ext cx="8164055" cy="5608192"/>
        </p:xfrm>
        <a:graphic>
          <a:graphicData uri="http://schemas.openxmlformats.org/drawingml/2006/table">
            <a:tbl>
              <a:tblPr/>
              <a:tblGrid>
                <a:gridCol w="1085526">
                  <a:extLst>
                    <a:ext uri="{9D8B030D-6E8A-4147-A177-3AD203B41FA5}">
                      <a16:colId xmlns:a16="http://schemas.microsoft.com/office/drawing/2014/main" val="3081260603"/>
                    </a:ext>
                  </a:extLst>
                </a:gridCol>
                <a:gridCol w="3120885">
                  <a:extLst>
                    <a:ext uri="{9D8B030D-6E8A-4147-A177-3AD203B41FA5}">
                      <a16:colId xmlns:a16="http://schemas.microsoft.com/office/drawing/2014/main" val="886854526"/>
                    </a:ext>
                  </a:extLst>
                </a:gridCol>
                <a:gridCol w="829415">
                  <a:extLst>
                    <a:ext uri="{9D8B030D-6E8A-4147-A177-3AD203B41FA5}">
                      <a16:colId xmlns:a16="http://schemas.microsoft.com/office/drawing/2014/main" val="2693056105"/>
                    </a:ext>
                  </a:extLst>
                </a:gridCol>
                <a:gridCol w="3128229">
                  <a:extLst>
                    <a:ext uri="{9D8B030D-6E8A-4147-A177-3AD203B41FA5}">
                      <a16:colId xmlns:a16="http://schemas.microsoft.com/office/drawing/2014/main" val="1800101996"/>
                    </a:ext>
                  </a:extLst>
                </a:gridCol>
              </a:tblGrid>
              <a:tr h="15490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Conegliano Valdobbiadene Prosecco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tutte le varietà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742950" lvl="1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it-IT" sz="1800" b="1" i="0" u="sng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31/07/2024</a:t>
                      </a:r>
                      <a:endParaRPr lang="it-IT" sz="18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8123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932707"/>
                  </a:ext>
                </a:extLst>
              </a:tr>
              <a:tr h="10433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Asolo 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</a:t>
                      </a:r>
                      <a:r>
                        <a:rPr lang="it-IT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Glera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742950" lvl="1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it-IT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31/07/2025</a:t>
                      </a:r>
                    </a:p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Per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Pinot nero</a:t>
                      </a:r>
                    </a:p>
                    <a:p>
                      <a:pPr marL="742950" lvl="1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it-IT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31/07/2024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551160"/>
                  </a:ext>
                </a:extLst>
              </a:tr>
              <a:tr h="331208"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108404"/>
                  </a:ext>
                </a:extLst>
              </a:tr>
              <a:tr h="10267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delle Venezie e altre DO (Venezia, Vicenza ed altre) per varietà Pinot grigio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l" defTabSz="914400" rtl="0" eaLnBrk="1" fontAlgn="ctr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it-IT" sz="18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31/07/2025</a:t>
                      </a:r>
                      <a:endParaRPr lang="it-IT" sz="1800" b="0" i="0" u="sng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70307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endParaRPr lang="it-IT" sz="1600" b="1" i="0" u="sng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446894"/>
                  </a:ext>
                </a:extLst>
              </a:tr>
              <a:tr h="10267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Prosecco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ü"/>
                      </a:pPr>
                      <a:r>
                        <a:rPr lang="it-IT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</a:t>
                      </a:r>
                      <a:r>
                        <a:rPr lang="it-IT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varietà </a:t>
                      </a:r>
                      <a:r>
                        <a:rPr lang="it-IT" sz="18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Glera</a:t>
                      </a:r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Pinot N., altre varietà per taglio</a:t>
                      </a:r>
                    </a:p>
                    <a:p>
                      <a:pPr marL="742950" lvl="1" indent="-2857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it-IT" sz="1800" b="1" i="0" u="sng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31/07/2026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096688"/>
                  </a:ext>
                </a:extLst>
              </a:tr>
            </a:tbl>
          </a:graphicData>
        </a:graphic>
      </p:graphicFrame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8004D134-E3AE-4896-86A3-06C25042507B}"/>
              </a:ext>
            </a:extLst>
          </p:cNvPr>
          <p:cNvSpPr/>
          <p:nvPr/>
        </p:nvSpPr>
        <p:spPr>
          <a:xfrm>
            <a:off x="4695604" y="1385842"/>
            <a:ext cx="79127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5D7B8E02-A69E-4931-8AE8-3C6E97F53B16}"/>
              </a:ext>
            </a:extLst>
          </p:cNvPr>
          <p:cNvSpPr/>
          <p:nvPr/>
        </p:nvSpPr>
        <p:spPr>
          <a:xfrm>
            <a:off x="4686666" y="2985646"/>
            <a:ext cx="777922" cy="437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7C1042EA-CBF2-4CBB-981B-2CE2C92E7909}"/>
              </a:ext>
            </a:extLst>
          </p:cNvPr>
          <p:cNvSpPr/>
          <p:nvPr/>
        </p:nvSpPr>
        <p:spPr>
          <a:xfrm>
            <a:off x="4677726" y="4358913"/>
            <a:ext cx="809151" cy="52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7C1042EA-CBF2-4CBB-981B-2CE2C92E7909}"/>
              </a:ext>
            </a:extLst>
          </p:cNvPr>
          <p:cNvSpPr/>
          <p:nvPr/>
        </p:nvSpPr>
        <p:spPr>
          <a:xfrm>
            <a:off x="4686666" y="5602234"/>
            <a:ext cx="809151" cy="52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Picture 5" descr="logo regione vene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25" y="142969"/>
            <a:ext cx="34464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984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 regione vene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488" y="147638"/>
            <a:ext cx="34464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4">
            <a:extLst>
              <a:ext uri="{FF2B5EF4-FFF2-40B4-BE49-F238E27FC236}">
                <a16:creationId xmlns:a16="http://schemas.microsoft.com/office/drawing/2014/main" id="{4F99B6BB-C4AA-45DE-B209-5A40F02D0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686" y="146845"/>
            <a:ext cx="4497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altLang="it-IT" sz="2400" b="1" noProof="0" dirty="0">
                <a:solidFill>
                  <a:srgbClr val="00B050"/>
                </a:solidFill>
                <a:latin typeface="Calibri" panose="020F0502020204030204" pitchFamily="34" charset="0"/>
              </a:rPr>
              <a:t>Prossime scadenze</a:t>
            </a:r>
            <a:endParaRPr kumimoji="0" lang="it-IT" altLang="it-IT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97472" y="802771"/>
            <a:ext cx="8530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Calibri"/>
                <a:cs typeface="+mn-cs"/>
              </a:rPr>
              <a:t>Fine lavori e presentazione domanda di saldo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04265"/>
              </p:ext>
            </p:extLst>
          </p:nvPr>
        </p:nvGraphicFramePr>
        <p:xfrm>
          <a:off x="78142" y="1673391"/>
          <a:ext cx="8849611" cy="2281846"/>
        </p:xfrm>
        <a:graphic>
          <a:graphicData uri="http://schemas.openxmlformats.org/drawingml/2006/table">
            <a:tbl>
              <a:tblPr/>
              <a:tblGrid>
                <a:gridCol w="7021158">
                  <a:extLst>
                    <a:ext uri="{9D8B030D-6E8A-4147-A177-3AD203B41FA5}">
                      <a16:colId xmlns:a16="http://schemas.microsoft.com/office/drawing/2014/main" val="2947621811"/>
                    </a:ext>
                  </a:extLst>
                </a:gridCol>
                <a:gridCol w="1828453">
                  <a:extLst>
                    <a:ext uri="{9D8B030D-6E8A-4147-A177-3AD203B41FA5}">
                      <a16:colId xmlns:a16="http://schemas.microsoft.com/office/drawing/2014/main" val="3972480524"/>
                    </a:ext>
                  </a:extLst>
                </a:gridCol>
              </a:tblGrid>
              <a:tr h="666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RISTRUTTURAZIONE E RICONVERSIONE VIGNETI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Scadenza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465889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DGR n. 437 del 06/04/2021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15/04/2024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98718"/>
                  </a:ext>
                </a:extLst>
              </a:tr>
              <a:tr h="54639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INVESTIMENTI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Scadenza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96962"/>
                  </a:ext>
                </a:extLst>
              </a:tr>
              <a:tr h="333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DGR n. 1208/2022 (biennale 2023/24)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31/03/2024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6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29381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69C2DED58D4E342A1852BD1EBE5DEE8" ma:contentTypeVersion="1" ma:contentTypeDescription="Creare un nuovo documento." ma:contentTypeScope="" ma:versionID="bf405f7dc33efc2a6f8b6adcdea6f2f9">
  <xsd:schema xmlns:xsd="http://www.w3.org/2001/XMLSchema" xmlns:p="http://schemas.microsoft.com/office/2006/metadata/properties" xmlns:ns2="f580faec-e7fd-498e-bdba-a89c1d5663a3" targetNamespace="http://schemas.microsoft.com/office/2006/metadata/properties" ma:root="true" ma:fieldsID="624398c30853faea4141e24a638fc68f" ns2:_="">
    <xsd:import namespace="f580faec-e7fd-498e-bdba-a89c1d5663a3"/>
    <xsd:element name="properties">
      <xsd:complexType>
        <xsd:sequence>
          <xsd:element name="documentManagement">
            <xsd:complexType>
              <xsd:all>
                <xsd:element ref="ns2:Descrizione_x0020_provvedimen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580faec-e7fd-498e-bdba-a89c1d5663a3" elementFormDefault="qualified">
    <xsd:import namespace="http://schemas.microsoft.com/office/2006/documentManagement/types"/>
    <xsd:element name="Descrizione_x0020_provvedimento" ma:index="1" nillable="true" ma:displayName="Descrizione provvedimento" ma:internalName="Descrizione_x0020_provvedimento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ipo di contenuto" ma:readOnly="true"/>
        <xsd:element ref="dc:title" minOccurs="0" maxOccurs="1" ma:index="2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escrizione_x0020_provvedimento xmlns="f580faec-e7fd-498e-bdba-a89c1d5663a3" xsi:nil="true"/>
  </documentManagement>
</p:properties>
</file>

<file path=customXml/itemProps1.xml><?xml version="1.0" encoding="utf-8"?>
<ds:datastoreItem xmlns:ds="http://schemas.openxmlformats.org/officeDocument/2006/customXml" ds:itemID="{2164A49E-398C-4403-8E78-37884D5969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098C67-83C7-4F99-9156-20CD70F249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0faec-e7fd-498e-bdba-a89c1d5663a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671A80C-41EE-4330-BA6D-3E57F66467C0}">
  <ds:schemaRefs>
    <ds:schemaRef ds:uri="f580faec-e7fd-498e-bdba-a89c1d5663a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6188</TotalTime>
  <Words>668</Words>
  <Application>Microsoft Office PowerPoint</Application>
  <PresentationFormat>Presentazione su schermo (4:3)</PresentationFormat>
  <Paragraphs>391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Struttura predefinita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Limiti agli incrementi di potenziale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AVEPA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per incontro a Godega Sant'Urbano 2019</dc:title>
  <dc:creator>luca.milani</dc:creator>
  <cp:lastModifiedBy>Alberto Zannol</cp:lastModifiedBy>
  <cp:revision>417</cp:revision>
  <cp:lastPrinted>2024-02-23T17:31:44Z</cp:lastPrinted>
  <dcterms:created xsi:type="dcterms:W3CDTF">2014-04-02T14:40:24Z</dcterms:created>
  <dcterms:modified xsi:type="dcterms:W3CDTF">2024-02-23T17:36:47Z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0x010100969C2DED58D4E342A1852BD1EBE5DEE8</vt:lpwstr>
  </property>
</Properties>
</file>