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9"/>
  </p:handoutMasterIdLst>
  <p:sldIdLst>
    <p:sldId id="294" r:id="rId5"/>
    <p:sldId id="286" r:id="rId6"/>
    <p:sldId id="322" r:id="rId7"/>
    <p:sldId id="287" r:id="rId8"/>
    <p:sldId id="292" r:id="rId9"/>
    <p:sldId id="289" r:id="rId10"/>
    <p:sldId id="328" r:id="rId11"/>
    <p:sldId id="300" r:id="rId12"/>
    <p:sldId id="327" r:id="rId13"/>
    <p:sldId id="315" r:id="rId14"/>
    <p:sldId id="329" r:id="rId15"/>
    <p:sldId id="332" r:id="rId16"/>
    <p:sldId id="333" r:id="rId17"/>
    <p:sldId id="297" r:id="rId18"/>
  </p:sldIdLst>
  <p:sldSz cx="9144000" cy="6858000" type="screen4x3"/>
  <p:notesSz cx="6724650" cy="97742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FF99"/>
    <a:srgbClr val="FF0000"/>
    <a:srgbClr val="FFFF99"/>
    <a:srgbClr val="01462F"/>
    <a:srgbClr val="969696"/>
    <a:srgbClr val="77777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avepa-my.sharepoint.com/personal/simone_bolgan_avepa_it/Documents/Trittico%202021/D2-D3-D4/NUOVO%20TRITTICO%20LONIGO_Dicembre202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XXps://avepa-my.sharepoint.com/personal/simone_bolgan_avepa_it/Documents/Trittico%202021/D6-Andamento%20Impianti-Estirpi/DatiImpianti-EstirpiPerSlide3oFocusTrittico202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XXps://avepa-my.sharepoint.com/personal/simone_bolgan_avepa_it/Documents/Trittico%202021/D2-D3-D4/NUOVO%20TRITTICO%20LONIGO_Dicembre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9.1395167632966373E-2"/>
          <c:y val="1.6853482928845153E-2"/>
          <c:w val="0.90121401605963114"/>
          <c:h val="0.81339448255715263"/>
        </c:manualLayout>
      </c:layout>
      <c:barChart>
        <c:barDir val="col"/>
        <c:grouping val="clustered"/>
        <c:ser>
          <c:idx val="0"/>
          <c:order val="0"/>
          <c:tx>
            <c:strRef>
              <c:f>'ANDAMENTO SUP SCHED'!$A$7</c:f>
              <c:strCache>
                <c:ptCount val="1"/>
                <c:pt idx="0">
                  <c:v>Campagna vendemmiale</c:v>
                </c:pt>
              </c:strCache>
            </c:strRef>
          </c:tx>
          <c:spPr>
            <a:gradFill flip="none" rotWithShape="1">
              <a:gsLst>
                <a:gs pos="0">
                  <a:srgbClr val="FFFF66">
                    <a:shade val="30000"/>
                    <a:satMod val="115000"/>
                  </a:srgbClr>
                </a:gs>
                <a:gs pos="50000">
                  <a:srgbClr val="FFFF66">
                    <a:shade val="67500"/>
                    <a:satMod val="115000"/>
                  </a:srgbClr>
                </a:gs>
                <a:gs pos="100000">
                  <a:srgbClr val="FFFF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12700">
              <a:solidFill>
                <a:srgbClr val="000000"/>
              </a:solidFill>
              <a:prstDash val="solid"/>
            </a:ln>
          </c:spPr>
          <c:dLbls>
            <c:delete val="1"/>
          </c:dLbls>
          <c:cat>
            <c:strRef>
              <c:f>'ANDAMENTO SUP SCHED'!$A$11:$A$21</c:f>
              <c:strCache>
                <c:ptCount val="11"/>
                <c:pt idx="0">
                  <c:v>10/11</c:v>
                </c:pt>
                <c:pt idx="1">
                  <c:v>11/12</c:v>
                </c:pt>
                <c:pt idx="2">
                  <c:v>12/13</c:v>
                </c:pt>
                <c:pt idx="3">
                  <c:v>13/14</c:v>
                </c:pt>
                <c:pt idx="4">
                  <c:v>14/15</c:v>
                </c:pt>
                <c:pt idx="5">
                  <c:v>15/16</c:v>
                </c:pt>
                <c:pt idx="6">
                  <c:v>16/17</c:v>
                </c:pt>
                <c:pt idx="7">
                  <c:v>17/18</c:v>
                </c:pt>
                <c:pt idx="8">
                  <c:v>18/19</c:v>
                </c:pt>
                <c:pt idx="9">
                  <c:v>19/20</c:v>
                </c:pt>
                <c:pt idx="10">
                  <c:v>20/21</c:v>
                </c:pt>
              </c:strCache>
            </c:strRef>
          </c:cat>
          <c:val>
            <c:numRef>
              <c:f>'ANDAMENTO SUP SCHED'!$B$11:$B$21</c:f>
              <c:numCache>
                <c:formatCode>_(* #,##0.00_);_(* \(#,##0.00\);_(* "-"??_);_(@_)</c:formatCode>
                <c:ptCount val="11"/>
                <c:pt idx="0">
                  <c:v>75379.989999999991</c:v>
                </c:pt>
                <c:pt idx="1">
                  <c:v>76797.717246137938</c:v>
                </c:pt>
                <c:pt idx="2">
                  <c:v>77677.009999999995</c:v>
                </c:pt>
                <c:pt idx="3">
                  <c:v>79848.731999999989</c:v>
                </c:pt>
                <c:pt idx="4">
                  <c:v>80522.099400000006</c:v>
                </c:pt>
                <c:pt idx="5">
                  <c:v>87183.400699999998</c:v>
                </c:pt>
                <c:pt idx="6">
                  <c:v>91349.85</c:v>
                </c:pt>
                <c:pt idx="7">
                  <c:v>94414.246599999824</c:v>
                </c:pt>
                <c:pt idx="8">
                  <c:v>97347.489999999991</c:v>
                </c:pt>
                <c:pt idx="9">
                  <c:v>99737.450700000001</c:v>
                </c:pt>
                <c:pt idx="10">
                  <c:v>99831.11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datalabelsRange>
                <c15:f>'ANDAMENTO SUP SCHED'!$C$11:$C$21</c15:f>
                <c15:dlblRangeCache>
                  <c:ptCount val="11"/>
                  <c:pt idx="0">
                    <c:v>0,64%</c:v>
                  </c:pt>
                  <c:pt idx="1">
                    <c:v>1,88%</c:v>
                  </c:pt>
                  <c:pt idx="2">
                    <c:v>1,14%</c:v>
                  </c:pt>
                  <c:pt idx="3">
                    <c:v>2,80%</c:v>
                  </c:pt>
                  <c:pt idx="4">
                    <c:v>0,84%</c:v>
                  </c:pt>
                  <c:pt idx="5">
                    <c:v>8,27%</c:v>
                  </c:pt>
                  <c:pt idx="6">
                    <c:v>4,78%</c:v>
                  </c:pt>
                  <c:pt idx="7">
                    <c:v>3,35%</c:v>
                  </c:pt>
                  <c:pt idx="8">
                    <c:v>3,11%</c:v>
                  </c:pt>
                  <c:pt idx="9">
                    <c:v>2,46%</c:v>
                  </c:pt>
                  <c:pt idx="10">
                    <c:v>0,09%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C-424B-4C46-827C-BF03D9BBF73D}"/>
            </c:ext>
          </c:extLst>
        </c:ser>
        <c:dLbls>
          <c:showVal val="1"/>
        </c:dLbls>
        <c:gapWidth val="180"/>
        <c:axId val="204486912"/>
        <c:axId val="204497280"/>
      </c:barChart>
      <c:catAx>
        <c:axId val="204486912"/>
        <c:scaling>
          <c:orientation val="minMax"/>
        </c:scaling>
        <c:axPos val="b"/>
        <c:numFmt formatCode="General" sourceLinked="1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204497280"/>
        <c:crosses val="autoZero"/>
        <c:auto val="1"/>
        <c:lblAlgn val="ctr"/>
        <c:lblOffset val="100"/>
      </c:catAx>
      <c:valAx>
        <c:axId val="20449728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_(* #,##0_);_(* \(#,##0\);_(* &quot;-&quot;_);_(@_)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204486912"/>
        <c:crosses val="autoZero"/>
        <c:crossBetween val="between"/>
      </c:valAx>
      <c:dTable>
        <c:showHorzBorder val="1"/>
        <c:showVertBorder val="1"/>
        <c:showOutline val="1"/>
      </c:dTable>
      <c:spPr>
        <a:noFill/>
        <a:ln w="25400">
          <a:noFill/>
        </a:ln>
      </c:spPr>
    </c:plotArea>
    <c:plotVisOnly val="1"/>
    <c:dispBlanksAs val="gap"/>
  </c:chart>
  <c:spPr>
    <a:gradFill>
      <a:gsLst>
        <a:gs pos="20000">
          <a:schemeClr val="accent1">
            <a:lumMod val="5000"/>
            <a:lumOff val="95000"/>
          </a:schemeClr>
        </a:gs>
        <a:gs pos="73464">
          <a:srgbClr val="C1D1EB"/>
        </a:gs>
        <a:gs pos="66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6.3081808882650983E-2"/>
          <c:y val="3.2576183848135751E-2"/>
          <c:w val="0.88959102211613683"/>
          <c:h val="0.72210911786045995"/>
        </c:manualLayout>
      </c:layout>
      <c:lineChart>
        <c:grouping val="standard"/>
        <c:ser>
          <c:idx val="0"/>
          <c:order val="0"/>
          <c:tx>
            <c:strRef>
              <c:f>Foglio1!$C$2</c:f>
              <c:strCache>
                <c:ptCount val="1"/>
                <c:pt idx="0">
                  <c:v>  Estirpi</c:v>
                </c:pt>
              </c:strCache>
            </c:strRef>
          </c:tx>
          <c:spPr>
            <a:ln w="3492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Foglio1!$B$3:$B$5</c:f>
              <c:strCache>
                <c:ptCount val="3"/>
                <c:pt idx="0">
                  <c:v>2018/2019</c:v>
                </c:pt>
                <c:pt idx="1">
                  <c:v>2019/2020</c:v>
                </c:pt>
                <c:pt idx="2">
                  <c:v>2020/2021</c:v>
                </c:pt>
              </c:strCache>
            </c:strRef>
          </c:cat>
          <c:val>
            <c:numRef>
              <c:f>Foglio1!$C$3:$C$5</c:f>
              <c:numCache>
                <c:formatCode>_-* #,##0_-;\-* #,##0_-;_-* "-"??_-;_-@_-</c:formatCode>
                <c:ptCount val="3"/>
                <c:pt idx="0">
                  <c:v>1644.7365000000011</c:v>
                </c:pt>
                <c:pt idx="1">
                  <c:v>1525.7085000000011</c:v>
                </c:pt>
                <c:pt idx="2">
                  <c:v>1865.5709999999999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79-4D22-B3E6-5AD7CE055EBE}"/>
            </c:ext>
          </c:extLst>
        </c:ser>
        <c:ser>
          <c:idx val="1"/>
          <c:order val="1"/>
          <c:tx>
            <c:strRef>
              <c:f>Foglio1!$D$2</c:f>
              <c:strCache>
                <c:ptCount val="1"/>
                <c:pt idx="0">
                  <c:v>  Impianti</c:v>
                </c:pt>
              </c:strCache>
            </c:strRef>
          </c:tx>
          <c:spPr>
            <a:ln w="31750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strRef>
              <c:f>Foglio1!$B$3:$B$5</c:f>
              <c:strCache>
                <c:ptCount val="3"/>
                <c:pt idx="0">
                  <c:v>2018/2019</c:v>
                </c:pt>
                <c:pt idx="1">
                  <c:v>2019/2020</c:v>
                </c:pt>
                <c:pt idx="2">
                  <c:v>2020/2021</c:v>
                </c:pt>
              </c:strCache>
            </c:strRef>
          </c:cat>
          <c:val>
            <c:numRef>
              <c:f>Foglio1!$D$3:$D$5</c:f>
              <c:numCache>
                <c:formatCode>_-* #,##0_-;\-* #,##0_-;_-* "-"??_-;_-@_-</c:formatCode>
                <c:ptCount val="3"/>
                <c:pt idx="0">
                  <c:v>4700.9833999999992</c:v>
                </c:pt>
                <c:pt idx="1">
                  <c:v>3915.6728000000007</c:v>
                </c:pt>
                <c:pt idx="2">
                  <c:v>1959.231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079-4D22-B3E6-5AD7CE055EBE}"/>
            </c:ext>
          </c:extLst>
        </c:ser>
        <c:dLbls/>
        <c:marker val="1"/>
        <c:axId val="205974912"/>
        <c:axId val="206054528"/>
      </c:lineChart>
      <c:catAx>
        <c:axId val="20597491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6054528"/>
        <c:crosses val="autoZero"/>
        <c:auto val="1"/>
        <c:lblAlgn val="ctr"/>
        <c:lblOffset val="100"/>
      </c:catAx>
      <c:valAx>
        <c:axId val="20605452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5974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85964745343388"/>
          <c:y val="0.93197928549509479"/>
          <c:w val="0.38280705093132245"/>
          <c:h val="4.7562872291785754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>
        <c:manualLayout>
          <c:layoutTarget val="inner"/>
          <c:xMode val="edge"/>
          <c:yMode val="edge"/>
          <c:x val="0.1354065777512804"/>
          <c:y val="2.0319920210908584E-2"/>
          <c:w val="0.79642419378129359"/>
          <c:h val="0.77822353603603656"/>
        </c:manualLayout>
      </c:layout>
      <c:barChart>
        <c:barDir val="col"/>
        <c:grouping val="stacked"/>
        <c:ser>
          <c:idx val="0"/>
          <c:order val="0"/>
          <c:tx>
            <c:v>Bacca Bianca</c:v>
          </c:tx>
          <c:spPr>
            <a:gradFill flip="none" rotWithShape="1">
              <a:gsLst>
                <a:gs pos="0">
                  <a:srgbClr val="FFFF66">
                    <a:shade val="30000"/>
                    <a:satMod val="115000"/>
                  </a:srgbClr>
                </a:gs>
                <a:gs pos="50000">
                  <a:srgbClr val="FFFF66">
                    <a:shade val="67500"/>
                    <a:satMod val="115000"/>
                  </a:srgbClr>
                </a:gs>
                <a:gs pos="100000">
                  <a:srgbClr val="FFFF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12700">
              <a:solidFill>
                <a:srgbClr val="000000"/>
              </a:solidFill>
              <a:prstDash val="solid"/>
            </a:ln>
          </c:spPr>
          <c:cat>
            <c:strRef>
              <c:f>'ANDAMENTO SUP SCHED'!$A$182:$A$188</c:f>
              <c:strCache>
                <c:ptCount val="7"/>
                <c:pt idx="0">
                  <c:v>BL</c:v>
                </c:pt>
                <c:pt idx="1">
                  <c:v>PD</c:v>
                </c:pt>
                <c:pt idx="2">
                  <c:v>RO</c:v>
                </c:pt>
                <c:pt idx="3">
                  <c:v>TV</c:v>
                </c:pt>
                <c:pt idx="4">
                  <c:v>VE</c:v>
                </c:pt>
                <c:pt idx="5">
                  <c:v>VI</c:v>
                </c:pt>
                <c:pt idx="6">
                  <c:v>VR</c:v>
                </c:pt>
              </c:strCache>
            </c:strRef>
          </c:cat>
          <c:val>
            <c:numRef>
              <c:f>'ANDAMENTO SUP SCHED'!$C$182:$C$188</c:f>
              <c:numCache>
                <c:formatCode>0.00</c:formatCode>
                <c:ptCount val="7"/>
                <c:pt idx="0">
                  <c:v>205.67349748915171</c:v>
                </c:pt>
                <c:pt idx="1">
                  <c:v>5828.1244220189046</c:v>
                </c:pt>
                <c:pt idx="2">
                  <c:v>153.81203165316236</c:v>
                </c:pt>
                <c:pt idx="3">
                  <c:v>37912.444723149369</c:v>
                </c:pt>
                <c:pt idx="4">
                  <c:v>7966.0153227745104</c:v>
                </c:pt>
                <c:pt idx="5">
                  <c:v>5807.7750473837705</c:v>
                </c:pt>
                <c:pt idx="6">
                  <c:v>15959.219915141317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AAF-4B90-BE12-F0242EB92D79}"/>
            </c:ext>
          </c:extLst>
        </c:ser>
        <c:ser>
          <c:idx val="1"/>
          <c:order val="1"/>
          <c:tx>
            <c:v>Bacca Nera</c:v>
          </c:tx>
          <c:spPr>
            <a:gradFill flip="none" rotWithShape="1">
              <a:gsLst>
                <a:gs pos="0">
                  <a:srgbClr val="CC99FF"/>
                </a:gs>
                <a:gs pos="100000">
                  <a:srgbClr val="993366"/>
                </a:gs>
              </a:gsLst>
              <a:lin ang="5400000" scaled="1"/>
              <a:tileRect/>
            </a:gradFill>
            <a:ln w="12700">
              <a:solidFill>
                <a:srgbClr val="000000"/>
              </a:solidFill>
              <a:prstDash val="solid"/>
            </a:ln>
          </c:spPr>
          <c:cat>
            <c:strRef>
              <c:f>'ANDAMENTO SUP SCHED'!$A$182:$A$188</c:f>
              <c:strCache>
                <c:ptCount val="7"/>
                <c:pt idx="0">
                  <c:v>BL</c:v>
                </c:pt>
                <c:pt idx="1">
                  <c:v>PD</c:v>
                </c:pt>
                <c:pt idx="2">
                  <c:v>RO</c:v>
                </c:pt>
                <c:pt idx="3">
                  <c:v>TV</c:v>
                </c:pt>
                <c:pt idx="4">
                  <c:v>VE</c:v>
                </c:pt>
                <c:pt idx="5">
                  <c:v>VI</c:v>
                </c:pt>
                <c:pt idx="6">
                  <c:v>VR</c:v>
                </c:pt>
              </c:strCache>
            </c:strRef>
          </c:cat>
          <c:val>
            <c:numRef>
              <c:f>'ANDAMENTO SUP SCHED'!$D$182:$D$188</c:f>
              <c:numCache>
                <c:formatCode>0.00</c:formatCode>
                <c:ptCount val="7"/>
                <c:pt idx="0">
                  <c:v>63.487538184886191</c:v>
                </c:pt>
                <c:pt idx="1">
                  <c:v>2172.7906064764611</c:v>
                </c:pt>
                <c:pt idx="2">
                  <c:v>129.30884633028512</c:v>
                </c:pt>
                <c:pt idx="3">
                  <c:v>4880.8500935192624</c:v>
                </c:pt>
                <c:pt idx="4">
                  <c:v>2376.3131376564038</c:v>
                </c:pt>
                <c:pt idx="5">
                  <c:v>2318.3015133300478</c:v>
                </c:pt>
                <c:pt idx="6">
                  <c:v>14056.993304892936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AAF-4B90-BE12-F0242EB92D79}"/>
            </c:ext>
          </c:extLst>
        </c:ser>
        <c:dLbls/>
        <c:overlap val="100"/>
        <c:axId val="222295552"/>
        <c:axId val="206967552"/>
      </c:barChart>
      <c:catAx>
        <c:axId val="2222955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206967552"/>
        <c:crosses val="autoZero"/>
        <c:auto val="1"/>
        <c:lblAlgn val="ctr"/>
        <c:lblOffset val="100"/>
      </c:catAx>
      <c:valAx>
        <c:axId val="20696755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7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it-IT"/>
                  <a:t>ETTARI</a:t>
                </a:r>
              </a:p>
            </c:rich>
          </c:tx>
          <c:layout>
            <c:manualLayout>
              <c:xMode val="edge"/>
              <c:yMode val="edge"/>
              <c:x val="2.0632737276478703E-2"/>
              <c:y val="0.38679294805130476"/>
            </c:manualLayout>
          </c:layout>
          <c:spPr>
            <a:noFill/>
            <a:ln w="25400">
              <a:noFill/>
            </a:ln>
          </c:spPr>
        </c:title>
        <c:numFmt formatCode="#,##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2222955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84340003172707"/>
          <c:y val="0.839341908925617"/>
          <c:w val="0.2977111399707229"/>
          <c:h val="7.2300096648911405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94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it-IT"/>
        </a:p>
      </c:txPr>
    </c:legend>
    <c:plotVisOnly val="1"/>
    <c:dispBlanksAs val="gap"/>
  </c:chart>
  <c:spPr>
    <a:noFill/>
    <a:ln w="6350">
      <a:noFill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88950"/>
          </a:xfrm>
          <a:prstGeom prst="rect">
            <a:avLst/>
          </a:prstGeom>
        </p:spPr>
        <p:txBody>
          <a:bodyPr vert="horz" lIns="90206" tIns="45103" rIns="90206" bIns="45103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08413" y="0"/>
            <a:ext cx="2914650" cy="488950"/>
          </a:xfrm>
          <a:prstGeom prst="rect">
            <a:avLst/>
          </a:prstGeom>
        </p:spPr>
        <p:txBody>
          <a:bodyPr vert="horz" lIns="90206" tIns="45103" rIns="90206" bIns="45103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AEF9C0B-41AB-470F-8068-04100085925F}" type="datetimeFigureOut">
              <a:rPr lang="it-IT"/>
              <a:pPr>
                <a:defRPr/>
              </a:pPr>
              <a:t>04/03/2022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283700"/>
            <a:ext cx="2914650" cy="488950"/>
          </a:xfrm>
          <a:prstGeom prst="rect">
            <a:avLst/>
          </a:prstGeom>
        </p:spPr>
        <p:txBody>
          <a:bodyPr vert="horz" lIns="90206" tIns="45103" rIns="90206" bIns="45103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08413" y="9283700"/>
            <a:ext cx="2914650" cy="488950"/>
          </a:xfrm>
          <a:prstGeom prst="rect">
            <a:avLst/>
          </a:prstGeom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88C72C-D830-4094-9FE6-9554E088CC9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B47F0-4A9C-43EF-9893-B57F05F5C3C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DA561-77E7-4E01-9732-1EE1413F995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2852E-6029-438C-BB68-AEB3D3515C7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E9EA6-8417-4C40-87C1-117F830CCD0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65CA1-E1CB-4EC3-9BE3-7C7DAF205EE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8917A-9C06-40E5-A404-17B1AA6C344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59B57-D62B-42E0-980B-F739ED78C31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AD2F1-1E43-4CE6-B725-F8924258C25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27109-F1CC-46D8-A3B3-18738335A88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004DE-C1A7-44CA-B112-2EFB71C1178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D331C-91B2-4DA9-9D2E-3CA7DDEB29B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7DE7A08-8DAA-4C2A-8489-79D2F222309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egnaposto contenuto 2"/>
          <p:cNvSpPr>
            <a:spLocks noGrp="1"/>
          </p:cNvSpPr>
          <p:nvPr>
            <p:ph idx="1"/>
          </p:nvPr>
        </p:nvSpPr>
        <p:spPr>
          <a:xfrm>
            <a:off x="323850" y="901337"/>
            <a:ext cx="8374063" cy="5377226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it-IT" sz="1600" b="1" i="1" dirty="0" smtClean="0">
                <a:solidFill>
                  <a:srgbClr val="00B050"/>
                </a:solidFill>
              </a:rPr>
              <a:t>Godega di sant’Urbano 7 marzo 2022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600" b="1" i="1" dirty="0">
              <a:solidFill>
                <a:srgbClr val="00B05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2000" b="1" i="1" dirty="0" smtClean="0">
              <a:solidFill>
                <a:srgbClr val="00B05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2000" b="1" i="1" dirty="0">
              <a:solidFill>
                <a:srgbClr val="00B05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2000" b="1" i="1" dirty="0" smtClean="0">
              <a:solidFill>
                <a:srgbClr val="00B05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it-IT" sz="2000" b="1" i="1" dirty="0" smtClean="0">
                <a:solidFill>
                  <a:srgbClr val="00B050"/>
                </a:solidFill>
              </a:rPr>
              <a:t>Situazione </a:t>
            </a:r>
            <a:r>
              <a:rPr lang="it-IT" altLang="it-IT" sz="2000" b="1" i="1" dirty="0">
                <a:solidFill>
                  <a:srgbClr val="00B050"/>
                </a:solidFill>
              </a:rPr>
              <a:t>del potenziale produttivo viticolo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it-IT" sz="2000" b="1" i="1" dirty="0">
                <a:solidFill>
                  <a:srgbClr val="00B050"/>
                </a:solidFill>
              </a:rPr>
              <a:t> per le denominazioni a </a:t>
            </a:r>
            <a:r>
              <a:rPr lang="it-IT" altLang="it-IT" sz="2000" b="1" i="1" dirty="0" smtClean="0">
                <a:solidFill>
                  <a:srgbClr val="00B050"/>
                </a:solidFill>
              </a:rPr>
              <a:t>Prosecco, Pinot grigio Delle </a:t>
            </a:r>
            <a:r>
              <a:rPr lang="it-IT" altLang="it-IT" sz="2000" b="1" i="1" dirty="0" err="1" smtClean="0">
                <a:solidFill>
                  <a:srgbClr val="00B050"/>
                </a:solidFill>
              </a:rPr>
              <a:t>Venezie</a:t>
            </a:r>
            <a:r>
              <a:rPr lang="it-IT" altLang="it-IT" sz="2000" b="1" i="1" dirty="0" smtClean="0">
                <a:solidFill>
                  <a:srgbClr val="00B050"/>
                </a:solidFill>
              </a:rPr>
              <a:t> e Vini Venezia</a:t>
            </a:r>
            <a:endParaRPr lang="it-IT" altLang="it-IT" sz="2000" b="1" i="1" dirty="0">
              <a:solidFill>
                <a:srgbClr val="00B05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600" b="1" dirty="0">
              <a:solidFill>
                <a:srgbClr val="00B05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600" b="1" dirty="0">
              <a:solidFill>
                <a:srgbClr val="00B05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600" b="1" dirty="0">
              <a:solidFill>
                <a:srgbClr val="00B05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600" b="1" dirty="0">
              <a:solidFill>
                <a:srgbClr val="00B05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600" b="1" dirty="0">
              <a:solidFill>
                <a:srgbClr val="00B05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it-IT" sz="1600" b="1" dirty="0" smtClean="0">
                <a:solidFill>
                  <a:srgbClr val="00B050"/>
                </a:solidFill>
              </a:rPr>
              <a:t>Alberto </a:t>
            </a:r>
            <a:r>
              <a:rPr lang="it-IT" altLang="it-IT" sz="1600" b="1" dirty="0">
                <a:solidFill>
                  <a:srgbClr val="00B050"/>
                </a:solidFill>
              </a:rPr>
              <a:t>Zannol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900" b="1" dirty="0">
              <a:solidFill>
                <a:srgbClr val="00B05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900" dirty="0">
              <a:solidFill>
                <a:srgbClr val="00B05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400" b="1" i="1" dirty="0">
              <a:solidFill>
                <a:srgbClr val="00B05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it-IT" sz="1400" b="1" i="1" dirty="0" smtClean="0">
                <a:solidFill>
                  <a:srgbClr val="00B050"/>
                </a:solidFill>
              </a:rPr>
              <a:t>Regione </a:t>
            </a:r>
            <a:r>
              <a:rPr lang="it-IT" altLang="it-IT" sz="1400" b="1" i="1" dirty="0">
                <a:solidFill>
                  <a:srgbClr val="00B050"/>
                </a:solidFill>
              </a:rPr>
              <a:t>Veneto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it-IT" sz="1400" b="1" i="1" dirty="0">
                <a:solidFill>
                  <a:srgbClr val="00B050"/>
                </a:solidFill>
              </a:rPr>
              <a:t>Area </a:t>
            </a:r>
            <a:r>
              <a:rPr lang="it-IT" altLang="it-IT" sz="1400" b="1" i="1" dirty="0" smtClean="0">
                <a:solidFill>
                  <a:srgbClr val="00B050"/>
                </a:solidFill>
              </a:rPr>
              <a:t>Marketing territoriale, Cultura, Turismo, Agricoltura e Sport - </a:t>
            </a:r>
            <a:r>
              <a:rPr lang="it-IT" altLang="it-IT" sz="1400" b="1" i="1" dirty="0">
                <a:solidFill>
                  <a:srgbClr val="00B050"/>
                </a:solidFill>
              </a:rPr>
              <a:t>Direzione Agroalimentare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400" b="1" i="1" dirty="0">
              <a:solidFill>
                <a:srgbClr val="006600"/>
              </a:solidFill>
            </a:endParaRPr>
          </a:p>
        </p:txBody>
      </p:sp>
      <p:pic>
        <p:nvPicPr>
          <p:cNvPr id="3" name="Picture 5" descr="logo regione vene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488" y="147638"/>
            <a:ext cx="344646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sellaDiTesto 14"/>
          <p:cNvSpPr>
            <a:spLocks noGrp="1" noChangeArrowheads="1"/>
          </p:cNvSpPr>
          <p:nvPr>
            <p:ph type="title"/>
          </p:nvPr>
        </p:nvSpPr>
        <p:spPr>
          <a:xfrm>
            <a:off x="3875964" y="120195"/>
            <a:ext cx="5090615" cy="461665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it-IT" altLang="it-IT" sz="2400" b="1" dirty="0">
                <a:solidFill>
                  <a:srgbClr val="00B050"/>
                </a:solidFill>
                <a:latin typeface="Calibri" pitchFamily="34" charset="0"/>
              </a:rPr>
              <a:t>Limiti agli incrementi di potenziale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xmlns="" id="{D052A085-264E-497D-B3FD-104A7E9614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6213808"/>
              </p:ext>
            </p:extLst>
          </p:nvPr>
        </p:nvGraphicFramePr>
        <p:xfrm>
          <a:off x="489972" y="839357"/>
          <a:ext cx="8164055" cy="5544691"/>
        </p:xfrm>
        <a:graphic>
          <a:graphicData uri="http://schemas.openxmlformats.org/drawingml/2006/table">
            <a:tbl>
              <a:tblPr/>
              <a:tblGrid>
                <a:gridCol w="1085526">
                  <a:extLst>
                    <a:ext uri="{9D8B030D-6E8A-4147-A177-3AD203B41FA5}">
                      <a16:colId xmlns:a16="http://schemas.microsoft.com/office/drawing/2014/main" xmlns="" val="3081260603"/>
                    </a:ext>
                  </a:extLst>
                </a:gridCol>
                <a:gridCol w="3120885">
                  <a:extLst>
                    <a:ext uri="{9D8B030D-6E8A-4147-A177-3AD203B41FA5}">
                      <a16:colId xmlns:a16="http://schemas.microsoft.com/office/drawing/2014/main" xmlns="" val="886854526"/>
                    </a:ext>
                  </a:extLst>
                </a:gridCol>
                <a:gridCol w="829415">
                  <a:extLst>
                    <a:ext uri="{9D8B030D-6E8A-4147-A177-3AD203B41FA5}">
                      <a16:colId xmlns:a16="http://schemas.microsoft.com/office/drawing/2014/main" xmlns="" val="2693056105"/>
                    </a:ext>
                  </a:extLst>
                </a:gridCol>
                <a:gridCol w="3128229">
                  <a:extLst>
                    <a:ext uri="{9D8B030D-6E8A-4147-A177-3AD203B41FA5}">
                      <a16:colId xmlns:a16="http://schemas.microsoft.com/office/drawing/2014/main" xmlns="" val="1800101996"/>
                    </a:ext>
                  </a:extLst>
                </a:gridCol>
              </a:tblGrid>
              <a:tr h="154900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Conegliano Valdobbiadene Prosecco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 fontAlgn="ctr">
                        <a:buFont typeface="Wingdings" panose="05000000000000000000" pitchFamily="2" charset="2"/>
                        <a:buChar char="ü"/>
                      </a:pP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 </a:t>
                      </a:r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tutte le varietà</a:t>
                      </a:r>
                      <a:r>
                        <a:rPr lang="it-IT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(principale, complementari e 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atte al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taglio)</a:t>
                      </a:r>
                    </a:p>
                    <a:p>
                      <a:pPr marL="285750" indent="-285750" algn="ctr" fontAlgn="ctr">
                        <a:buFont typeface="Wingdings" panose="05000000000000000000" pitchFamily="2" charset="2"/>
                        <a:buChar char="ü"/>
                      </a:pP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dal 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31/07/2019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</a:t>
                      </a:r>
                      <a:r>
                        <a:rPr lang="it-IT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it-IT" sz="1600" b="1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31/07/2024</a:t>
                      </a:r>
                      <a:endParaRPr lang="it-IT" sz="1600" b="1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8781237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56932707"/>
                  </a:ext>
                </a:extLst>
              </a:tr>
              <a:tr h="104330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Asolo Prosecco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</a:t>
                      </a:r>
                      <a:r>
                        <a:rPr lang="it-IT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varietà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it-IT" sz="1600" b="1" i="0" u="sng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Glera</a:t>
                      </a:r>
                      <a:endParaRPr lang="it-IT" sz="1600" b="1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285750" indent="-2857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dal 31/07/2019 al </a:t>
                      </a:r>
                      <a:r>
                        <a:rPr lang="it-IT" sz="16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31/07/2022</a:t>
                      </a:r>
                    </a:p>
                    <a:p>
                      <a:pPr marL="285750" indent="-2857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 varietà </a:t>
                      </a:r>
                      <a:r>
                        <a:rPr lang="it-IT" sz="16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Pinot nero</a:t>
                      </a:r>
                    </a:p>
                    <a:p>
                      <a:pPr marL="285750" indent="-2857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dal 31/07/2021 al </a:t>
                      </a:r>
                      <a:r>
                        <a:rPr lang="it-IT" sz="16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31/07/2022</a:t>
                      </a:r>
                      <a:endParaRPr lang="it-IT" sz="1600" b="1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47551160"/>
                  </a:ext>
                </a:extLst>
              </a:tr>
              <a:tr h="331208">
                <a:tc>
                  <a:txBody>
                    <a:bodyPr/>
                    <a:lstStyle/>
                    <a:p>
                      <a:pPr algn="l" fontAlgn="b"/>
                      <a:endParaRPr lang="it-IT" sz="18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52108404"/>
                  </a:ext>
                </a:extLst>
              </a:tr>
              <a:tr h="102674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delle Venezie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 altre DO (Venezia, Vicenza ed altre) per varietà Pinot grigio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ctr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Fino </a:t>
                      </a:r>
                      <a:r>
                        <a:rPr lang="it-IT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al </a:t>
                      </a:r>
                      <a:r>
                        <a:rPr lang="it-IT" sz="1600" b="1" i="0" u="sng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31/07/2022</a:t>
                      </a:r>
                      <a:endParaRPr lang="it-IT" sz="1600" b="1" i="0" u="sng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51703077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ctr" fontAlgn="ctr"/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ü"/>
                      </a:pPr>
                      <a:endParaRPr lang="it-IT" sz="1600" b="1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7446894"/>
                  </a:ext>
                </a:extLst>
              </a:tr>
              <a:tr h="102674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Prosecco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it-IT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</a:t>
                      </a:r>
                      <a:r>
                        <a:rPr lang="it-IT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varietà </a:t>
                      </a:r>
                      <a:r>
                        <a:rPr lang="it-IT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Glera</a:t>
                      </a:r>
                      <a:endParaRPr lang="it-IT" sz="16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it-IT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 31/07/2020  al </a:t>
                      </a:r>
                      <a:r>
                        <a:rPr lang="it-IT" sz="1600" b="1" i="0" u="sng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31/07/2023</a:t>
                      </a:r>
                    </a:p>
                    <a:p>
                      <a:pPr marL="285750" indent="-2857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 </a:t>
                      </a:r>
                      <a:r>
                        <a:rPr lang="en-US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varietà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sng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Pinot </a:t>
                      </a:r>
                      <a:r>
                        <a:rPr lang="en-US" sz="1600" b="1" i="0" u="sng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nero</a:t>
                      </a:r>
                      <a:endParaRPr lang="en-US" sz="1600" b="1" i="0" u="sng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it-IT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 31/07/2020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 </a:t>
                      </a:r>
                      <a:r>
                        <a:rPr lang="en-US" sz="1600" b="1" i="0" u="sng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31/07/2023</a:t>
                      </a:r>
                      <a:endParaRPr lang="it-IT" sz="1600" b="1" i="0" u="sng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9096688"/>
                  </a:ext>
                </a:extLst>
              </a:tr>
            </a:tbl>
          </a:graphicData>
        </a:graphic>
      </p:graphicFrame>
      <p:sp>
        <p:nvSpPr>
          <p:cNvPr id="3" name="Freccia a destra 2">
            <a:extLst>
              <a:ext uri="{FF2B5EF4-FFF2-40B4-BE49-F238E27FC236}">
                <a16:creationId xmlns:a16="http://schemas.microsoft.com/office/drawing/2014/main" xmlns="" id="{8004D134-E3AE-4896-86A3-06C25042507B}"/>
              </a:ext>
            </a:extLst>
          </p:cNvPr>
          <p:cNvSpPr/>
          <p:nvPr/>
        </p:nvSpPr>
        <p:spPr>
          <a:xfrm>
            <a:off x="4704544" y="1411298"/>
            <a:ext cx="79127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xmlns="" id="{5D7B8E02-A69E-4931-8AE8-3C6E97F53B16}"/>
              </a:ext>
            </a:extLst>
          </p:cNvPr>
          <p:cNvSpPr/>
          <p:nvPr/>
        </p:nvSpPr>
        <p:spPr>
          <a:xfrm>
            <a:off x="4686666" y="2985646"/>
            <a:ext cx="777922" cy="4371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xmlns="" id="{7C1042EA-CBF2-4CBB-981B-2CE2C92E7909}"/>
              </a:ext>
            </a:extLst>
          </p:cNvPr>
          <p:cNvSpPr/>
          <p:nvPr/>
        </p:nvSpPr>
        <p:spPr>
          <a:xfrm>
            <a:off x="4671051" y="4251912"/>
            <a:ext cx="809151" cy="5212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xmlns="" id="{7C1042EA-CBF2-4CBB-981B-2CE2C92E7909}"/>
              </a:ext>
            </a:extLst>
          </p:cNvPr>
          <p:cNvSpPr/>
          <p:nvPr/>
        </p:nvSpPr>
        <p:spPr>
          <a:xfrm>
            <a:off x="4686666" y="5602234"/>
            <a:ext cx="809151" cy="5212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Picture 5" descr="logo regione vene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4425" y="142969"/>
            <a:ext cx="344646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4698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4C7058FB-9A6A-4B29-A2FB-7EB9CC1AFCDA}"/>
              </a:ext>
            </a:extLst>
          </p:cNvPr>
          <p:cNvSpPr/>
          <p:nvPr/>
        </p:nvSpPr>
        <p:spPr>
          <a:xfrm>
            <a:off x="1143000" y="6500813"/>
            <a:ext cx="1643063" cy="214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6150" name="Text Box 5">
            <a:extLst>
              <a:ext uri="{FF2B5EF4-FFF2-40B4-BE49-F238E27FC236}">
                <a16:creationId xmlns:a16="http://schemas.microsoft.com/office/drawing/2014/main" xmlns="" id="{B71591A3-09A5-4F22-A523-793E602DC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9675" y="6480175"/>
            <a:ext cx="12366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chemeClr val="bg1"/>
                </a:solidFill>
                <a:latin typeface="Calibri" panose="020F0502020204030204" pitchFamily="34" charset="0"/>
              </a:rPr>
              <a:t>www.avepa.it</a:t>
            </a:r>
          </a:p>
        </p:txBody>
      </p:sp>
      <p:sp>
        <p:nvSpPr>
          <p:cNvPr id="6151" name="Text Box 9">
            <a:extLst>
              <a:ext uri="{FF2B5EF4-FFF2-40B4-BE49-F238E27FC236}">
                <a16:creationId xmlns:a16="http://schemas.microsoft.com/office/drawing/2014/main" xmlns="" id="{E0D723E6-D5C0-4E5E-B970-8FC3CFDBB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1738" y="6480175"/>
            <a:ext cx="12830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>
                <a:solidFill>
                  <a:schemeClr val="bg1"/>
                </a:solidFill>
                <a:latin typeface="Calibri" panose="020F0502020204030204" pitchFamily="34" charset="0"/>
              </a:rPr>
              <a:t>Vendemmia 2021</a:t>
            </a:r>
          </a:p>
        </p:txBody>
      </p:sp>
      <p:sp>
        <p:nvSpPr>
          <p:cNvPr id="6152" name="CasellaDiTesto 14">
            <a:extLst>
              <a:ext uri="{FF2B5EF4-FFF2-40B4-BE49-F238E27FC236}">
                <a16:creationId xmlns:a16="http://schemas.microsoft.com/office/drawing/2014/main" xmlns="" id="{4F99B6BB-C4AA-45DE-B209-5A40F02D0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111496"/>
            <a:ext cx="6911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altLang="it-IT" sz="2400" b="1" dirty="0">
                <a:solidFill>
                  <a:srgbClr val="00B050"/>
                </a:solidFill>
                <a:latin typeface="Calibri" panose="020F0502020204030204" pitchFamily="34" charset="0"/>
              </a:rPr>
              <a:t>Nuove disposizioni comunitarie sulle autorizzazioni</a:t>
            </a:r>
            <a:endParaRPr kumimoji="0" lang="it-IT" altLang="it-IT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4E3AA2AB-2BD5-4BBC-8BCF-1FA062153DC3}"/>
              </a:ext>
            </a:extLst>
          </p:cNvPr>
          <p:cNvSpPr txBox="1"/>
          <p:nvPr/>
        </p:nvSpPr>
        <p:spPr>
          <a:xfrm>
            <a:off x="217488" y="2150312"/>
            <a:ext cx="828477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it-IT" dirty="0"/>
              <a:t>Il Regolamento (UE) 2117/2021 approva delle modifiche al Regolamento 1308/2013 disponendo che: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dirty="0"/>
              <a:t>Il </a:t>
            </a:r>
            <a:r>
              <a:rPr lang="it-IT" b="1" dirty="0"/>
              <a:t>sistema di autorizzazioni </a:t>
            </a:r>
            <a:r>
              <a:rPr lang="it-IT" dirty="0"/>
              <a:t>per gli impianti viticoli sarà applicato fino al </a:t>
            </a:r>
            <a:r>
              <a:rPr lang="it-IT" b="1" dirty="0"/>
              <a:t>31 dicembre 2045</a:t>
            </a:r>
            <a:r>
              <a:rPr lang="it-IT" dirty="0"/>
              <a:t>;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dirty="0"/>
              <a:t>La </a:t>
            </a:r>
            <a:r>
              <a:rPr lang="it-IT" b="1" dirty="0"/>
              <a:t>validità delle autorizzazioni </a:t>
            </a:r>
            <a:r>
              <a:rPr lang="it-IT" dirty="0"/>
              <a:t>che scadono nel corso del </a:t>
            </a:r>
            <a:r>
              <a:rPr lang="it-IT" b="1" dirty="0"/>
              <a:t>2020 e 2021 </a:t>
            </a:r>
            <a:r>
              <a:rPr lang="it-IT" dirty="0"/>
              <a:t>è </a:t>
            </a:r>
            <a:r>
              <a:rPr lang="it-IT" b="1" dirty="0"/>
              <a:t>prorogata fino al 31 dicembre 2022</a:t>
            </a:r>
            <a:r>
              <a:rPr lang="it-IT" dirty="0"/>
              <a:t>;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dirty="0" smtClean="0"/>
              <a:t>I </a:t>
            </a:r>
            <a:r>
              <a:rPr lang="it-IT" dirty="0"/>
              <a:t>produttori che hanno presentato una rinuncia alle proroghe approvate con i Reg. (UE) 601/2020 e 2220/2020, se intendono riavvalersi delle autorizzazioni rinunciate in modo da utilizzarle entro il 31 dicembre 2022 possono presentare una opportuna richiesta </a:t>
            </a:r>
            <a:r>
              <a:rPr lang="it-IT" dirty="0" smtClean="0"/>
              <a:t>all’AVEPA;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rgbClr val="FF0000"/>
                </a:solidFill>
              </a:rPr>
              <a:t>Reimpianto su stessa particella autorizzazione vale 6 anni (disposizione che deve essere recepita da SM).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10" name="Picture 5" descr="logo regione veneto"/>
          <p:cNvPicPr>
            <a:picLocks noChangeAspect="1" noChangeArrowheads="1"/>
          </p:cNvPicPr>
          <p:nvPr/>
        </p:nvPicPr>
        <p:blipFill>
          <a:blip cstate="print"/>
          <a:srcRect/>
          <a:stretch>
            <a:fillRect/>
          </a:stretch>
        </p:blipFill>
        <p:spPr bwMode="auto">
          <a:xfrm>
            <a:off x="282661" y="176856"/>
            <a:ext cx="34464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logo regione vene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488" y="147638"/>
            <a:ext cx="344646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76045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488" y="147638"/>
            <a:ext cx="34464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560171" y="757882"/>
          <a:ext cx="8204887" cy="1293341"/>
        </p:xfrm>
        <a:graphic>
          <a:graphicData uri="http://schemas.openxmlformats.org/drawingml/2006/table">
            <a:tbl>
              <a:tblPr/>
              <a:tblGrid>
                <a:gridCol w="3998911"/>
                <a:gridCol w="1965286"/>
                <a:gridCol w="2240690"/>
              </a:tblGrid>
              <a:tr h="64255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RISTRUTTURAZIONE E </a:t>
                      </a:r>
                    </a:p>
                    <a:p>
                      <a:pPr algn="ctr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RICONVERSIONE VIGNETI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Attuale scadenza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 DGR all’</a:t>
                      </a:r>
                      <a:r>
                        <a:rPr lang="it-IT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odg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di martedì prorogata</a:t>
                      </a:r>
                      <a:r>
                        <a:rPr lang="it-IT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al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5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DGR n. 277 del 19 marzo 2019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30/05/2022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30/11/2022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303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DGR n. 897 del 09 luglio 2020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15/04/2022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15/04/2023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584885" y="2624160"/>
          <a:ext cx="8106033" cy="1395499"/>
        </p:xfrm>
        <a:graphic>
          <a:graphicData uri="http://schemas.openxmlformats.org/drawingml/2006/table">
            <a:tbl>
              <a:tblPr/>
              <a:tblGrid>
                <a:gridCol w="4361579"/>
                <a:gridCol w="3744454"/>
              </a:tblGrid>
              <a:tr h="2837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INVESTIMENTI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Scadenza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3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DGR n. 1547 del 22/10/2019 </a:t>
                      </a:r>
                    </a:p>
                    <a:p>
                      <a:pPr algn="ctr" fontAlgn="ctr"/>
                      <a:r>
                        <a:rPr lang="it-IT" sz="18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(biennale 2020/21) 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31/03/2022 (*)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6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DGR n.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1284 del 08/09/2020</a:t>
                      </a:r>
                    </a:p>
                    <a:p>
                      <a:pPr algn="ctr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(biennale 2021/22)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31/03/2022 (**)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420129" y="4300152"/>
            <a:ext cx="8530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0000"/>
                </a:solidFill>
                <a:latin typeface="Calibri"/>
                <a:cs typeface="+mn-cs"/>
              </a:rPr>
              <a:t>(*) per </a:t>
            </a:r>
            <a:r>
              <a:rPr lang="it-IT" b="1" dirty="0" smtClean="0">
                <a:solidFill>
                  <a:srgbClr val="000000"/>
                </a:solidFill>
                <a:latin typeface="Calibri"/>
                <a:cs typeface="+mn-cs"/>
              </a:rPr>
              <a:t>coloro che hanno chiesto di prolungare da </a:t>
            </a:r>
            <a:r>
              <a:rPr lang="it-IT" b="1" dirty="0" smtClean="0">
                <a:solidFill>
                  <a:srgbClr val="000000"/>
                </a:solidFill>
                <a:latin typeface="Calibri"/>
                <a:cs typeface="+mn-cs"/>
              </a:rPr>
              <a:t>biennale a triennale ai sensi del DM n. 3318 del </a:t>
            </a:r>
            <a:r>
              <a:rPr lang="it-IT" b="1" dirty="0" smtClean="0">
                <a:solidFill>
                  <a:srgbClr val="000000"/>
                </a:solidFill>
                <a:latin typeface="Calibri"/>
                <a:cs typeface="+mn-cs"/>
              </a:rPr>
              <a:t>31 marzo 2020  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75968" y="4905633"/>
            <a:ext cx="8678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it-IT" b="1" dirty="0" smtClean="0">
                <a:solidFill>
                  <a:srgbClr val="000000"/>
                </a:solidFill>
                <a:latin typeface="Calibri"/>
              </a:rPr>
              <a:t>(**) possono </a:t>
            </a:r>
            <a:r>
              <a:rPr lang="it-IT" b="1" dirty="0" smtClean="0">
                <a:solidFill>
                  <a:srgbClr val="000000"/>
                </a:solidFill>
                <a:latin typeface="Calibri"/>
              </a:rPr>
              <a:t>chiedere di prolungare da biennale a triennale ai sensi del DM </a:t>
            </a:r>
            <a:r>
              <a:rPr lang="it-IT" b="1" dirty="0" smtClean="0">
                <a:solidFill>
                  <a:srgbClr val="000000"/>
                </a:solidFill>
                <a:latin typeface="Calibri"/>
              </a:rPr>
              <a:t>n</a:t>
            </a:r>
            <a:r>
              <a:rPr lang="it-IT" b="1" dirty="0" smtClean="0">
                <a:solidFill>
                  <a:srgbClr val="000000"/>
                </a:solidFill>
                <a:latin typeface="Calibri"/>
              </a:rPr>
              <a:t>. </a:t>
            </a:r>
            <a:r>
              <a:rPr lang="it-IT" b="1" dirty="0" smtClean="0">
                <a:solidFill>
                  <a:srgbClr val="000000"/>
                </a:solidFill>
                <a:latin typeface="Calibri"/>
              </a:rPr>
              <a:t>249006 28 maggio 2021</a:t>
            </a:r>
          </a:p>
        </p:txBody>
      </p:sp>
      <p:sp>
        <p:nvSpPr>
          <p:cNvPr id="8" name="CasellaDiTesto 14">
            <a:extLst>
              <a:ext uri="{FF2B5EF4-FFF2-40B4-BE49-F238E27FC236}">
                <a16:creationId xmlns:a16="http://schemas.microsoft.com/office/drawing/2014/main" xmlns="" id="{4F99B6BB-C4AA-45DE-B209-5A40F02D0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686" y="146845"/>
            <a:ext cx="44978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altLang="it-IT" sz="2400" b="1" noProof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Prossime scadenze</a:t>
            </a:r>
            <a:endParaRPr kumimoji="0" lang="it-IT" altLang="it-IT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729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488" y="147638"/>
            <a:ext cx="34464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sellaDiTesto 2"/>
          <p:cNvSpPr txBox="1"/>
          <p:nvPr/>
        </p:nvSpPr>
        <p:spPr>
          <a:xfrm>
            <a:off x="642552" y="988540"/>
            <a:ext cx="76529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Bando misura OCM Ristrutturazione riconversione vigneti apertura probabile prevista per il 18 marzo 2022 (in Commissione Consigliare il 9 marzo) e termine presentazione domande 29 aprile 2022. 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13719" y="1948249"/>
            <a:ext cx="7652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NOVITA’ : Applicazione norma transitoria che permette il pagamento dei saldi entro il 15/10/2025.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38897" y="2600622"/>
          <a:ext cx="8550875" cy="3751732"/>
        </p:xfrm>
        <a:graphic>
          <a:graphicData uri="http://schemas.openxmlformats.org/drawingml/2006/table">
            <a:tbl>
              <a:tblPr/>
              <a:tblGrid>
                <a:gridCol w="2982098"/>
                <a:gridCol w="4286146"/>
                <a:gridCol w="1282631"/>
              </a:tblGrid>
              <a:tr h="235503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Per tutti i beneficiari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Presentazione domanda di sostegno entro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29-apr-22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550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Ricevibilità entro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20-mag-22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550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Operazioni di estirpo vigneto dal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30-set-22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550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Finanziabilità entro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30-nov-22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798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Data ultima per la presentazione domanda di pagamento anticipo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15-gen-23</a:t>
                      </a:r>
                      <a:endParaRPr lang="it-IT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55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Pagamento delle domande di anticipo entro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 giorni dalla presentazione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5503">
                <a:tc>
                  <a:txBody>
                    <a:bodyPr/>
                    <a:lstStyle/>
                    <a:p>
                      <a:pPr algn="l" fontAlgn="ctr"/>
                      <a:endParaRPr lang="it-IT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121" marR="8121" marT="812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8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Per i beneficiari di cui al punto 4.3.1) ossia coloro che </a:t>
                      </a:r>
                      <a:r>
                        <a:rPr lang="it-IT" sz="105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non</a:t>
                      </a:r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intendono avvalersi della norma transitoria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Data ultima per la conclusione delle operazioni e presentazione domanda di pagamento saldo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15-ott-23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43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Pagamento delle domande di pagamento saldo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entro 6 mesi dalla presentazione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5503">
                <a:tc>
                  <a:txBody>
                    <a:bodyPr/>
                    <a:lstStyle/>
                    <a:p>
                      <a:pPr algn="l" fontAlgn="ctr"/>
                      <a:endParaRPr lang="it-IT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121" marR="8121" marT="812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91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Per i beneficiari di cui al punto 4.3.2) ossia coloro che intendono avvalersi della norma transitoria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Presentazione dichiarazione spese sostenute entro il 15/10/2023, entro il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31-dic-23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483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Data ultima per la conclusione delle operazioni e presentazione domanda di pagamento saldo 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15-apr-25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550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Pagamento delle domande di pagamento saldo  entro il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15-ott-25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egnaposto contenuto 2"/>
          <p:cNvSpPr>
            <a:spLocks noGrp="1"/>
          </p:cNvSpPr>
          <p:nvPr>
            <p:ph idx="1"/>
          </p:nvPr>
        </p:nvSpPr>
        <p:spPr>
          <a:xfrm>
            <a:off x="323850" y="1268413"/>
            <a:ext cx="8374063" cy="45370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sz="3500" b="1" dirty="0">
                <a:solidFill>
                  <a:srgbClr val="006600"/>
                </a:solidFill>
              </a:rPr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b="1" dirty="0">
              <a:solidFill>
                <a:srgbClr val="0066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b="1" dirty="0">
                <a:solidFill>
                  <a:srgbClr val="006600"/>
                </a:solidFill>
                <a:latin typeface="Times New Roman" pitchFamily="18" charset="0"/>
              </a:rPr>
              <a:t>Grazie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b="1" dirty="0">
              <a:solidFill>
                <a:srgbClr val="0066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1600" b="1" dirty="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1600" b="1" dirty="0">
              <a:solidFill>
                <a:srgbClr val="006600"/>
              </a:solidFill>
            </a:endParaRP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it-IT" altLang="it-IT" sz="1000" b="1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sz="1600" b="1" dirty="0">
                <a:solidFill>
                  <a:srgbClr val="006600"/>
                </a:solidFill>
              </a:rPr>
              <a:t>alberto.zannol@regione.veneto.it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900" b="1" dirty="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900" dirty="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900" dirty="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900" dirty="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900" dirty="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sz="1400" b="1" i="1" dirty="0">
                <a:solidFill>
                  <a:srgbClr val="006600"/>
                </a:solidFill>
              </a:rPr>
              <a:t>Regione Veneto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sz="1400" b="1" i="1" dirty="0">
                <a:solidFill>
                  <a:srgbClr val="006600"/>
                </a:solidFill>
              </a:rPr>
              <a:t>Area Sviluppo Economico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sz="1400" b="1" i="1" dirty="0">
                <a:solidFill>
                  <a:srgbClr val="006600"/>
                </a:solidFill>
              </a:rPr>
              <a:t>Direzione Agroalimentare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1400" b="1" i="1" dirty="0">
              <a:solidFill>
                <a:srgbClr val="006600"/>
              </a:solidFill>
            </a:endParaRPr>
          </a:p>
        </p:txBody>
      </p:sp>
      <p:pic>
        <p:nvPicPr>
          <p:cNvPr id="4" name="Picture 5" descr="logo regione vene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488" y="147638"/>
            <a:ext cx="344646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14"/>
          <p:cNvSpPr txBox="1">
            <a:spLocks noChangeArrowheads="1"/>
          </p:cNvSpPr>
          <p:nvPr/>
        </p:nvSpPr>
        <p:spPr bwMode="auto">
          <a:xfrm>
            <a:off x="362465" y="809479"/>
            <a:ext cx="8344930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900" b="1" i="0" u="none" strike="noStrike" kern="0" cap="none" spc="0" normalizeH="0" baseline="0" noProof="0" dirty="0" smtClean="0">
                <a:ln>
                  <a:noFill/>
                </a:ln>
                <a:solidFill>
                  <a:srgbClr val="01462F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Andamento superficie vitata</a:t>
            </a:r>
            <a:endParaRPr kumimoji="0" lang="it-IT" altLang="it-IT" sz="19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xmlns="" id="{2612DF62-371C-4F7C-83A8-2F8305A24A19}"/>
              </a:ext>
            </a:extLst>
          </p:cNvPr>
          <p:cNvGraphicFramePr>
            <a:graphicFrameLocks/>
          </p:cNvGraphicFramePr>
          <p:nvPr/>
        </p:nvGraphicFramePr>
        <p:xfrm>
          <a:off x="314325" y="1323767"/>
          <a:ext cx="8549589" cy="4780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 descr="logo regione vene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488" y="147638"/>
            <a:ext cx="344646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4C7058FB-9A6A-4B29-A2FB-7EB9CC1AFCDA}"/>
              </a:ext>
            </a:extLst>
          </p:cNvPr>
          <p:cNvSpPr/>
          <p:nvPr/>
        </p:nvSpPr>
        <p:spPr>
          <a:xfrm>
            <a:off x="1143000" y="6500813"/>
            <a:ext cx="1643063" cy="214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6150" name="Text Box 5">
            <a:extLst>
              <a:ext uri="{FF2B5EF4-FFF2-40B4-BE49-F238E27FC236}">
                <a16:creationId xmlns:a16="http://schemas.microsoft.com/office/drawing/2014/main" xmlns="" id="{B71591A3-09A5-4F22-A523-793E602DC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9675" y="6480175"/>
            <a:ext cx="12366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chemeClr val="bg1"/>
                </a:solidFill>
                <a:latin typeface="Calibri" panose="020F0502020204030204" pitchFamily="34" charset="0"/>
              </a:rPr>
              <a:t>www.avepa.it</a:t>
            </a:r>
          </a:p>
        </p:txBody>
      </p:sp>
      <p:sp>
        <p:nvSpPr>
          <p:cNvPr id="6151" name="Text Box 9">
            <a:extLst>
              <a:ext uri="{FF2B5EF4-FFF2-40B4-BE49-F238E27FC236}">
                <a16:creationId xmlns:a16="http://schemas.microsoft.com/office/drawing/2014/main" xmlns="" id="{E0D723E6-D5C0-4E5E-B970-8FC3CFDBB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1738" y="6480175"/>
            <a:ext cx="12830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>
                <a:solidFill>
                  <a:schemeClr val="bg1"/>
                </a:solidFill>
                <a:latin typeface="Calibri" panose="020F0502020204030204" pitchFamily="34" charset="0"/>
              </a:rPr>
              <a:t>Vendemmia 2021</a:t>
            </a:r>
          </a:p>
        </p:txBody>
      </p:sp>
      <p:sp>
        <p:nvSpPr>
          <p:cNvPr id="6152" name="CasellaDiTesto 14">
            <a:extLst>
              <a:ext uri="{FF2B5EF4-FFF2-40B4-BE49-F238E27FC236}">
                <a16:creationId xmlns:a16="http://schemas.microsoft.com/office/drawing/2014/main" xmlns="" id="{4F99B6BB-C4AA-45DE-B209-5A40F02D0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8787" y="572230"/>
            <a:ext cx="5488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Estirpi - impianti </a:t>
            </a:r>
            <a:r>
              <a:rPr lang="it-IT" altLang="it-IT" sz="2400" b="1" dirty="0">
                <a:solidFill>
                  <a:srgbClr val="00B050"/>
                </a:solidFill>
                <a:latin typeface="Calibri" panose="020F0502020204030204" pitchFamily="34" charset="0"/>
              </a:rPr>
              <a:t>nelle ultime 3 campagne</a:t>
            </a:r>
          </a:p>
        </p:txBody>
      </p:sp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xmlns="" id="{5C1DE762-BF24-49F7-97DB-DE8C4FA3CA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08618268"/>
              </p:ext>
            </p:extLst>
          </p:nvPr>
        </p:nvGraphicFramePr>
        <p:xfrm>
          <a:off x="927228" y="1251184"/>
          <a:ext cx="7547792" cy="2371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1668186"/>
              </p:ext>
            </p:extLst>
          </p:nvPr>
        </p:nvGraphicFramePr>
        <p:xfrm>
          <a:off x="1532474" y="5071617"/>
          <a:ext cx="6337299" cy="981075"/>
        </p:xfrm>
        <a:graphic>
          <a:graphicData uri="http://schemas.openxmlformats.org/drawingml/2006/table">
            <a:tbl>
              <a:tblPr/>
              <a:tblGrid>
                <a:gridCol w="1096119">
                  <a:extLst>
                    <a:ext uri="{9D8B030D-6E8A-4147-A177-3AD203B41FA5}">
                      <a16:colId xmlns:a16="http://schemas.microsoft.com/office/drawing/2014/main" xmlns="" val="3290228022"/>
                    </a:ext>
                  </a:extLst>
                </a:gridCol>
                <a:gridCol w="1107657">
                  <a:extLst>
                    <a:ext uri="{9D8B030D-6E8A-4147-A177-3AD203B41FA5}">
                      <a16:colId xmlns:a16="http://schemas.microsoft.com/office/drawing/2014/main" xmlns="" val="3597921874"/>
                    </a:ext>
                  </a:extLst>
                </a:gridCol>
                <a:gridCol w="1223038">
                  <a:extLst>
                    <a:ext uri="{9D8B030D-6E8A-4147-A177-3AD203B41FA5}">
                      <a16:colId xmlns:a16="http://schemas.microsoft.com/office/drawing/2014/main" xmlns="" val="3952444071"/>
                    </a:ext>
                  </a:extLst>
                </a:gridCol>
                <a:gridCol w="1223038">
                  <a:extLst>
                    <a:ext uri="{9D8B030D-6E8A-4147-A177-3AD203B41FA5}">
                      <a16:colId xmlns:a16="http://schemas.microsoft.com/office/drawing/2014/main" xmlns="" val="190527273"/>
                    </a:ext>
                  </a:extLst>
                </a:gridCol>
                <a:gridCol w="969200">
                  <a:extLst>
                    <a:ext uri="{9D8B030D-6E8A-4147-A177-3AD203B41FA5}">
                      <a16:colId xmlns:a16="http://schemas.microsoft.com/office/drawing/2014/main" xmlns="" val="3965978591"/>
                    </a:ext>
                  </a:extLst>
                </a:gridCol>
                <a:gridCol w="718247">
                  <a:extLst>
                    <a:ext uri="{9D8B030D-6E8A-4147-A177-3AD203B41FA5}">
                      <a16:colId xmlns:a16="http://schemas.microsoft.com/office/drawing/2014/main" xmlns="" val="429871895"/>
                    </a:ext>
                  </a:extLst>
                </a:gridCol>
              </a:tblGrid>
              <a:tr h="2000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Diritti (ettari)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Autorizzazioni (ettari)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Totale (ettari)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60232054"/>
                  </a:ext>
                </a:extLst>
              </a:tr>
              <a:tr h="5810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conversione ex diritti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nuovo impianto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reimpianti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reimpianti anticipati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771113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132,77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640,12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2180,00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1819,52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4780,82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69377805"/>
                  </a:ext>
                </a:extLst>
              </a:tr>
            </a:tbl>
          </a:graphicData>
        </a:graphic>
      </p:graphicFrame>
      <p:sp>
        <p:nvSpPr>
          <p:cNvPr id="12" name="CasellaDiTesto 14">
            <a:extLst>
              <a:ext uri="{FF2B5EF4-FFF2-40B4-BE49-F238E27FC236}">
                <a16:creationId xmlns:a16="http://schemas.microsoft.com/office/drawing/2014/main" xmlns="" id="{4F99B6BB-C4AA-45DE-B209-5A40F02D0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495" y="4116542"/>
            <a:ext cx="33052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Potenziale in portafoglio</a:t>
            </a:r>
            <a:endParaRPr lang="it-IT" altLang="it-IT" sz="24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pic>
        <p:nvPicPr>
          <p:cNvPr id="16" name="Picture 5" descr="logo regione vene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488" y="147638"/>
            <a:ext cx="344646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68479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sellaDiTesto 14"/>
          <p:cNvSpPr txBox="1">
            <a:spLocks noChangeArrowheads="1"/>
          </p:cNvSpPr>
          <p:nvPr/>
        </p:nvSpPr>
        <p:spPr bwMode="auto">
          <a:xfrm>
            <a:off x="3067418" y="132804"/>
            <a:ext cx="57500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it-IT" altLang="it-IT" b="1" dirty="0">
                <a:solidFill>
                  <a:srgbClr val="00B050"/>
                </a:solidFill>
                <a:latin typeface="Calibri" pitchFamily="34" charset="0"/>
              </a:rPr>
              <a:t>Superficie vitata per colore della bacca per Provincia</a:t>
            </a:r>
          </a:p>
        </p:txBody>
      </p:sp>
      <p:pic>
        <p:nvPicPr>
          <p:cNvPr id="4099" name="Picture 5" descr="logo regione veneto"/>
          <p:cNvPicPr>
            <a:picLocks noChangeAspect="1" noChangeArrowheads="1"/>
          </p:cNvPicPr>
          <p:nvPr/>
        </p:nvPicPr>
        <p:blipFill>
          <a:blip cstate="print"/>
          <a:srcRect/>
          <a:stretch>
            <a:fillRect/>
          </a:stretch>
        </p:blipFill>
        <p:spPr bwMode="auto">
          <a:xfrm>
            <a:off x="217488" y="147638"/>
            <a:ext cx="3060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xmlns="" id="{1F3AE313-ACDA-42D8-A01A-32F1E0CBDE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76694305"/>
              </p:ext>
            </p:extLst>
          </p:nvPr>
        </p:nvGraphicFramePr>
        <p:xfrm>
          <a:off x="217488" y="860619"/>
          <a:ext cx="8863914" cy="342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17984893"/>
              </p:ext>
            </p:extLst>
          </p:nvPr>
        </p:nvGraphicFramePr>
        <p:xfrm>
          <a:off x="440723" y="3980273"/>
          <a:ext cx="8229603" cy="2706991"/>
        </p:xfrm>
        <a:graphic>
          <a:graphicData uri="http://schemas.openxmlformats.org/drawingml/2006/table">
            <a:tbl>
              <a:tblPr/>
              <a:tblGrid>
                <a:gridCol w="702093">
                  <a:extLst>
                    <a:ext uri="{9D8B030D-6E8A-4147-A177-3AD203B41FA5}">
                      <a16:colId xmlns:a16="http://schemas.microsoft.com/office/drawing/2014/main" xmlns="" val="2288157463"/>
                    </a:ext>
                  </a:extLst>
                </a:gridCol>
                <a:gridCol w="433254">
                  <a:extLst>
                    <a:ext uri="{9D8B030D-6E8A-4147-A177-3AD203B41FA5}">
                      <a16:colId xmlns:a16="http://schemas.microsoft.com/office/drawing/2014/main" xmlns="" val="327005320"/>
                    </a:ext>
                  </a:extLst>
                </a:gridCol>
                <a:gridCol w="453250">
                  <a:extLst>
                    <a:ext uri="{9D8B030D-6E8A-4147-A177-3AD203B41FA5}">
                      <a16:colId xmlns:a16="http://schemas.microsoft.com/office/drawing/2014/main" xmlns="" val="2484560026"/>
                    </a:ext>
                  </a:extLst>
                </a:gridCol>
                <a:gridCol w="466581">
                  <a:extLst>
                    <a:ext uri="{9D8B030D-6E8A-4147-A177-3AD203B41FA5}">
                      <a16:colId xmlns:a16="http://schemas.microsoft.com/office/drawing/2014/main" xmlns="" val="114115864"/>
                    </a:ext>
                  </a:extLst>
                </a:gridCol>
                <a:gridCol w="435476">
                  <a:extLst>
                    <a:ext uri="{9D8B030D-6E8A-4147-A177-3AD203B41FA5}">
                      <a16:colId xmlns:a16="http://schemas.microsoft.com/office/drawing/2014/main" xmlns="" val="27481977"/>
                    </a:ext>
                  </a:extLst>
                </a:gridCol>
                <a:gridCol w="499908">
                  <a:extLst>
                    <a:ext uri="{9D8B030D-6E8A-4147-A177-3AD203B41FA5}">
                      <a16:colId xmlns:a16="http://schemas.microsoft.com/office/drawing/2014/main" xmlns="" val="2315084184"/>
                    </a:ext>
                  </a:extLst>
                </a:gridCol>
                <a:gridCol w="435476">
                  <a:extLst>
                    <a:ext uri="{9D8B030D-6E8A-4147-A177-3AD203B41FA5}">
                      <a16:colId xmlns:a16="http://schemas.microsoft.com/office/drawing/2014/main" xmlns="" val="1749170812"/>
                    </a:ext>
                  </a:extLst>
                </a:gridCol>
                <a:gridCol w="539901">
                  <a:extLst>
                    <a:ext uri="{9D8B030D-6E8A-4147-A177-3AD203B41FA5}">
                      <a16:colId xmlns:a16="http://schemas.microsoft.com/office/drawing/2014/main" xmlns="" val="3301026980"/>
                    </a:ext>
                  </a:extLst>
                </a:gridCol>
                <a:gridCol w="435476">
                  <a:extLst>
                    <a:ext uri="{9D8B030D-6E8A-4147-A177-3AD203B41FA5}">
                      <a16:colId xmlns:a16="http://schemas.microsoft.com/office/drawing/2014/main" xmlns="" val="1588699797"/>
                    </a:ext>
                  </a:extLst>
                </a:gridCol>
                <a:gridCol w="539901">
                  <a:extLst>
                    <a:ext uri="{9D8B030D-6E8A-4147-A177-3AD203B41FA5}">
                      <a16:colId xmlns:a16="http://schemas.microsoft.com/office/drawing/2014/main" xmlns="" val="1566344076"/>
                    </a:ext>
                  </a:extLst>
                </a:gridCol>
                <a:gridCol w="435476">
                  <a:extLst>
                    <a:ext uri="{9D8B030D-6E8A-4147-A177-3AD203B41FA5}">
                      <a16:colId xmlns:a16="http://schemas.microsoft.com/office/drawing/2014/main" xmlns="" val="221624477"/>
                    </a:ext>
                  </a:extLst>
                </a:gridCol>
                <a:gridCol w="466581">
                  <a:extLst>
                    <a:ext uri="{9D8B030D-6E8A-4147-A177-3AD203B41FA5}">
                      <a16:colId xmlns:a16="http://schemas.microsoft.com/office/drawing/2014/main" xmlns="" val="3108673721"/>
                    </a:ext>
                  </a:extLst>
                </a:gridCol>
                <a:gridCol w="435476">
                  <a:extLst>
                    <a:ext uri="{9D8B030D-6E8A-4147-A177-3AD203B41FA5}">
                      <a16:colId xmlns:a16="http://schemas.microsoft.com/office/drawing/2014/main" xmlns="" val="3400290129"/>
                    </a:ext>
                  </a:extLst>
                </a:gridCol>
                <a:gridCol w="539901">
                  <a:extLst>
                    <a:ext uri="{9D8B030D-6E8A-4147-A177-3AD203B41FA5}">
                      <a16:colId xmlns:a16="http://schemas.microsoft.com/office/drawing/2014/main" xmlns="" val="4076181888"/>
                    </a:ext>
                  </a:extLst>
                </a:gridCol>
                <a:gridCol w="435476">
                  <a:extLst>
                    <a:ext uri="{9D8B030D-6E8A-4147-A177-3AD203B41FA5}">
                      <a16:colId xmlns:a16="http://schemas.microsoft.com/office/drawing/2014/main" xmlns="" val="1059774471"/>
                    </a:ext>
                  </a:extLst>
                </a:gridCol>
                <a:gridCol w="539901">
                  <a:extLst>
                    <a:ext uri="{9D8B030D-6E8A-4147-A177-3AD203B41FA5}">
                      <a16:colId xmlns:a16="http://schemas.microsoft.com/office/drawing/2014/main" xmlns="" val="620422598"/>
                    </a:ext>
                  </a:extLst>
                </a:gridCol>
                <a:gridCol w="435476">
                  <a:extLst>
                    <a:ext uri="{9D8B030D-6E8A-4147-A177-3AD203B41FA5}">
                      <a16:colId xmlns:a16="http://schemas.microsoft.com/office/drawing/2014/main" xmlns="" val="1229880350"/>
                    </a:ext>
                  </a:extLst>
                </a:gridCol>
              </a:tblGrid>
              <a:tr h="392414">
                <a:tc>
                  <a:txBody>
                    <a:bodyPr/>
                    <a:lstStyle/>
                    <a:p>
                      <a:pPr algn="l" fontAlgn="b"/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51" marR="6651" marT="665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PD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TV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VR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Veneto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6325851"/>
                  </a:ext>
                </a:extLst>
              </a:tr>
              <a:tr h="392414">
                <a:tc>
                  <a:txBody>
                    <a:bodyPr/>
                    <a:lstStyle/>
                    <a:p>
                      <a:pPr algn="l" fontAlgn="b"/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51" marR="6651" marT="665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2021/</a:t>
                      </a:r>
                      <a:b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2021/</a:t>
                      </a:r>
                      <a:b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2021/</a:t>
                      </a:r>
                      <a:b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2021/</a:t>
                      </a:r>
                      <a:b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2021/</a:t>
                      </a:r>
                      <a:b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2021/</a:t>
                      </a:r>
                      <a:b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2021/</a:t>
                      </a:r>
                      <a:b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2021/</a:t>
                      </a:r>
                      <a:b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5460661"/>
                  </a:ext>
                </a:extLst>
              </a:tr>
              <a:tr h="39241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Sup. vitata (ha)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269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8.001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1,4%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283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42.793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-0,1%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10.342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8.126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30.016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-0,2%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99.831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7811175"/>
                  </a:ext>
                </a:extLst>
              </a:tr>
              <a:tr h="39241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 bacca bianca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206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9,1%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5.828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154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37.911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-0,1%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7.966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5.808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-0,3%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15.960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-0,2%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73.835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4998729"/>
                  </a:ext>
                </a:extLst>
              </a:tr>
              <a:tr h="39241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 bacca nera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63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2.173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129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4.883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2.377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2.318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14.057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-0,1%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25.996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9891567"/>
                  </a:ext>
                </a:extLst>
              </a:tr>
              <a:tr h="25939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N. aziende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189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16,0%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3.486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693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6,5%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10.923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-0,2%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2.351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-4,2%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3.417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-6,4%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7.331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-4.9%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28.390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9500972"/>
                  </a:ext>
                </a:extLst>
              </a:tr>
              <a:tr h="48552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Sup. media (ha)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1,42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-6,6%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2,30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0,41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-4,7%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3,92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4,40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2,38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-0,8%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4,09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-0,5%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3,52 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746291"/>
                  </a:ext>
                </a:extLst>
              </a:tr>
            </a:tbl>
          </a:graphicData>
        </a:graphic>
      </p:graphicFrame>
      <p:pic>
        <p:nvPicPr>
          <p:cNvPr id="9" name="Picture 5" descr="logo regione vene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489" y="147638"/>
            <a:ext cx="306498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logo regione veneto"/>
          <p:cNvPicPr>
            <a:picLocks noChangeAspect="1" noChangeArrowheads="1"/>
          </p:cNvPicPr>
          <p:nvPr/>
        </p:nvPicPr>
        <p:blipFill>
          <a:blip cstate="print"/>
          <a:srcRect/>
          <a:stretch>
            <a:fillRect/>
          </a:stretch>
        </p:blipFill>
        <p:spPr bwMode="auto">
          <a:xfrm>
            <a:off x="101600" y="106363"/>
            <a:ext cx="34464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CasellaDiTesto 14"/>
          <p:cNvSpPr txBox="1">
            <a:spLocks noChangeArrowheads="1"/>
          </p:cNvSpPr>
          <p:nvPr/>
        </p:nvSpPr>
        <p:spPr bwMode="auto">
          <a:xfrm>
            <a:off x="618811" y="907102"/>
            <a:ext cx="7990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it-IT" altLang="it-IT" sz="2400" b="1" dirty="0" smtClean="0">
                <a:solidFill>
                  <a:srgbClr val="00B050"/>
                </a:solidFill>
                <a:latin typeface="Calibri" pitchFamily="34" charset="0"/>
              </a:rPr>
              <a:t>Andamento superficie </a:t>
            </a:r>
            <a:r>
              <a:rPr lang="it-IT" altLang="it-IT" sz="2400" b="1" dirty="0">
                <a:solidFill>
                  <a:srgbClr val="00B050"/>
                </a:solidFill>
                <a:latin typeface="Calibri" pitchFamily="34" charset="0"/>
              </a:rPr>
              <a:t>vitata per le principali </a:t>
            </a:r>
            <a:r>
              <a:rPr lang="it-IT" altLang="it-IT" sz="2400" b="1" dirty="0" smtClean="0">
                <a:solidFill>
                  <a:srgbClr val="00B050"/>
                </a:solidFill>
                <a:latin typeface="Calibri" pitchFamily="34" charset="0"/>
              </a:rPr>
              <a:t>varietà al 31/7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97066010"/>
              </p:ext>
            </p:extLst>
          </p:nvPr>
        </p:nvGraphicFramePr>
        <p:xfrm>
          <a:off x="683512" y="1807413"/>
          <a:ext cx="7861300" cy="3223260"/>
        </p:xfrm>
        <a:graphic>
          <a:graphicData uri="http://schemas.openxmlformats.org/drawingml/2006/table">
            <a:tbl>
              <a:tblPr/>
              <a:tblGrid>
                <a:gridCol w="2201414">
                  <a:extLst>
                    <a:ext uri="{9D8B030D-6E8A-4147-A177-3AD203B41FA5}">
                      <a16:colId xmlns:a16="http://schemas.microsoft.com/office/drawing/2014/main" xmlns="" val="4137634154"/>
                    </a:ext>
                  </a:extLst>
                </a:gridCol>
                <a:gridCol w="1088199">
                  <a:extLst>
                    <a:ext uri="{9D8B030D-6E8A-4147-A177-3AD203B41FA5}">
                      <a16:colId xmlns:a16="http://schemas.microsoft.com/office/drawing/2014/main" xmlns="" val="1090241750"/>
                    </a:ext>
                  </a:extLst>
                </a:gridCol>
                <a:gridCol w="891197">
                  <a:extLst>
                    <a:ext uri="{9D8B030D-6E8A-4147-A177-3AD203B41FA5}">
                      <a16:colId xmlns:a16="http://schemas.microsoft.com/office/drawing/2014/main" xmlns="" val="2974718737"/>
                    </a:ext>
                  </a:extLst>
                </a:gridCol>
                <a:gridCol w="950611">
                  <a:extLst>
                    <a:ext uri="{9D8B030D-6E8A-4147-A177-3AD203B41FA5}">
                      <a16:colId xmlns:a16="http://schemas.microsoft.com/office/drawing/2014/main" xmlns="" val="3056378906"/>
                    </a:ext>
                  </a:extLst>
                </a:gridCol>
                <a:gridCol w="950611">
                  <a:extLst>
                    <a:ext uri="{9D8B030D-6E8A-4147-A177-3AD203B41FA5}">
                      <a16:colId xmlns:a16="http://schemas.microsoft.com/office/drawing/2014/main" xmlns="" val="1690253635"/>
                    </a:ext>
                  </a:extLst>
                </a:gridCol>
                <a:gridCol w="928722">
                  <a:extLst>
                    <a:ext uri="{9D8B030D-6E8A-4147-A177-3AD203B41FA5}">
                      <a16:colId xmlns:a16="http://schemas.microsoft.com/office/drawing/2014/main" xmlns="" val="3004996421"/>
                    </a:ext>
                  </a:extLst>
                </a:gridCol>
                <a:gridCol w="850546">
                  <a:extLst>
                    <a:ext uri="{9D8B030D-6E8A-4147-A177-3AD203B41FA5}">
                      <a16:colId xmlns:a16="http://schemas.microsoft.com/office/drawing/2014/main" xmlns="" val="3824709419"/>
                    </a:ext>
                  </a:extLst>
                </a:gridCol>
              </a:tblGrid>
              <a:tr h="20002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Varietà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2017/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2018/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2019/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2020/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2021/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2750839"/>
                  </a:ext>
                </a:extLst>
              </a:tr>
              <a:tr h="3143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5480928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GLERA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36.151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14,27%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-0,05%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11713031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PINOT GRIGIO G.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16.020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3051993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MERLOT N.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5.870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-4,85%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-1,16%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69168617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CHARDONNAY B.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5.281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41889396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CABERNET SAUVIGNON N.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1.822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-8,47%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-7,51%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-5,32%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-3,80%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-3,84%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0138299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PINOT NERO N.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1.719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78,51%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0941729"/>
                  </a:ext>
                </a:extLst>
              </a:tr>
            </a:tbl>
          </a:graphicData>
        </a:graphic>
      </p:graphicFrame>
      <p:pic>
        <p:nvPicPr>
          <p:cNvPr id="6" name="Picture 5" descr="logo regione vene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488" y="147638"/>
            <a:ext cx="344646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logo regione veneto"/>
          <p:cNvPicPr>
            <a:picLocks noChangeAspect="1" noChangeArrowheads="1"/>
          </p:cNvPicPr>
          <p:nvPr/>
        </p:nvPicPr>
        <p:blipFill>
          <a:blip cstate="print"/>
          <a:srcRect/>
          <a:stretch>
            <a:fillRect/>
          </a:stretch>
        </p:blipFill>
        <p:spPr bwMode="auto">
          <a:xfrm>
            <a:off x="217488" y="147638"/>
            <a:ext cx="34464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24" name="CasellaDiTesto 10"/>
          <p:cNvSpPr txBox="1">
            <a:spLocks noChangeArrowheads="1"/>
          </p:cNvSpPr>
          <p:nvPr/>
        </p:nvSpPr>
        <p:spPr bwMode="auto">
          <a:xfrm>
            <a:off x="4061254" y="138412"/>
            <a:ext cx="451369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it-IT" altLang="it-IT" sz="2000" b="1" dirty="0">
                <a:solidFill>
                  <a:srgbClr val="00B050"/>
                </a:solidFill>
              </a:rPr>
              <a:t>Produzione uva rivendicata</a:t>
            </a:r>
          </a:p>
          <a:p>
            <a:pPr lvl="0" algn="ctr" eaLnBrk="1" hangingPunct="1"/>
            <a:r>
              <a:rPr lang="it-IT" altLang="it-IT" sz="2000" b="1" dirty="0" smtClean="0">
                <a:solidFill>
                  <a:srgbClr val="00B050"/>
                </a:solidFill>
              </a:rPr>
              <a:t>Delle prime </a:t>
            </a:r>
            <a:r>
              <a:rPr lang="it-IT" altLang="it-IT" sz="2000" b="1" dirty="0">
                <a:solidFill>
                  <a:srgbClr val="00B050"/>
                </a:solidFill>
              </a:rPr>
              <a:t>10 </a:t>
            </a:r>
            <a:r>
              <a:rPr lang="it-IT" altLang="it-IT" sz="2000" b="1" dirty="0" smtClean="0">
                <a:solidFill>
                  <a:srgbClr val="00B050"/>
                </a:solidFill>
              </a:rPr>
              <a:t>DO </a:t>
            </a:r>
            <a:r>
              <a:rPr lang="it-IT" altLang="it-IT" sz="1000" b="1" dirty="0" smtClean="0">
                <a:solidFill>
                  <a:srgbClr val="00B050"/>
                </a:solidFill>
                <a:latin typeface="+mn-lt"/>
              </a:rPr>
              <a:t>quantità  di uva raccolta (qlix1000)</a:t>
            </a:r>
            <a:endParaRPr lang="it-IT" altLang="it-IT" sz="2000" b="1" dirty="0">
              <a:solidFill>
                <a:srgbClr val="00B050"/>
              </a:solidFill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50668777"/>
              </p:ext>
            </p:extLst>
          </p:nvPr>
        </p:nvGraphicFramePr>
        <p:xfrm>
          <a:off x="679270" y="1208314"/>
          <a:ext cx="7550330" cy="5336176"/>
        </p:xfrm>
        <a:graphic>
          <a:graphicData uri="http://schemas.openxmlformats.org/drawingml/2006/table">
            <a:tbl>
              <a:tblPr/>
              <a:tblGrid>
                <a:gridCol w="1845323">
                  <a:extLst>
                    <a:ext uri="{9D8B030D-6E8A-4147-A177-3AD203B41FA5}">
                      <a16:colId xmlns:a16="http://schemas.microsoft.com/office/drawing/2014/main" xmlns="" val="2239045157"/>
                    </a:ext>
                  </a:extLst>
                </a:gridCol>
                <a:gridCol w="834621">
                  <a:extLst>
                    <a:ext uri="{9D8B030D-6E8A-4147-A177-3AD203B41FA5}">
                      <a16:colId xmlns:a16="http://schemas.microsoft.com/office/drawing/2014/main" xmlns="" val="816122342"/>
                    </a:ext>
                  </a:extLst>
                </a:gridCol>
                <a:gridCol w="919141">
                  <a:extLst>
                    <a:ext uri="{9D8B030D-6E8A-4147-A177-3AD203B41FA5}">
                      <a16:colId xmlns:a16="http://schemas.microsoft.com/office/drawing/2014/main" xmlns="" val="2331718472"/>
                    </a:ext>
                  </a:extLst>
                </a:gridCol>
                <a:gridCol w="834621">
                  <a:extLst>
                    <a:ext uri="{9D8B030D-6E8A-4147-A177-3AD203B41FA5}">
                      <a16:colId xmlns:a16="http://schemas.microsoft.com/office/drawing/2014/main" xmlns="" val="3971314297"/>
                    </a:ext>
                  </a:extLst>
                </a:gridCol>
                <a:gridCol w="834621">
                  <a:extLst>
                    <a:ext uri="{9D8B030D-6E8A-4147-A177-3AD203B41FA5}">
                      <a16:colId xmlns:a16="http://schemas.microsoft.com/office/drawing/2014/main" xmlns="" val="345509880"/>
                    </a:ext>
                  </a:extLst>
                </a:gridCol>
                <a:gridCol w="831100">
                  <a:extLst>
                    <a:ext uri="{9D8B030D-6E8A-4147-A177-3AD203B41FA5}">
                      <a16:colId xmlns:a16="http://schemas.microsoft.com/office/drawing/2014/main" xmlns="" val="3270886450"/>
                    </a:ext>
                  </a:extLst>
                </a:gridCol>
                <a:gridCol w="690235">
                  <a:extLst>
                    <a:ext uri="{9D8B030D-6E8A-4147-A177-3AD203B41FA5}">
                      <a16:colId xmlns:a16="http://schemas.microsoft.com/office/drawing/2014/main" xmlns="" val="1566611320"/>
                    </a:ext>
                  </a:extLst>
                </a:gridCol>
                <a:gridCol w="760668">
                  <a:extLst>
                    <a:ext uri="{9D8B030D-6E8A-4147-A177-3AD203B41FA5}">
                      <a16:colId xmlns:a16="http://schemas.microsoft.com/office/drawing/2014/main" xmlns="" val="3005688569"/>
                    </a:ext>
                  </a:extLst>
                </a:gridCol>
              </a:tblGrid>
              <a:tr h="546037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081" marR="9081" marT="90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9081" marR="9081" marT="90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2021/</a:t>
                      </a:r>
                      <a:b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2021/</a:t>
                      </a:r>
                      <a:b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4423391"/>
                  </a:ext>
                </a:extLst>
              </a:tr>
              <a:tr h="399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PROSECCO  </a:t>
                      </a:r>
                    </a:p>
                  </a:txBody>
                  <a:tcPr marL="9081" marR="9081" marT="90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3.417 </a:t>
                      </a:r>
                    </a:p>
                  </a:txBody>
                  <a:tcPr marL="9081" marR="9081" marT="90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4.696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4.177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4.241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5.261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54%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03434360"/>
                  </a:ext>
                </a:extLst>
              </a:tr>
              <a:tr h="399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DELLE VENEZIE</a:t>
                      </a:r>
                    </a:p>
                  </a:txBody>
                  <a:tcPr marL="9081" marR="9081" marT="90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1.356 </a:t>
                      </a:r>
                    </a:p>
                  </a:txBody>
                  <a:tcPr marL="9081" marR="9081" marT="90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1.747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1.339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1.379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1.456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48744001"/>
                  </a:ext>
                </a:extLst>
              </a:tr>
              <a:tr h="68522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CONEGLIANO  VALDOBBIADENE </a:t>
                      </a:r>
                    </a:p>
                  </a:txBody>
                  <a:tcPr marL="9081" marR="9081" marT="90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975 </a:t>
                      </a:r>
                    </a:p>
                  </a:txBody>
                  <a:tcPr marL="9081" marR="9081" marT="90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1.278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1.031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1.005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1.127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92781469"/>
                  </a:ext>
                </a:extLst>
              </a:tr>
              <a:tr h="399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VALPOLICELLA  </a:t>
                      </a:r>
                    </a:p>
                  </a:txBody>
                  <a:tcPr marL="9081" marR="9081" marT="90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908 </a:t>
                      </a:r>
                    </a:p>
                  </a:txBody>
                  <a:tcPr marL="9081" marR="9081" marT="90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971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883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773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839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-8%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16055183"/>
                  </a:ext>
                </a:extLst>
              </a:tr>
              <a:tr h="399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SOAVE  </a:t>
                      </a:r>
                    </a:p>
                  </a:txBody>
                  <a:tcPr marL="9081" marR="9081" marT="90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677 </a:t>
                      </a:r>
                    </a:p>
                  </a:txBody>
                  <a:tcPr marL="9081" marR="9081" marT="90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591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716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584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669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-1%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81249280"/>
                  </a:ext>
                </a:extLst>
              </a:tr>
              <a:tr h="399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GARDA</a:t>
                      </a:r>
                    </a:p>
                  </a:txBody>
                  <a:tcPr marL="9081" marR="9081" marT="90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243 </a:t>
                      </a:r>
                    </a:p>
                  </a:txBody>
                  <a:tcPr marL="9081" marR="9081" marT="90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297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298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351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378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39803789"/>
                  </a:ext>
                </a:extLst>
              </a:tr>
              <a:tr h="399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VENEZIA</a:t>
                      </a:r>
                    </a:p>
                  </a:txBody>
                  <a:tcPr marL="9081" marR="9081" marT="90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180 </a:t>
                      </a:r>
                    </a:p>
                  </a:txBody>
                  <a:tcPr marL="9081" marR="9081" marT="90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172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347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343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345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33748276"/>
                  </a:ext>
                </a:extLst>
              </a:tr>
              <a:tr h="513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ASOLO PROSECCO </a:t>
                      </a:r>
                    </a:p>
                  </a:txBody>
                  <a:tcPr marL="9081" marR="9081" marT="90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133 </a:t>
                      </a:r>
                    </a:p>
                  </a:txBody>
                  <a:tcPr marL="9081" marR="9081" marT="90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192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195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285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292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120%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45732062"/>
                  </a:ext>
                </a:extLst>
              </a:tr>
              <a:tr h="399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BARDOLINO</a:t>
                      </a:r>
                    </a:p>
                  </a:txBody>
                  <a:tcPr marL="9081" marR="9081" marT="90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235 </a:t>
                      </a:r>
                    </a:p>
                  </a:txBody>
                  <a:tcPr marL="9081" marR="9081" marT="90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310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248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255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262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31963720"/>
                  </a:ext>
                </a:extLst>
              </a:tr>
              <a:tr h="399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VALDADIGE  </a:t>
                      </a:r>
                    </a:p>
                  </a:txBody>
                  <a:tcPr marL="9081" marR="9081" marT="90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142 </a:t>
                      </a:r>
                    </a:p>
                  </a:txBody>
                  <a:tcPr marL="9081" marR="9081" marT="90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147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141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153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151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-1%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89208055"/>
                  </a:ext>
                </a:extLst>
              </a:tr>
              <a:tr h="399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TOTALE</a:t>
                      </a:r>
                    </a:p>
                  </a:txBody>
                  <a:tcPr marL="9081" marR="9081" marT="90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8.291 </a:t>
                      </a:r>
                    </a:p>
                  </a:txBody>
                  <a:tcPr marL="9081" marR="9081" marT="90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10.408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9.382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9.369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10.779 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9081" marR="9081" marT="9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45153369"/>
                  </a:ext>
                </a:extLst>
              </a:tr>
            </a:tbl>
          </a:graphicData>
        </a:graphic>
      </p:graphicFrame>
      <p:pic>
        <p:nvPicPr>
          <p:cNvPr id="9" name="Picture 5" descr="logo regione vene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488" y="147638"/>
            <a:ext cx="344646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logo regione veneto"/>
          <p:cNvPicPr>
            <a:picLocks noChangeAspect="1" noChangeArrowheads="1"/>
          </p:cNvPicPr>
          <p:nvPr/>
        </p:nvPicPr>
        <p:blipFill>
          <a:blip cstate="print"/>
          <a:srcRect/>
          <a:stretch>
            <a:fillRect/>
          </a:stretch>
        </p:blipFill>
        <p:spPr bwMode="auto">
          <a:xfrm>
            <a:off x="217488" y="147638"/>
            <a:ext cx="34464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sellaDiTesto 4"/>
          <p:cNvSpPr txBox="1">
            <a:spLocks noChangeArrowheads="1"/>
          </p:cNvSpPr>
          <p:nvPr/>
        </p:nvSpPr>
        <p:spPr bwMode="auto">
          <a:xfrm>
            <a:off x="3747615" y="123997"/>
            <a:ext cx="514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Superficie  </a:t>
            </a:r>
            <a:r>
              <a:rPr lang="it-IT" altLang="it-IT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it-IT" altLang="it-IT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varietà Glera in Veneto </a:t>
            </a:r>
          </a:p>
        </p:txBody>
      </p:sp>
      <p:pic>
        <p:nvPicPr>
          <p:cNvPr id="8" name="Picture 5" descr="logo regione vene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488" y="147638"/>
            <a:ext cx="344646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675502" y="1070920"/>
          <a:ext cx="7883611" cy="1721706"/>
        </p:xfrm>
        <a:graphic>
          <a:graphicData uri="http://schemas.openxmlformats.org/drawingml/2006/table">
            <a:tbl>
              <a:tblPr/>
              <a:tblGrid>
                <a:gridCol w="3138258"/>
                <a:gridCol w="1022070"/>
                <a:gridCol w="1298527"/>
                <a:gridCol w="1176658"/>
                <a:gridCol w="1248098"/>
              </a:tblGrid>
              <a:tr h="28695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tipo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2021/20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2020/2019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</a:tr>
              <a:tr h="28695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Prosecco DOC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 </a:t>
                      </a:r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763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25 743</a:t>
                      </a:r>
                      <a:endParaRPr lang="it-IT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95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Conegliano </a:t>
                      </a:r>
                      <a:r>
                        <a:rPr lang="it-IT" sz="1400" b="1" i="0" u="none" strike="noStrike" kern="1200" dirty="0" err="1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Valdobbiadene</a:t>
                      </a:r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Prosecco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 </a:t>
                      </a:r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515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7 506</a:t>
                      </a:r>
                      <a:endParaRPr lang="it-IT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3,90%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95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kern="1200" dirty="0" err="1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Asolo</a:t>
                      </a:r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Prosecco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 </a:t>
                      </a:r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2 161</a:t>
                      </a:r>
                      <a:endParaRPr lang="it-IT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0,41%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95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Colli Euganei </a:t>
                      </a:r>
                      <a:r>
                        <a:rPr lang="it-IT" sz="1400" b="1" i="0" u="none" strike="noStrike" kern="1200" dirty="0" err="1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Serprino</a:t>
                      </a:r>
                      <a:endParaRPr lang="it-IT" sz="1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776 </a:t>
                      </a:r>
                      <a:endParaRPr lang="it-IT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6,59%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95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TOTALI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 </a:t>
                      </a:r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36 170</a:t>
                      </a:r>
                      <a:endParaRPr lang="it-IT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1079158" y="3360471"/>
          <a:ext cx="6738550" cy="1875596"/>
        </p:xfrm>
        <a:graphic>
          <a:graphicData uri="http://schemas.openxmlformats.org/drawingml/2006/table">
            <a:tbl>
              <a:tblPr/>
              <a:tblGrid>
                <a:gridCol w="2347783"/>
                <a:gridCol w="1877148"/>
                <a:gridCol w="1318690"/>
                <a:gridCol w="1194929"/>
              </a:tblGrid>
              <a:tr h="34655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PROVINCIA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atta a Prosecco DOC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soggetta a blocco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Totale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</a:tr>
              <a:tr h="254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BELLUNO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       43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      26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     69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PADOVA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1 992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    578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2 570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TREVISO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14 236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3 497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17 733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VENEZIA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2 045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1 413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3 458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VICENZA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1 629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     304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1 933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Totale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19 946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5 817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25 763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logo regione veneto"/>
          <p:cNvPicPr>
            <a:picLocks noChangeAspect="1" noChangeArrowheads="1"/>
          </p:cNvPicPr>
          <p:nvPr/>
        </p:nvPicPr>
        <p:blipFill>
          <a:blip cstate="print"/>
          <a:srcRect/>
          <a:stretch>
            <a:fillRect/>
          </a:stretch>
        </p:blipFill>
        <p:spPr bwMode="auto">
          <a:xfrm>
            <a:off x="217488" y="147638"/>
            <a:ext cx="34464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67" name="Rettangolo 1"/>
          <p:cNvSpPr>
            <a:spLocks noChangeArrowheads="1"/>
          </p:cNvSpPr>
          <p:nvPr/>
        </p:nvSpPr>
        <p:spPr bwMode="auto">
          <a:xfrm>
            <a:off x="4885038" y="217917"/>
            <a:ext cx="3649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it-IT" altLang="it-IT" sz="2400" b="1" dirty="0">
                <a:solidFill>
                  <a:srgbClr val="00B050"/>
                </a:solidFill>
              </a:rPr>
              <a:t>Evoluzione Pinot Grigio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14182" y="799070"/>
          <a:ext cx="8476734" cy="5026128"/>
        </p:xfrm>
        <a:graphic>
          <a:graphicData uri="http://schemas.openxmlformats.org/drawingml/2006/table">
            <a:tbl>
              <a:tblPr/>
              <a:tblGrid>
                <a:gridCol w="27560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58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32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32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32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323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323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2219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2641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1032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DENOMINAZIONE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2016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2017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2018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2019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2020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2021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246" marR="6246" marT="62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246" marR="6246" marT="6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032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VENEZIA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218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85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76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195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223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258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12,36%</a:t>
                      </a:r>
                    </a:p>
                  </a:txBody>
                  <a:tcPr marL="6246" marR="6246" marT="62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27,97%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032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VALDADIGE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104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109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112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109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117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118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5,65%</a:t>
                      </a:r>
                    </a:p>
                  </a:txBody>
                  <a:tcPr marL="6246" marR="6246" marT="62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032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GARDA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87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87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116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93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103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4,94%</a:t>
                      </a:r>
                    </a:p>
                  </a:txBody>
                  <a:tcPr marL="6246" marR="6246" marT="62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032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VICENZA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50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68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3,28%</a:t>
                      </a:r>
                    </a:p>
                  </a:txBody>
                  <a:tcPr marL="6246" marR="6246" marT="62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032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ARCOLE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32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31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1,47%</a:t>
                      </a:r>
                    </a:p>
                  </a:txBody>
                  <a:tcPr marL="6246" marR="6246" marT="62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032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ALTRE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0,27%</a:t>
                      </a:r>
                    </a:p>
                  </a:txBody>
                  <a:tcPr marL="6246" marR="6246" marT="62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17879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IGT PINOT GRIGIO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961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        -   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246" marR="6246" marT="62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246" marR="6246" marT="62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8202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DELLE VENEZIE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1 356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1 662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1225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1 273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1 293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62,08%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62,08%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032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PROSECCO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397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102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87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82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64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130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6,25%</a:t>
                      </a:r>
                    </a:p>
                  </a:txBody>
                  <a:tcPr marL="6246" marR="6246" marT="62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9,95%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0622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CONEGLIANO VALDOBBIADENE 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56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75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57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54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59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2,85%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0622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ASOLO PROSECCO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0,85%</a:t>
                      </a:r>
                    </a:p>
                  </a:txBody>
                  <a:tcPr marL="6246" marR="6246" marT="62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TOTALE PINOT GRIGIO VENETO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1759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1842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2133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1877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1929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2083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100.0%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3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246" marR="6246" marT="62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246" marR="6246" marT="62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246" marR="6246" marT="62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246" marR="6246" marT="62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246" marR="6246" marT="62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246" marR="6246" marT="62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246" marR="6246" marT="62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246" marR="6246" marT="62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246" marR="6246" marT="62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60124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DELLE VENEZIE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73.62%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77.92%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65.26%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65.98%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62,08%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246" marR="6246" marT="62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246" marR="6246" marT="6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pic>
        <p:nvPicPr>
          <p:cNvPr id="6" name="Picture 5" descr="logo regione vene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488" y="147638"/>
            <a:ext cx="344646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07120816"/>
              </p:ext>
            </p:extLst>
          </p:nvPr>
        </p:nvGraphicFramePr>
        <p:xfrm>
          <a:off x="766118" y="1267097"/>
          <a:ext cx="7763928" cy="5055327"/>
        </p:xfrm>
        <a:graphic>
          <a:graphicData uri="http://schemas.openxmlformats.org/drawingml/2006/table">
            <a:tbl>
              <a:tblPr/>
              <a:tblGrid>
                <a:gridCol w="1686977">
                  <a:extLst>
                    <a:ext uri="{9D8B030D-6E8A-4147-A177-3AD203B41FA5}">
                      <a16:colId xmlns:a16="http://schemas.microsoft.com/office/drawing/2014/main" xmlns="" val="3137908043"/>
                    </a:ext>
                  </a:extLst>
                </a:gridCol>
                <a:gridCol w="911953">
                  <a:extLst>
                    <a:ext uri="{9D8B030D-6E8A-4147-A177-3AD203B41FA5}">
                      <a16:colId xmlns:a16="http://schemas.microsoft.com/office/drawing/2014/main" xmlns="" val="2600682659"/>
                    </a:ext>
                  </a:extLst>
                </a:gridCol>
                <a:gridCol w="1204984">
                  <a:extLst>
                    <a:ext uri="{9D8B030D-6E8A-4147-A177-3AD203B41FA5}">
                      <a16:colId xmlns:a16="http://schemas.microsoft.com/office/drawing/2014/main" xmlns="" val="2661458535"/>
                    </a:ext>
                  </a:extLst>
                </a:gridCol>
                <a:gridCol w="879091">
                  <a:extLst>
                    <a:ext uri="{9D8B030D-6E8A-4147-A177-3AD203B41FA5}">
                      <a16:colId xmlns:a16="http://schemas.microsoft.com/office/drawing/2014/main" xmlns="" val="1583054550"/>
                    </a:ext>
                  </a:extLst>
                </a:gridCol>
                <a:gridCol w="879091">
                  <a:extLst>
                    <a:ext uri="{9D8B030D-6E8A-4147-A177-3AD203B41FA5}">
                      <a16:colId xmlns:a16="http://schemas.microsoft.com/office/drawing/2014/main" xmlns="" val="849416287"/>
                    </a:ext>
                  </a:extLst>
                </a:gridCol>
                <a:gridCol w="712035">
                  <a:extLst>
                    <a:ext uri="{9D8B030D-6E8A-4147-A177-3AD203B41FA5}">
                      <a16:colId xmlns:a16="http://schemas.microsoft.com/office/drawing/2014/main" xmlns="" val="1607925659"/>
                    </a:ext>
                  </a:extLst>
                </a:gridCol>
                <a:gridCol w="777762">
                  <a:extLst>
                    <a:ext uri="{9D8B030D-6E8A-4147-A177-3AD203B41FA5}">
                      <a16:colId xmlns:a16="http://schemas.microsoft.com/office/drawing/2014/main" xmlns="" val="44414077"/>
                    </a:ext>
                  </a:extLst>
                </a:gridCol>
                <a:gridCol w="712035">
                  <a:extLst>
                    <a:ext uri="{9D8B030D-6E8A-4147-A177-3AD203B41FA5}">
                      <a16:colId xmlns:a16="http://schemas.microsoft.com/office/drawing/2014/main" xmlns="" val="3631205302"/>
                    </a:ext>
                  </a:extLst>
                </a:gridCol>
              </a:tblGrid>
              <a:tr h="40949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66" marR="6666" marT="66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Totale (ettari)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Convenzionale (ettari)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Biologico (ettari)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SQNPI (ettari)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Conv.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Bio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Sqnpi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2606902"/>
                  </a:ext>
                </a:extLst>
              </a:tr>
              <a:tr h="282919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VENEZIA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2.869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1.625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178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1.066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1891837"/>
                  </a:ext>
                </a:extLst>
              </a:tr>
              <a:tr h="38715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LISON PRAMAGGIORE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176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108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50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18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62%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9293878"/>
                  </a:ext>
                </a:extLst>
              </a:tr>
              <a:tr h="37226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PIAVE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243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174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18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51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0658229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PROSECCO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29.840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21.359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1.940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6.538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79451224"/>
                  </a:ext>
                </a:extLst>
              </a:tr>
              <a:tr h="53605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CONEGLIANO VALDOBBIADENE - PROSECCO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8.688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6.499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192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1.998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2833339"/>
                  </a:ext>
                </a:extLst>
              </a:tr>
              <a:tr h="3127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DELLE VENEZIE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10.453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8.574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252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1.628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82%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3845394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ASOLO PROSECCO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2.007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1.657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76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274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1221895"/>
                  </a:ext>
                </a:extLst>
              </a:tr>
              <a:tr h="35737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COLLI TREVIGIANI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122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79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4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39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2344822"/>
                  </a:ext>
                </a:extLst>
              </a:tr>
              <a:tr h="35737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VENETO ORIENTALE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165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123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18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24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6114668"/>
                  </a:ext>
                </a:extLst>
              </a:tr>
              <a:tr h="3127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MARCA TREVIGIANA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1.989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1.674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30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285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84%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3542367"/>
                  </a:ext>
                </a:extLst>
              </a:tr>
              <a:tr h="35737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TREVENEZIE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642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548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9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84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5357581"/>
                  </a:ext>
                </a:extLst>
              </a:tr>
              <a:tr h="36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VENETO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7.841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6.814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467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561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87%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7269564"/>
                  </a:ext>
                </a:extLst>
              </a:tr>
              <a:tr h="36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TOTALE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65.035 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49.235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3.234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12.565 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5038362"/>
                  </a:ext>
                </a:extLst>
              </a:tr>
            </a:tbl>
          </a:graphicData>
        </a:graphic>
      </p:graphicFrame>
      <p:sp>
        <p:nvSpPr>
          <p:cNvPr id="9" name="CasellaDiTesto 14"/>
          <p:cNvSpPr txBox="1">
            <a:spLocks noChangeArrowheads="1"/>
          </p:cNvSpPr>
          <p:nvPr/>
        </p:nvSpPr>
        <p:spPr>
          <a:xfrm>
            <a:off x="337373" y="563563"/>
            <a:ext cx="83449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altLang="it-IT" sz="2400" b="1" kern="0" dirty="0" smtClean="0">
                <a:solidFill>
                  <a:srgbClr val="00B050"/>
                </a:solidFill>
                <a:latin typeface="Calibri" pitchFamily="34" charset="0"/>
              </a:rPr>
              <a:t>Superfici per sistema di coltivazione</a:t>
            </a:r>
            <a:endParaRPr lang="it-IT" altLang="it-IT" sz="2400" b="1" kern="0" dirty="0">
              <a:solidFill>
                <a:srgbClr val="00B050"/>
              </a:solidFill>
              <a:latin typeface="Calibri" pitchFamily="34" charset="0"/>
            </a:endParaRPr>
          </a:p>
        </p:txBody>
      </p:sp>
      <p:pic>
        <p:nvPicPr>
          <p:cNvPr id="10" name="Picture 5" descr="logo regione vene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488" y="147638"/>
            <a:ext cx="344646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57052928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escrizione_x0020_provvedimento xmlns="f580faec-e7fd-498e-bdba-a89c1d5663a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69C2DED58D4E342A1852BD1EBE5DEE8" ma:contentTypeVersion="1" ma:contentTypeDescription="Creare un nuovo documento." ma:contentTypeScope="" ma:versionID="bf405f7dc33efc2a6f8b6adcdea6f2f9">
  <xsd:schema xmlns:xsd="http://www.w3.org/2001/XMLSchema" xmlns:p="http://schemas.microsoft.com/office/2006/metadata/properties" xmlns:ns2="f580faec-e7fd-498e-bdba-a89c1d5663a3" targetNamespace="http://schemas.microsoft.com/office/2006/metadata/properties" ma:root="true" ma:fieldsID="624398c30853faea4141e24a638fc68f" ns2:_="">
    <xsd:import namespace="f580faec-e7fd-498e-bdba-a89c1d5663a3"/>
    <xsd:element name="properties">
      <xsd:complexType>
        <xsd:sequence>
          <xsd:element name="documentManagement">
            <xsd:complexType>
              <xsd:all>
                <xsd:element ref="ns2:Descrizione_x0020_provvedimento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580faec-e7fd-498e-bdba-a89c1d5663a3" elementFormDefault="qualified">
    <xsd:import namespace="http://schemas.microsoft.com/office/2006/documentManagement/types"/>
    <xsd:element name="Descrizione_x0020_provvedimento" ma:index="1" nillable="true" ma:displayName="Descrizione provvedimento" ma:internalName="Descrizione_x0020_provvedimento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Tipo di contenuto" ma:readOnly="true"/>
        <xsd:element ref="dc:title" minOccurs="0" maxOccurs="1" ma:index="2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71A80C-41EE-4330-BA6D-3E57F66467C0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f580faec-e7fd-498e-bdba-a89c1d5663a3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E098C67-83C7-4F99-9156-20CD70F249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80faec-e7fd-498e-bdba-a89c1d5663a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2164A49E-398C-4403-8E78-37884D5969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4782</TotalTime>
  <Words>1614</Words>
  <Application>Microsoft Office PowerPoint</Application>
  <PresentationFormat>Presentazione su schermo (4:3)</PresentationFormat>
  <Paragraphs>687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Struttura predefinita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Limiti agli incrementi di potenziale</vt:lpstr>
      <vt:lpstr>Diapositiva 11</vt:lpstr>
      <vt:lpstr>Diapositiva 12</vt:lpstr>
      <vt:lpstr>Diapositiva 13</vt:lpstr>
      <vt:lpstr>Diapositiva 14</vt:lpstr>
    </vt:vector>
  </TitlesOfParts>
  <Company>AVEPA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per incontro a Godega Sant'Urbano 2019</dc:title>
  <dc:creator>luca.milani</dc:creator>
  <cp:lastModifiedBy>Nicola Barasciutti</cp:lastModifiedBy>
  <cp:revision>351</cp:revision>
  <cp:lastPrinted>2018-02-19T18:26:04Z</cp:lastPrinted>
  <dcterms:created xsi:type="dcterms:W3CDTF">2014-04-02T14:40:24Z</dcterms:created>
  <dcterms:modified xsi:type="dcterms:W3CDTF">2022-03-04T11:54:37Z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0x010100969C2DED58D4E342A1852BD1EBE5DEE8</vt:lpwstr>
  </property>
</Properties>
</file>