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1" r:id="rId3"/>
    <p:sldId id="340" r:id="rId4"/>
    <p:sldId id="342" r:id="rId5"/>
    <p:sldId id="343" r:id="rId6"/>
    <p:sldId id="268" r:id="rId7"/>
    <p:sldId id="344" r:id="rId8"/>
    <p:sldId id="345" r:id="rId9"/>
    <p:sldId id="260" r:id="rId10"/>
    <p:sldId id="336" r:id="rId11"/>
    <p:sldId id="261" r:id="rId12"/>
    <p:sldId id="267" r:id="rId13"/>
    <p:sldId id="315" r:id="rId14"/>
    <p:sldId id="333" r:id="rId15"/>
    <p:sldId id="337" r:id="rId16"/>
  </p:sldIdLst>
  <p:sldSz cx="12192000" cy="6858000"/>
  <p:notesSz cx="67246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53875011769934"/>
          <c:y val="2.380888644641347E-2"/>
          <c:w val="0.78646622635902785"/>
          <c:h val="0.85068444424848655"/>
        </c:manualLayout>
      </c:layout>
      <c:barChart>
        <c:barDir val="col"/>
        <c:grouping val="clustered"/>
        <c:varyColors val="0"/>
        <c:ser>
          <c:idx val="0"/>
          <c:order val="0"/>
          <c:tx>
            <c:v>Sup. Vitata (Ha)</c:v>
          </c:tx>
          <c:spPr>
            <a:solidFill>
              <a:srgbClr val="70AD47"/>
            </a:solidFill>
            <a:ln w="9525">
              <a:noFill/>
            </a:ln>
            <a:effectLst/>
          </c:spPr>
          <c:invertIfNegative val="0"/>
          <c:cat>
            <c:strRef>
              <c:f>'ANDAMENTO SUP SCHED'!$A$16:$A$25</c:f>
              <c:strCache>
                <c:ptCount val="10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  <c:pt idx="6">
                  <c:v>21/22</c:v>
                </c:pt>
                <c:pt idx="7">
                  <c:v>22/23</c:v>
                </c:pt>
                <c:pt idx="8">
                  <c:v>23/24</c:v>
                </c:pt>
                <c:pt idx="9">
                  <c:v>24/25</c:v>
                </c:pt>
              </c:strCache>
            </c:strRef>
          </c:cat>
          <c:val>
            <c:numRef>
              <c:f>'ANDAMENTO SUP SCHED'!$B$16:$B$25</c:f>
              <c:numCache>
                <c:formatCode>_(* #,##0.00_);_(* \(#,##0.00\);_(* "-"??_);_(@_)</c:formatCode>
                <c:ptCount val="10"/>
                <c:pt idx="0">
                  <c:v>87183.400699999998</c:v>
                </c:pt>
                <c:pt idx="1">
                  <c:v>91349.85</c:v>
                </c:pt>
                <c:pt idx="2">
                  <c:v>94414.246599999999</c:v>
                </c:pt>
                <c:pt idx="3">
                  <c:v>97347.49</c:v>
                </c:pt>
                <c:pt idx="4">
                  <c:v>99737.450700000001</c:v>
                </c:pt>
                <c:pt idx="5">
                  <c:v>99831.11</c:v>
                </c:pt>
                <c:pt idx="6">
                  <c:v>101165.72101303848</c:v>
                </c:pt>
                <c:pt idx="7">
                  <c:v>101176.52149999999</c:v>
                </c:pt>
                <c:pt idx="8">
                  <c:v>103504.12109999999</c:v>
                </c:pt>
                <c:pt idx="9">
                  <c:v>104397.6079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4-4F34-A619-DA26EAB1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7"/>
        <c:axId val="238319711"/>
        <c:axId val="238320191"/>
      </c:barChart>
      <c:lineChart>
        <c:grouping val="standard"/>
        <c:varyColors val="0"/>
        <c:ser>
          <c:idx val="1"/>
          <c:order val="1"/>
          <c:tx>
            <c:v>Variazione %</c:v>
          </c:tx>
          <c:spPr>
            <a:ln w="28575" cap="rnd">
              <a:solidFill>
                <a:srgbClr val="006825"/>
              </a:solidFill>
              <a:round/>
            </a:ln>
            <a:effectLst/>
          </c:spPr>
          <c:marker>
            <c:symbol val="none"/>
          </c:marker>
          <c:cat>
            <c:strRef>
              <c:f>'ANDAMENTO SUP SCHED'!$A$16:$A$25</c:f>
              <c:strCache>
                <c:ptCount val="10"/>
                <c:pt idx="0">
                  <c:v>15/16</c:v>
                </c:pt>
                <c:pt idx="1">
                  <c:v>16/17</c:v>
                </c:pt>
                <c:pt idx="2">
                  <c:v>17/18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  <c:pt idx="6">
                  <c:v>21/22</c:v>
                </c:pt>
                <c:pt idx="7">
                  <c:v>22/23</c:v>
                </c:pt>
                <c:pt idx="8">
                  <c:v>23/24</c:v>
                </c:pt>
                <c:pt idx="9">
                  <c:v>24/25</c:v>
                </c:pt>
              </c:strCache>
            </c:strRef>
          </c:cat>
          <c:val>
            <c:numRef>
              <c:f>'ANDAMENTO SUP SCHED'!$C$16:$C$25</c:f>
              <c:numCache>
                <c:formatCode>0.00%</c:formatCode>
                <c:ptCount val="10"/>
                <c:pt idx="0">
                  <c:v>8.2726373872959294E-2</c:v>
                </c:pt>
                <c:pt idx="1">
                  <c:v>4.7789479035543148E-2</c:v>
                </c:pt>
                <c:pt idx="2">
                  <c:v>3.3545721202607258E-2</c:v>
                </c:pt>
                <c:pt idx="3">
                  <c:v>3.1067804972560217E-2</c:v>
                </c:pt>
                <c:pt idx="4">
                  <c:v>2.4550819954371663E-2</c:v>
                </c:pt>
                <c:pt idx="5">
                  <c:v>9.3905849149600676E-4</c:v>
                </c:pt>
                <c:pt idx="6">
                  <c:v>1.3368688508406616E-2</c:v>
                </c:pt>
                <c:pt idx="7">
                  <c:v>1.0676034187626283E-4</c:v>
                </c:pt>
                <c:pt idx="8">
                  <c:v>2.3005333307490727E-2</c:v>
                </c:pt>
                <c:pt idx="9">
                  <c:v>8.6323789865021469E-3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14-4F34-A619-DA26EAB1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524192"/>
        <c:axId val="838544352"/>
      </c:lineChart>
      <c:catAx>
        <c:axId val="8385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544352"/>
        <c:crosses val="autoZero"/>
        <c:auto val="1"/>
        <c:lblAlgn val="ctr"/>
        <c:lblOffset val="100"/>
        <c:noMultiLvlLbl val="0"/>
      </c:catAx>
      <c:valAx>
        <c:axId val="8385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524192"/>
        <c:crosses val="autoZero"/>
        <c:crossBetween val="between"/>
      </c:valAx>
      <c:valAx>
        <c:axId val="238320191"/>
        <c:scaling>
          <c:orientation val="minMax"/>
          <c:max val="120000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8319711"/>
        <c:crosses val="max"/>
        <c:crossBetween val="between"/>
      </c:valAx>
      <c:catAx>
        <c:axId val="238319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320191"/>
        <c:crosses val="autoZero"/>
        <c:auto val="1"/>
        <c:lblAlgn val="ctr"/>
        <c:lblOffset val="100"/>
        <c:noMultiLvlLbl val="0"/>
      </c:catAx>
      <c:dTable>
        <c:showHorzBorder val="1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e grafico'!$B$3</c:f>
              <c:strCache>
                <c:ptCount val="1"/>
                <c:pt idx="0">
                  <c:v>Nr. Aziende con Schedario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numRef>
              <c:f>'Dati e grafico'!$C$2:$L$2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'Dati e grafico'!$C$3:$L$3</c:f>
              <c:numCache>
                <c:formatCode>#,##0</c:formatCode>
                <c:ptCount val="10"/>
                <c:pt idx="0">
                  <c:v>29462</c:v>
                </c:pt>
                <c:pt idx="1">
                  <c:v>29190</c:v>
                </c:pt>
                <c:pt idx="2">
                  <c:v>29058</c:v>
                </c:pt>
                <c:pt idx="3">
                  <c:v>29257</c:v>
                </c:pt>
                <c:pt idx="4">
                  <c:v>27768</c:v>
                </c:pt>
                <c:pt idx="5">
                  <c:v>27816</c:v>
                </c:pt>
                <c:pt idx="6">
                  <c:v>27513</c:v>
                </c:pt>
                <c:pt idx="7">
                  <c:v>26990</c:v>
                </c:pt>
                <c:pt idx="8">
                  <c:v>26561</c:v>
                </c:pt>
                <c:pt idx="9">
                  <c:v>25940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F-49A2-9D10-13C3A4A8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overlap val="-27"/>
        <c:axId val="1773252879"/>
        <c:axId val="1767736511"/>
      </c:barChart>
      <c:lineChart>
        <c:grouping val="standard"/>
        <c:varyColors val="0"/>
        <c:ser>
          <c:idx val="1"/>
          <c:order val="1"/>
          <c:tx>
            <c:strRef>
              <c:f>'Dati e grafico'!$B$4</c:f>
              <c:strCache>
                <c:ptCount val="1"/>
                <c:pt idx="0">
                  <c:v>Superficie media aziendale (Ha)</c:v>
                </c:pt>
              </c:strCache>
            </c:strRef>
          </c:tx>
          <c:spPr>
            <a:ln w="28575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>
                  <a:lumMod val="75000"/>
                </a:srgbClr>
              </a:solidFill>
              <a:ln w="9525">
                <a:solidFill>
                  <a:srgbClr val="70AD47">
                    <a:lumMod val="75000"/>
                  </a:srgbClr>
                </a:solidFill>
              </a:ln>
              <a:effectLst/>
            </c:spPr>
          </c:marker>
          <c:cat>
            <c:numRef>
              <c:f>'Dati e grafico'!$C$2:$J$2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'Dati e grafico'!$C$4:$L$4</c:f>
              <c:numCache>
                <c:formatCode>0.00</c:formatCode>
                <c:ptCount val="10"/>
                <c:pt idx="0">
                  <c:v>2.92</c:v>
                </c:pt>
                <c:pt idx="1">
                  <c:v>3.08</c:v>
                </c:pt>
                <c:pt idx="2">
                  <c:v>3.19</c:v>
                </c:pt>
                <c:pt idx="3">
                  <c:v>3.27</c:v>
                </c:pt>
                <c:pt idx="4">
                  <c:v>3.52</c:v>
                </c:pt>
                <c:pt idx="5">
                  <c:v>3.52</c:v>
                </c:pt>
                <c:pt idx="6">
                  <c:v>3.6</c:v>
                </c:pt>
                <c:pt idx="7">
                  <c:v>3.75</c:v>
                </c:pt>
                <c:pt idx="8">
                  <c:v>3.9</c:v>
                </c:pt>
                <c:pt idx="9">
                  <c:v>4.0199999999999996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EF-49A2-9D10-13C3A4A8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0989103"/>
        <c:axId val="1767727583"/>
      </c:lineChart>
      <c:catAx>
        <c:axId val="1773252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Anno Vendemmiale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67736511"/>
        <c:crosses val="autoZero"/>
        <c:auto val="1"/>
        <c:lblAlgn val="ctr"/>
        <c:lblOffset val="100"/>
        <c:noMultiLvlLbl val="0"/>
      </c:catAx>
      <c:valAx>
        <c:axId val="176773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Nr. Aziende</a:t>
                </a:r>
              </a:p>
            </c:rich>
          </c:tx>
          <c:layout>
            <c:manualLayout>
              <c:xMode val="edge"/>
              <c:yMode val="edge"/>
              <c:x val="6.9680338247747982E-3"/>
              <c:y val="0.25839448936207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73252879"/>
        <c:crosses val="autoZero"/>
        <c:crossBetween val="between"/>
      </c:valAx>
      <c:valAx>
        <c:axId val="176772758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Superficie Media Aziendale (Ha)</a:t>
                </a:r>
              </a:p>
            </c:rich>
          </c:tx>
          <c:layout>
            <c:manualLayout>
              <c:xMode val="edge"/>
              <c:yMode val="edge"/>
              <c:x val="0.97086200522273336"/>
              <c:y val="4.78722098893311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0989103"/>
        <c:crosses val="max"/>
        <c:crossBetween val="between"/>
      </c:valAx>
      <c:catAx>
        <c:axId val="17709891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77275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9621254009137E-2"/>
          <c:y val="4.2092728530329367E-2"/>
          <c:w val="0.90566525982175028"/>
          <c:h val="0.79487660998874099"/>
        </c:manualLayout>
      </c:layout>
      <c:lineChart>
        <c:grouping val="standard"/>
        <c:varyColors val="0"/>
        <c:ser>
          <c:idx val="0"/>
          <c:order val="0"/>
          <c:tx>
            <c:strRef>
              <c:f>Diapo3!$C$2</c:f>
              <c:strCache>
                <c:ptCount val="1"/>
                <c:pt idx="0">
                  <c:v>  Estirpi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6535558723040576E-2"/>
                  <c:y val="0.116503562178724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72-43EB-A70D-8D9C1918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Diapo3!$B$3:$B$9</c:f>
              <c:strCache>
                <c:ptCount val="7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  <c:pt idx="5">
                  <c:v>2023/2024</c:v>
                </c:pt>
                <c:pt idx="6">
                  <c:v>2024/2025</c:v>
                </c:pt>
              </c:strCache>
            </c:strRef>
          </c:cat>
          <c:val>
            <c:numRef>
              <c:f>Diapo3!$C$3:$C$9</c:f>
              <c:numCache>
                <c:formatCode>_-* #,##0_-;\-* #,##0_-;_-* "-"??_-;_-@_-</c:formatCode>
                <c:ptCount val="7"/>
                <c:pt idx="0">
                  <c:v>1644.7365</c:v>
                </c:pt>
                <c:pt idx="1">
                  <c:v>1525.7085</c:v>
                </c:pt>
                <c:pt idx="2">
                  <c:v>1865.5709999999999</c:v>
                </c:pt>
                <c:pt idx="3">
                  <c:v>1830.8689999999999</c:v>
                </c:pt>
                <c:pt idx="4">
                  <c:v>3587</c:v>
                </c:pt>
                <c:pt idx="5">
                  <c:v>2343</c:v>
                </c:pt>
                <c:pt idx="6">
                  <c:v>1924.4754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72-43EB-A70D-8D9C191829A2}"/>
            </c:ext>
          </c:extLst>
        </c:ser>
        <c:ser>
          <c:idx val="1"/>
          <c:order val="1"/>
          <c:tx>
            <c:strRef>
              <c:f>Diapo3!$D$2</c:f>
              <c:strCache>
                <c:ptCount val="1"/>
                <c:pt idx="0">
                  <c:v>  Impianti</c:v>
                </c:pt>
              </c:strCache>
            </c:strRef>
          </c:tx>
          <c:spPr>
            <a:ln w="28575" cap="rnd">
              <a:solidFill>
                <a:srgbClr val="006825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9405744632178127E-2"/>
                  <c:y val="-0.11092685690185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5E-49F4-B3DD-6DFC0B6CA855}"/>
                </c:ext>
              </c:extLst>
            </c:dLbl>
            <c:dLbl>
              <c:idx val="3"/>
              <c:layout>
                <c:manualLayout>
                  <c:x val="-4.4254951047539133E-2"/>
                  <c:y val="-5.248687032787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72-43EB-A70D-8D9C191829A2}"/>
                </c:ext>
              </c:extLst>
            </c:dLbl>
            <c:dLbl>
              <c:idx val="4"/>
              <c:layout>
                <c:manualLayout>
                  <c:x val="-5.8220595876156807E-2"/>
                  <c:y val="-5.4273886603388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72-43EB-A70D-8D9C1918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Diapo3!$B$3:$B$9</c:f>
              <c:strCache>
                <c:ptCount val="7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  <c:pt idx="5">
                  <c:v>2023/2024</c:v>
                </c:pt>
                <c:pt idx="6">
                  <c:v>2024/2025</c:v>
                </c:pt>
              </c:strCache>
            </c:strRef>
          </c:cat>
          <c:val>
            <c:numRef>
              <c:f>Diapo3!$D$3:$D$9</c:f>
              <c:numCache>
                <c:formatCode>_-* #,##0_-;\-* #,##0_-;_-* "-"??_-;_-@_-</c:formatCode>
                <c:ptCount val="7"/>
                <c:pt idx="0">
                  <c:v>4700.9834000000001</c:v>
                </c:pt>
                <c:pt idx="1">
                  <c:v>3915.6728000000007</c:v>
                </c:pt>
                <c:pt idx="2">
                  <c:v>1959.231</c:v>
                </c:pt>
                <c:pt idx="3">
                  <c:v>3165.48</c:v>
                </c:pt>
                <c:pt idx="4">
                  <c:v>3598</c:v>
                </c:pt>
                <c:pt idx="5">
                  <c:v>4671</c:v>
                </c:pt>
                <c:pt idx="6">
                  <c:v>2817.9632999999999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72-43EB-A70D-8D9C19182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554272"/>
        <c:axId val="1565560096"/>
      </c:lineChart>
      <c:catAx>
        <c:axId val="15655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65560096"/>
        <c:crosses val="autoZero"/>
        <c:auto val="1"/>
        <c:lblAlgn val="ctr"/>
        <c:lblOffset val="100"/>
        <c:noMultiLvlLbl val="0"/>
      </c:catAx>
      <c:valAx>
        <c:axId val="156556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6555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Foglio1!$B$2:$H$2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Foglio1!$B$3:$H$3</c:f>
              <c:numCache>
                <c:formatCode>_-* #,##0\ _€_-;\-* #,##0\ _€_-;_-* "-"??\ _€_-;_-@_-</c:formatCode>
                <c:ptCount val="7"/>
                <c:pt idx="0">
                  <c:v>35676</c:v>
                </c:pt>
                <c:pt idx="1">
                  <c:v>36170</c:v>
                </c:pt>
                <c:pt idx="2">
                  <c:v>36422</c:v>
                </c:pt>
                <c:pt idx="3">
                  <c:v>36921</c:v>
                </c:pt>
                <c:pt idx="4">
                  <c:v>38117</c:v>
                </c:pt>
                <c:pt idx="5">
                  <c:v>40370</c:v>
                </c:pt>
                <c:pt idx="6" formatCode="#,##0">
                  <c:v>41182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45-42F9-8F7F-91601C5A36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0365848"/>
        <c:axId val="570369456"/>
      </c:lineChart>
      <c:catAx>
        <c:axId val="570365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0369456"/>
        <c:crosses val="autoZero"/>
        <c:auto val="1"/>
        <c:lblAlgn val="ctr"/>
        <c:lblOffset val="100"/>
        <c:noMultiLvlLbl val="0"/>
      </c:catAx>
      <c:valAx>
        <c:axId val="57036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superficie ettari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-* #,##0\ _€_-;\-* #,##0\ _€_-;_-* &quot;-&quot;??\ _€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0365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032CC5-B9B7-4A28-9663-929ADBFC9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BCD568-640C-4DC8-8AB6-0B6DB651A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42416-03AE-4F92-9EBB-5BE12F49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38CF2B-ED21-4A1B-9E08-33A657A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947E07-6E9E-4313-855D-EB0C46EE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57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81BA3-ECE0-4297-8FAD-0C317957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7EF9CC-E3C5-4A8D-AF40-627FFE8D1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BC5D97-8322-4B41-9DEC-AD7253CC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BB47CE-49CE-4482-84F3-C669E0CF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C9B694-AAB7-42F5-968E-A09C2263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38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56CA5E0-8D59-410F-97E4-6A057B8EE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534B59-00F9-4114-9F7A-65CC1385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34F01D-D60E-456C-8A6F-F5080301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077FFB-57BA-4DBF-8EB1-EF419784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2E7AF3-3C8C-4C82-8F24-A78726BC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AC2A6-B941-4453-80E7-F6B8E395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1AA8A8-6AC7-4C48-9399-88267041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73309E-CA72-4F79-A30E-6541D7E4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87DA9D-A52E-476D-90BB-9F3C14A1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F25858-C432-4051-B575-D092E94E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0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E7B95D-EFCE-4749-BDF9-4163E344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ABD676-CA68-47C4-8A8C-8B55FEF34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0F8AF-72A0-4D9F-ABC2-4F1AF85F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E1167C-ABB0-4DEF-BAC5-374A0531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4EB3CC-C6FB-43A9-8268-9C8DA324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FA680-5FC2-46D8-B898-82A180C3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74BEAE-07F6-4C7E-A511-D15F1B097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5DCBAC-5B79-4504-874F-4EE2E817E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50ABA1-7EAC-476A-B3FD-91EF0B4A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FD3933-6494-46AF-9145-233EDC0A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75D76D-2EC1-4345-BDEB-C1AAD3C6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1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55F02-3F9C-4378-BCF1-315DE0F9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3722BB-6F1A-4699-A971-FDBB1A48B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AEF207-17B4-4A62-9CD2-19A37542F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DDAF2D-02F3-4C89-B788-7160C9C7F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CB1AE3-E652-4662-8208-B1AF99308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926D97-1ECE-41FD-B9C6-002AE72A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DB3A13-28F6-40FC-B2BF-31752F6F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AC91E45-026A-42C8-932A-80746B28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76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4CB957-EF4F-46B2-851E-151D586E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BA776D-7298-4AE9-8256-1426C0AB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C9EC53-1A64-4A4C-9E54-9FA037E5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C590EB-889D-4B04-8DC0-6EEBFD95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9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50ACF7-00C3-43D6-A4E3-E78EB4D5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6C9B5E-A803-4297-82A8-2E29E862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50F9F1-4817-4907-946E-93055BE9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41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B1BDF-A414-4736-8F68-99F77755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19E2BE-FAC0-4CD6-900C-782705DF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AE75C2-01C5-48D0-A007-DE3126F53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1CAC59-D7F9-4150-AC48-686B52F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E17F09-9BCA-47A3-AB9F-41272282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B1E95E-76AC-43FD-BEBB-FD1B45B7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93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3D950-D13E-40FA-8472-633F27F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B695DD0-8502-4E8A-9C5F-27879AC55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54179D-FA10-4E11-9D6C-F792743A2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636C3C-97F7-46E6-8FF9-86B15A68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D10B55-CE6B-43AF-A625-D2703613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2CC88B-5A63-49AD-BBA0-1FB1AC1A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73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CC1DC3-A9B7-41D0-9B9D-0948C396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BCA359-773C-43F6-813E-DA13968C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32DD0E-30AE-45DF-86C4-C2750CA34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D80F-E5C6-4879-B768-07A30187603F}" type="datetimeFigureOut">
              <a:rPr lang="it-IT" smtClean="0"/>
              <a:t>29/01/2026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5513E0-E1BA-4DCA-90F5-558A89E76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AC6350-8DD7-4661-9FD2-EF5590D3F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F80D-A9FF-4D18-9CD9-0827F1D5AE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7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venetoagricoltura.org/wp-content/uploads/2019/08/Vendemmia-grappolo-uva-bianca.png">
            <a:extLst>
              <a:ext uri="{FF2B5EF4-FFF2-40B4-BE49-F238E27FC236}">
                <a16:creationId xmlns:a16="http://schemas.microsoft.com/office/drawing/2014/main" id="{FFE10724-7E03-49E3-B5B5-93658FFC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1" y="912888"/>
            <a:ext cx="7221387" cy="51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ECE59182-84DF-497A-BBD6-247839B5A089}"/>
              </a:ext>
            </a:extLst>
          </p:cNvPr>
          <p:cNvSpPr txBox="1">
            <a:spLocks/>
          </p:cNvSpPr>
          <p:nvPr/>
        </p:nvSpPr>
        <p:spPr>
          <a:xfrm>
            <a:off x="236703" y="311717"/>
            <a:ext cx="11547860" cy="2714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Situazione del potenziale produttivo viticolo 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le denominazioni a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Prosecco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Pinot grigio delle </a:t>
            </a:r>
            <a:r>
              <a:rPr lang="it-IT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Venezie</a:t>
            </a: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Vini Venezia</a:t>
            </a:r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0013989C-C102-490E-81FD-A9C8CD4444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616" y="5858128"/>
            <a:ext cx="1007534" cy="831271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C0640D86-0E9E-431F-8CD6-43AD83823625}"/>
              </a:ext>
            </a:extLst>
          </p:cNvPr>
          <p:cNvSpPr txBox="1">
            <a:spLocks/>
          </p:cNvSpPr>
          <p:nvPr/>
        </p:nvSpPr>
        <p:spPr>
          <a:xfrm>
            <a:off x="1826545" y="6047300"/>
            <a:ext cx="6077011" cy="4989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Alberto Zannol - </a:t>
            </a:r>
            <a:r>
              <a:rPr lang="it-IT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Direzione Agroalimentare 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1BAF767B-51B4-43B4-B412-5C9F38DBAD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sp>
        <p:nvSpPr>
          <p:cNvPr id="7" name="CasellaDiTesto 14">
            <a:extLst>
              <a:ext uri="{FF2B5EF4-FFF2-40B4-BE49-F238E27FC236}">
                <a16:creationId xmlns:a16="http://schemas.microsoft.com/office/drawing/2014/main" id="{1DBEE4B8-4B8A-4D32-9086-8264ABEAD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733" y="263229"/>
            <a:ext cx="7750802" cy="480131"/>
          </a:xfrm>
          <a:noFill/>
        </p:spPr>
        <p:txBody>
          <a:bodyPr wrap="square">
            <a:spAutoFit/>
          </a:bodyPr>
          <a:lstStyle/>
          <a:p>
            <a:r>
              <a:rPr lang="it-IT" alt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Evoluzione produzioni uve Veneto</a:t>
            </a:r>
            <a:r>
              <a:rPr lang="it-IT" altLang="it-IT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(.000 q)</a:t>
            </a:r>
            <a:endParaRPr lang="it-IT" altLang="it-IT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8687DA3-FAEB-4F9B-B961-AD48D78AA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33775"/>
              </p:ext>
            </p:extLst>
          </p:nvPr>
        </p:nvGraphicFramePr>
        <p:xfrm>
          <a:off x="121299" y="1175657"/>
          <a:ext cx="11156301" cy="3059874"/>
        </p:xfrm>
        <a:graphic>
          <a:graphicData uri="http://schemas.openxmlformats.org/drawingml/2006/table">
            <a:tbl>
              <a:tblPr/>
              <a:tblGrid>
                <a:gridCol w="2483978">
                  <a:extLst>
                    <a:ext uri="{9D8B030D-6E8A-4147-A177-3AD203B41FA5}">
                      <a16:colId xmlns:a16="http://schemas.microsoft.com/office/drawing/2014/main" val="201259703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1684317884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413359891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2916623459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3061523848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354769404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3828657070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233185706"/>
                    </a:ext>
                  </a:extLst>
                </a:gridCol>
                <a:gridCol w="896392">
                  <a:extLst>
                    <a:ext uri="{9D8B030D-6E8A-4147-A177-3AD203B41FA5}">
                      <a16:colId xmlns:a16="http://schemas.microsoft.com/office/drawing/2014/main" val="823895645"/>
                    </a:ext>
                  </a:extLst>
                </a:gridCol>
                <a:gridCol w="745194">
                  <a:extLst>
                    <a:ext uri="{9D8B030D-6E8A-4147-A177-3AD203B41FA5}">
                      <a16:colId xmlns:a16="http://schemas.microsoft.com/office/drawing/2014/main" val="476083707"/>
                    </a:ext>
                  </a:extLst>
                </a:gridCol>
                <a:gridCol w="755993">
                  <a:extLst>
                    <a:ext uri="{9D8B030D-6E8A-4147-A177-3AD203B41FA5}">
                      <a16:colId xmlns:a16="http://schemas.microsoft.com/office/drawing/2014/main" val="1138741211"/>
                    </a:ext>
                  </a:extLst>
                </a:gridCol>
              </a:tblGrid>
              <a:tr h="50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DENOMINAZIONE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</a:t>
                      </a:r>
                      <a:b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</a:t>
                      </a:r>
                      <a:b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41628"/>
                  </a:ext>
                </a:extLst>
              </a:tr>
              <a:tr h="50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PROSECCO  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5.342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175930"/>
                  </a:ext>
                </a:extLst>
              </a:tr>
              <a:tr h="50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DELLE VENEZIE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1.751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91521"/>
                  </a:ext>
                </a:extLst>
              </a:tr>
              <a:tr h="50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CONEGLIANO  VALDOBBIADENE 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1.102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196754"/>
                  </a:ext>
                </a:extLst>
              </a:tr>
              <a:tr h="50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ASOLO PROSECCO 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527351"/>
                  </a:ext>
                </a:extLst>
              </a:tr>
              <a:tr h="509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</a:p>
                  </a:txBody>
                  <a:tcPr marL="8302" marR="8302" marT="8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04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3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>
            <a:extLst>
              <a:ext uri="{FF2B5EF4-FFF2-40B4-BE49-F238E27FC236}">
                <a16:creationId xmlns:a16="http://schemas.microsoft.com/office/drawing/2014/main" id="{F5077778-6F14-400D-8B72-B685A77B83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sp>
        <p:nvSpPr>
          <p:cNvPr id="6" name="CasellaDiTesto 14">
            <a:extLst>
              <a:ext uri="{FF2B5EF4-FFF2-40B4-BE49-F238E27FC236}">
                <a16:creationId xmlns:a16="http://schemas.microsoft.com/office/drawing/2014/main" id="{59484BAD-93B4-4965-8013-D8C11FD59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638" y="263228"/>
            <a:ext cx="11115694" cy="480131"/>
          </a:xfrm>
          <a:noFill/>
        </p:spPr>
        <p:txBody>
          <a:bodyPr wrap="square">
            <a:spAutoFit/>
          </a:bodyPr>
          <a:lstStyle/>
          <a:p>
            <a:r>
              <a:rPr lang="it-IT" alt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Evoluzione produzioni uve Pinot Grigio 2025 Veneto </a:t>
            </a:r>
            <a:r>
              <a:rPr lang="it-IT" altLang="it-IT" sz="1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(.000 q)</a:t>
            </a:r>
            <a:endParaRPr lang="it-IT" altLang="it-IT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AA7F538-64FD-4B9E-B88C-9D061382D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37271"/>
              </p:ext>
            </p:extLst>
          </p:nvPr>
        </p:nvGraphicFramePr>
        <p:xfrm>
          <a:off x="702733" y="1252784"/>
          <a:ext cx="10515600" cy="3362605"/>
        </p:xfrm>
        <a:graphic>
          <a:graphicData uri="http://schemas.openxmlformats.org/drawingml/2006/table">
            <a:tbl>
              <a:tblPr/>
              <a:tblGrid>
                <a:gridCol w="1485382">
                  <a:extLst>
                    <a:ext uri="{9D8B030D-6E8A-4147-A177-3AD203B41FA5}">
                      <a16:colId xmlns:a16="http://schemas.microsoft.com/office/drawing/2014/main" val="3702391301"/>
                    </a:ext>
                  </a:extLst>
                </a:gridCol>
                <a:gridCol w="843055">
                  <a:extLst>
                    <a:ext uri="{9D8B030D-6E8A-4147-A177-3AD203B41FA5}">
                      <a16:colId xmlns:a16="http://schemas.microsoft.com/office/drawing/2014/main" val="3992814452"/>
                    </a:ext>
                  </a:extLst>
                </a:gridCol>
                <a:gridCol w="782836">
                  <a:extLst>
                    <a:ext uri="{9D8B030D-6E8A-4147-A177-3AD203B41FA5}">
                      <a16:colId xmlns:a16="http://schemas.microsoft.com/office/drawing/2014/main" val="3125558342"/>
                    </a:ext>
                  </a:extLst>
                </a:gridCol>
                <a:gridCol w="805418">
                  <a:extLst>
                    <a:ext uri="{9D8B030D-6E8A-4147-A177-3AD203B41FA5}">
                      <a16:colId xmlns:a16="http://schemas.microsoft.com/office/drawing/2014/main" val="3253287511"/>
                    </a:ext>
                  </a:extLst>
                </a:gridCol>
                <a:gridCol w="802909">
                  <a:extLst>
                    <a:ext uri="{9D8B030D-6E8A-4147-A177-3AD203B41FA5}">
                      <a16:colId xmlns:a16="http://schemas.microsoft.com/office/drawing/2014/main" val="2271590750"/>
                    </a:ext>
                  </a:extLst>
                </a:gridCol>
                <a:gridCol w="792872">
                  <a:extLst>
                    <a:ext uri="{9D8B030D-6E8A-4147-A177-3AD203B41FA5}">
                      <a16:colId xmlns:a16="http://schemas.microsoft.com/office/drawing/2014/main" val="418635824"/>
                    </a:ext>
                  </a:extLst>
                </a:gridCol>
                <a:gridCol w="775309">
                  <a:extLst>
                    <a:ext uri="{9D8B030D-6E8A-4147-A177-3AD203B41FA5}">
                      <a16:colId xmlns:a16="http://schemas.microsoft.com/office/drawing/2014/main" val="2911380921"/>
                    </a:ext>
                  </a:extLst>
                </a:gridCol>
                <a:gridCol w="802909">
                  <a:extLst>
                    <a:ext uri="{9D8B030D-6E8A-4147-A177-3AD203B41FA5}">
                      <a16:colId xmlns:a16="http://schemas.microsoft.com/office/drawing/2014/main" val="2776371558"/>
                    </a:ext>
                  </a:extLst>
                </a:gridCol>
                <a:gridCol w="853091">
                  <a:extLst>
                    <a:ext uri="{9D8B030D-6E8A-4147-A177-3AD203B41FA5}">
                      <a16:colId xmlns:a16="http://schemas.microsoft.com/office/drawing/2014/main" val="1995627460"/>
                    </a:ext>
                  </a:extLst>
                </a:gridCol>
                <a:gridCol w="853091">
                  <a:extLst>
                    <a:ext uri="{9D8B030D-6E8A-4147-A177-3AD203B41FA5}">
                      <a16:colId xmlns:a16="http://schemas.microsoft.com/office/drawing/2014/main" val="2420517131"/>
                    </a:ext>
                  </a:extLst>
                </a:gridCol>
                <a:gridCol w="895746">
                  <a:extLst>
                    <a:ext uri="{9D8B030D-6E8A-4147-A177-3AD203B41FA5}">
                      <a16:colId xmlns:a16="http://schemas.microsoft.com/office/drawing/2014/main" val="2721660277"/>
                    </a:ext>
                  </a:extLst>
                </a:gridCol>
                <a:gridCol w="822982">
                  <a:extLst>
                    <a:ext uri="{9D8B030D-6E8A-4147-A177-3AD203B41FA5}">
                      <a16:colId xmlns:a16="http://schemas.microsoft.com/office/drawing/2014/main" val="1855721558"/>
                    </a:ext>
                  </a:extLst>
                </a:gridCol>
              </a:tblGrid>
              <a:tr h="204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DENOMINAZIONE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su totale</a:t>
                      </a:r>
                    </a:p>
                  </a:txBody>
                  <a:tcPr marL="8198" marR="8198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75101"/>
                  </a:ext>
                </a:extLst>
              </a:tr>
              <a:tr h="34566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DELLE VENEZIE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1.356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1.662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1.225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1.273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1.293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1.445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1.318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1.371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81241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VENEZIA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26488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VALDADIGE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15425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GARDA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387759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VICENZA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20986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ARCOLE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1487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ALTRE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20214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PROSECCO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45250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CONEGLIANO VALDOBBIADENE PROSECCO 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396398"/>
                  </a:ext>
                </a:extLst>
              </a:tr>
              <a:tr h="2295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ASOLO PROSECCO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644577"/>
                  </a:ext>
                </a:extLst>
              </a:tr>
              <a:tr h="3689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VENETO</a:t>
                      </a:r>
                    </a:p>
                  </a:txBody>
                  <a:tcPr marL="8198" marR="8198" marT="8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1.842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1.877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1.929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2.083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2.145</a:t>
                      </a:r>
                    </a:p>
                  </a:txBody>
                  <a:tcPr marL="8198" marR="73784" marT="8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1.986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35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50F39557-0125-4FEA-B8BE-C874DE5CF6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sp>
        <p:nvSpPr>
          <p:cNvPr id="5" name="CasellaDiTesto 14">
            <a:extLst>
              <a:ext uri="{FF2B5EF4-FFF2-40B4-BE49-F238E27FC236}">
                <a16:creationId xmlns:a16="http://schemas.microsoft.com/office/drawing/2014/main" id="{86E88A91-B801-4FBC-9861-413F81697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734" y="235529"/>
            <a:ext cx="6070600" cy="535531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Imbottigliamenti Veneto </a:t>
            </a:r>
            <a:r>
              <a:rPr lang="it-IT" altLang="it-IT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(.000 hl)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2935700-CAA6-45E3-B7CE-84464C7B8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03225"/>
              </p:ext>
            </p:extLst>
          </p:nvPr>
        </p:nvGraphicFramePr>
        <p:xfrm>
          <a:off x="779331" y="1317626"/>
          <a:ext cx="10379336" cy="4381472"/>
        </p:xfrm>
        <a:graphic>
          <a:graphicData uri="http://schemas.openxmlformats.org/drawingml/2006/table">
            <a:tbl>
              <a:tblPr/>
              <a:tblGrid>
                <a:gridCol w="2189644">
                  <a:extLst>
                    <a:ext uri="{9D8B030D-6E8A-4147-A177-3AD203B41FA5}">
                      <a16:colId xmlns:a16="http://schemas.microsoft.com/office/drawing/2014/main" val="844808320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461651895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2550674921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2683361226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3256443624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2775339142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3730000977"/>
                    </a:ext>
                  </a:extLst>
                </a:gridCol>
                <a:gridCol w="1169956">
                  <a:extLst>
                    <a:ext uri="{9D8B030D-6E8A-4147-A177-3AD203B41FA5}">
                      <a16:colId xmlns:a16="http://schemas.microsoft.com/office/drawing/2014/main" val="331656742"/>
                    </a:ext>
                  </a:extLst>
                </a:gridCol>
              </a:tblGrid>
              <a:tr h="362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Denominazione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073" marR="9073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073" marR="9073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073" marR="9073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073" marR="9073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073" marR="9073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073" marR="9073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2690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Prosecco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3.651,80</a:t>
                      </a:r>
                    </a:p>
                  </a:txBody>
                  <a:tcPr marL="9073" marR="81656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3.752,65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4.706,03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4.789,06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4.620,86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4.948,46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5.001,75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139099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delle Venezie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1.672,78</a:t>
                      </a:r>
                    </a:p>
                  </a:txBody>
                  <a:tcPr marL="9073" marR="81656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1.751,37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1.840,89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1.624,88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1.661,38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1.706,47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1.694,17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69545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Conegliano Valdobbiadene Prosecco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659,77</a:t>
                      </a:r>
                    </a:p>
                  </a:txBody>
                  <a:tcPr marL="9073" marR="81656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691,18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778,56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718,32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693,22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675,31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735,39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89987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Asolo Prosecco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127,9</a:t>
                      </a:r>
                    </a:p>
                  </a:txBody>
                  <a:tcPr marL="9073" marR="81656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141,34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160,66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177,39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206,43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234,75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it-IT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228,02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56175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Venezia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63,7</a:t>
                      </a:r>
                    </a:p>
                  </a:txBody>
                  <a:tcPr marL="9073" marR="81656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72,77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72,57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81,79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75,37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70,02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66,74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11421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Vini del Piave o Piave</a:t>
                      </a:r>
                    </a:p>
                  </a:txBody>
                  <a:tcPr marL="9073" marR="9073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6,72</a:t>
                      </a:r>
                    </a:p>
                  </a:txBody>
                  <a:tcPr marL="9073" marR="81656" marT="90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7,76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5,34</a:t>
                      </a: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73" marR="81656" marT="9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64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73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4"/>
          <p:cNvSpPr>
            <a:spLocks noGrp="1" noChangeArrowheads="1"/>
          </p:cNvSpPr>
          <p:nvPr>
            <p:ph type="title"/>
          </p:nvPr>
        </p:nvSpPr>
        <p:spPr>
          <a:xfrm>
            <a:off x="702733" y="83262"/>
            <a:ext cx="9607593" cy="535531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Limiti agli incrementi di potenziale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052A085-264E-497D-B3FD-104A7E961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45575"/>
              </p:ext>
            </p:extLst>
          </p:nvPr>
        </p:nvGraphicFramePr>
        <p:xfrm>
          <a:off x="811705" y="818051"/>
          <a:ext cx="11123721" cy="5758141"/>
        </p:xfrm>
        <a:graphic>
          <a:graphicData uri="http://schemas.openxmlformats.org/drawingml/2006/table">
            <a:tbl>
              <a:tblPr/>
              <a:tblGrid>
                <a:gridCol w="1479055">
                  <a:extLst>
                    <a:ext uri="{9D8B030D-6E8A-4147-A177-3AD203B41FA5}">
                      <a16:colId xmlns:a16="http://schemas.microsoft.com/office/drawing/2014/main" val="3081260603"/>
                    </a:ext>
                  </a:extLst>
                </a:gridCol>
                <a:gridCol w="2923053">
                  <a:extLst>
                    <a:ext uri="{9D8B030D-6E8A-4147-A177-3AD203B41FA5}">
                      <a16:colId xmlns:a16="http://schemas.microsoft.com/office/drawing/2014/main" val="886854526"/>
                    </a:ext>
                  </a:extLst>
                </a:gridCol>
                <a:gridCol w="2459326">
                  <a:extLst>
                    <a:ext uri="{9D8B030D-6E8A-4147-A177-3AD203B41FA5}">
                      <a16:colId xmlns:a16="http://schemas.microsoft.com/office/drawing/2014/main" val="2693056105"/>
                    </a:ext>
                  </a:extLst>
                </a:gridCol>
                <a:gridCol w="4262287">
                  <a:extLst>
                    <a:ext uri="{9D8B030D-6E8A-4147-A177-3AD203B41FA5}">
                      <a16:colId xmlns:a16="http://schemas.microsoft.com/office/drawing/2014/main" val="1800101996"/>
                    </a:ext>
                  </a:extLst>
                </a:gridCol>
              </a:tblGrid>
              <a:tr h="11503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Conegliano Valdobbiadene Prosecco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Blocco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tutte le varietà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al </a:t>
                      </a:r>
                      <a:r>
                        <a:rPr lang="it-IT" sz="18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31/07/2027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81237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932707"/>
                  </a:ext>
                </a:extLst>
              </a:tr>
              <a:tr h="10433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Asolo Prosecco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Blocco per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 al taglio piantate dopo il 31/7/2025 e per Glera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it-IT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31/07/2028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con esclusione superfici derivate da estirpo atte al taglio/reimpianto Glera nella zona tradizionale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551160"/>
                  </a:ext>
                </a:extLst>
              </a:tr>
              <a:tr h="331208"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08404"/>
                  </a:ext>
                </a:extLst>
              </a:tr>
              <a:tr h="10267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delle Venezie e altre DO</a:t>
                      </a:r>
                    </a:p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(Venezia, Vicenza ed altre)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fontAlgn="ctr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Blocco</a:t>
                      </a:r>
                      <a:r>
                        <a:rPr lang="it-IT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 Pinot Grigio al </a:t>
                      </a:r>
                      <a:r>
                        <a:rPr lang="it-IT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31/07/2026</a:t>
                      </a:r>
                      <a:endParaRPr lang="it-IT" sz="1800" b="0" i="0" u="sng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70307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it-IT" sz="16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46894"/>
                  </a:ext>
                </a:extLst>
              </a:tr>
              <a:tr h="10267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Prosecco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Blocco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tutte le varietà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it-IT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31/07/2026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Incremento superficie idonea Glera per la vendemmia 2026 di 3035 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96688"/>
                  </a:ext>
                </a:extLst>
              </a:tr>
            </a:tbl>
          </a:graphicData>
        </a:graphic>
      </p:graphicFrame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004D134-E3AE-4896-86A3-06C25042507B}"/>
              </a:ext>
            </a:extLst>
          </p:cNvPr>
          <p:cNvSpPr/>
          <p:nvPr/>
        </p:nvSpPr>
        <p:spPr>
          <a:xfrm>
            <a:off x="5669133" y="1113548"/>
            <a:ext cx="1408861" cy="35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object 7">
            <a:extLst>
              <a:ext uri="{FF2B5EF4-FFF2-40B4-BE49-F238E27FC236}">
                <a16:creationId xmlns:a16="http://schemas.microsoft.com/office/drawing/2014/main" id="{9DAC6B62-3D81-466D-ACCF-6393BC54B4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70AD6A9-0449-4EAD-AF4E-0F764C6ADEFD}"/>
              </a:ext>
            </a:extLst>
          </p:cNvPr>
          <p:cNvSpPr/>
          <p:nvPr/>
        </p:nvSpPr>
        <p:spPr>
          <a:xfrm>
            <a:off x="5669134" y="2906409"/>
            <a:ext cx="1408861" cy="35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9CFB0E0E-1DFA-4BAA-9150-9D52E9267CA4}"/>
              </a:ext>
            </a:extLst>
          </p:cNvPr>
          <p:cNvSpPr/>
          <p:nvPr/>
        </p:nvSpPr>
        <p:spPr>
          <a:xfrm>
            <a:off x="5669133" y="4566245"/>
            <a:ext cx="1408861" cy="35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150B78E0-961F-4229-8A5C-8C534BEABCC3}"/>
              </a:ext>
            </a:extLst>
          </p:cNvPr>
          <p:cNvSpPr/>
          <p:nvPr/>
        </p:nvSpPr>
        <p:spPr>
          <a:xfrm>
            <a:off x="5669133" y="5875972"/>
            <a:ext cx="1408861" cy="35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98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03414" y="2671578"/>
            <a:ext cx="818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800" u="sng" dirty="0"/>
          </a:p>
        </p:txBody>
      </p:sp>
      <p:sp>
        <p:nvSpPr>
          <p:cNvPr id="6" name="CasellaDiTesto 14">
            <a:extLst>
              <a:ext uri="{FF2B5EF4-FFF2-40B4-BE49-F238E27FC236}">
                <a16:creationId xmlns:a16="http://schemas.microsoft.com/office/drawing/2014/main" id="{4F99B6BB-C4AA-45DE-B209-5A40F02D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68" y="259237"/>
            <a:ext cx="726257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chemeClr val="accent1"/>
                </a:solidFill>
                <a:ea typeface="+mj-ea"/>
              </a:rPr>
              <a:t>Prossime scadenze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5DEB2C-B3BD-45FF-818F-3B3FA6EE8D12}"/>
              </a:ext>
            </a:extLst>
          </p:cNvPr>
          <p:cNvSpPr txBox="1"/>
          <p:nvPr/>
        </p:nvSpPr>
        <p:spPr>
          <a:xfrm>
            <a:off x="973668" y="788818"/>
            <a:ext cx="1086273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apertura: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Ristrutturazione riconversione</a:t>
            </a:r>
          </a:p>
          <a:p>
            <a:pPr algn="just">
              <a:spcAft>
                <a:spcPts val="1800"/>
              </a:spcAft>
            </a:pPr>
            <a:r>
              <a:rPr lang="it-IT" sz="2800" dirty="0"/>
              <a:t>                                 apertura entro fine febbraio (bando annuale)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2800" dirty="0"/>
              <a:t>Investimenti enologici</a:t>
            </a:r>
          </a:p>
          <a:p>
            <a:pPr algn="just">
              <a:spcAft>
                <a:spcPts val="600"/>
              </a:spcAft>
            </a:pPr>
            <a:r>
              <a:rPr lang="it-IT" sz="2800" dirty="0"/>
              <a:t>                                 apertura entro metà marzo (bando annuale)</a:t>
            </a:r>
          </a:p>
          <a:p>
            <a:pPr algn="just">
              <a:spcAft>
                <a:spcPts val="600"/>
              </a:spcAft>
            </a:pPr>
            <a:endParaRPr lang="it-IT" sz="1600" dirty="0"/>
          </a:p>
          <a:p>
            <a:pPr algn="just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corso: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/>
              <a:t>Nuove autorizzazioni nazionali</a:t>
            </a:r>
          </a:p>
          <a:p>
            <a:pPr algn="just">
              <a:spcAft>
                <a:spcPts val="1800"/>
              </a:spcAft>
            </a:pPr>
            <a:r>
              <a:rPr lang="it-IT" sz="2800" dirty="0"/>
              <a:t>                                 scadenza 30 marzo 2026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/>
              <a:t>Estirpo/reimpianto vigneto per FD</a:t>
            </a:r>
          </a:p>
          <a:p>
            <a:pPr algn="just"/>
            <a:r>
              <a:rPr lang="it-IT" sz="2800" dirty="0"/>
              <a:t>                                 scadenza 10 luglio 2026</a:t>
            </a:r>
          </a:p>
          <a:p>
            <a:pPr algn="just"/>
            <a:endParaRPr lang="it-IT" dirty="0"/>
          </a:p>
        </p:txBody>
      </p:sp>
      <p:sp>
        <p:nvSpPr>
          <p:cNvPr id="4" name="Freccia angolare in su 3">
            <a:extLst>
              <a:ext uri="{FF2B5EF4-FFF2-40B4-BE49-F238E27FC236}">
                <a16:creationId xmlns:a16="http://schemas.microsoft.com/office/drawing/2014/main" id="{463C774B-C6C6-4DD6-9BD0-89D6AAF1A742}"/>
              </a:ext>
            </a:extLst>
          </p:cNvPr>
          <p:cNvSpPr/>
          <p:nvPr/>
        </p:nvSpPr>
        <p:spPr>
          <a:xfrm rot="5400000">
            <a:off x="2810889" y="1396375"/>
            <a:ext cx="321903" cy="1100497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150AD32F-F97D-4188-B8C3-7B4A29ED4ED7}"/>
              </a:ext>
            </a:extLst>
          </p:cNvPr>
          <p:cNvSpPr/>
          <p:nvPr/>
        </p:nvSpPr>
        <p:spPr>
          <a:xfrm rot="5400000">
            <a:off x="2810886" y="5357982"/>
            <a:ext cx="321903" cy="1100497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id="{F797CBFC-2563-4819-815A-59F06782780D}"/>
              </a:ext>
            </a:extLst>
          </p:cNvPr>
          <p:cNvSpPr/>
          <p:nvPr/>
        </p:nvSpPr>
        <p:spPr>
          <a:xfrm rot="5400000">
            <a:off x="2810887" y="4238047"/>
            <a:ext cx="321903" cy="1100497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ngolare in su 10">
            <a:extLst>
              <a:ext uri="{FF2B5EF4-FFF2-40B4-BE49-F238E27FC236}">
                <a16:creationId xmlns:a16="http://schemas.microsoft.com/office/drawing/2014/main" id="{92927EAC-DE3F-446C-8A29-087D62D7E275}"/>
              </a:ext>
            </a:extLst>
          </p:cNvPr>
          <p:cNvSpPr/>
          <p:nvPr/>
        </p:nvSpPr>
        <p:spPr>
          <a:xfrm rot="5400000">
            <a:off x="2810889" y="2553959"/>
            <a:ext cx="321903" cy="1100497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object 7">
            <a:extLst>
              <a:ext uri="{FF2B5EF4-FFF2-40B4-BE49-F238E27FC236}">
                <a16:creationId xmlns:a16="http://schemas.microsoft.com/office/drawing/2014/main" id="{E3CF3E7D-BCA8-4D2C-B008-BE423AC265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>
            <a:extLst>
              <a:ext uri="{FF2B5EF4-FFF2-40B4-BE49-F238E27FC236}">
                <a16:creationId xmlns:a16="http://schemas.microsoft.com/office/drawing/2014/main" id="{F5077778-6F14-400D-8B72-B685A77B83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sp>
        <p:nvSpPr>
          <p:cNvPr id="6" name="CasellaDiTesto 14">
            <a:extLst>
              <a:ext uri="{FF2B5EF4-FFF2-40B4-BE49-F238E27FC236}">
                <a16:creationId xmlns:a16="http://schemas.microsoft.com/office/drawing/2014/main" id="{59484BAD-93B4-4965-8013-D8C11FD59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733" y="235529"/>
            <a:ext cx="8991600" cy="535531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Flavescenza dorata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D02389-A2EE-45BA-B325-A3863DB023E1}"/>
              </a:ext>
            </a:extLst>
          </p:cNvPr>
          <p:cNvSpPr txBox="1"/>
          <p:nvPr/>
        </p:nvSpPr>
        <p:spPr>
          <a:xfrm>
            <a:off x="3269897" y="1080709"/>
            <a:ext cx="4816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…. è ancora tra noi !</a:t>
            </a:r>
          </a:p>
          <a:p>
            <a:r>
              <a:rPr lang="it-IT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7930B8C-C8CD-4EDB-AFD2-002B670F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173" y="2836908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5450983-E081-005E-C152-11225C1C1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083780"/>
              </p:ext>
            </p:extLst>
          </p:nvPr>
        </p:nvGraphicFramePr>
        <p:xfrm>
          <a:off x="228148" y="774015"/>
          <a:ext cx="11206066" cy="562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4">
            <a:extLst>
              <a:ext uri="{FF2B5EF4-FFF2-40B4-BE49-F238E27FC236}">
                <a16:creationId xmlns:a16="http://schemas.microsoft.com/office/drawing/2014/main" id="{FAC3D02C-C165-A1E6-CB6E-09093869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7" y="134074"/>
            <a:ext cx="7483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defTabSz="914411">
              <a:spcBef>
                <a:spcPts val="105"/>
              </a:spcBef>
            </a:pPr>
            <a:r>
              <a:rPr lang="it-IT" altLang="it-IT" sz="2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Superficie vitata regionale - andamento</a:t>
            </a: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BE68ACC2-3325-86D1-DA86-CA915991CF7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4823" y="174366"/>
            <a:ext cx="552080" cy="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5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4FDC5279-1C0E-D061-5BE7-FCA997FB0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00190"/>
              </p:ext>
            </p:extLst>
          </p:nvPr>
        </p:nvGraphicFramePr>
        <p:xfrm>
          <a:off x="646747" y="751588"/>
          <a:ext cx="10935653" cy="391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11513D08-CA33-282B-6D42-6F1FE4C7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64879"/>
              </p:ext>
            </p:extLst>
          </p:nvPr>
        </p:nvGraphicFramePr>
        <p:xfrm>
          <a:off x="522514" y="4889302"/>
          <a:ext cx="11059882" cy="1217109"/>
        </p:xfrm>
        <a:graphic>
          <a:graphicData uri="http://schemas.openxmlformats.org/drawingml/2006/table">
            <a:tbl>
              <a:tblPr/>
              <a:tblGrid>
                <a:gridCol w="2918582">
                  <a:extLst>
                    <a:ext uri="{9D8B030D-6E8A-4147-A177-3AD203B41FA5}">
                      <a16:colId xmlns:a16="http://schemas.microsoft.com/office/drawing/2014/main" val="582009797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2317367181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511677767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3498902827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670117242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155126958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2220882175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792530842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3450468357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1958825416"/>
                    </a:ext>
                  </a:extLst>
                </a:gridCol>
                <a:gridCol w="814130">
                  <a:extLst>
                    <a:ext uri="{9D8B030D-6E8A-4147-A177-3AD203B41FA5}">
                      <a16:colId xmlns:a16="http://schemas.microsoft.com/office/drawing/2014/main" val="3086925962"/>
                    </a:ext>
                  </a:extLst>
                </a:gridCol>
              </a:tblGrid>
              <a:tr h="405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288990"/>
                  </a:ext>
                </a:extLst>
              </a:tr>
              <a:tr h="405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 Aziende con Schedario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651362"/>
                  </a:ext>
                </a:extLst>
              </a:tr>
              <a:tr h="405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media aziendale (Ha)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3612"/>
                  </a:ext>
                </a:extLst>
              </a:tr>
            </a:tbl>
          </a:graphicData>
        </a:graphic>
      </p:graphicFrame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3864AA97-56AD-EF82-D8DE-39E95C0DD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" y="264116"/>
            <a:ext cx="7483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defTabSz="914411">
              <a:spcBef>
                <a:spcPts val="105"/>
              </a:spcBef>
            </a:pPr>
            <a:r>
              <a:rPr lang="it-IT" altLang="it-IT" sz="2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Aziende e superficie media - andamento</a:t>
            </a:r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710A48C0-74EA-7242-D94E-07BEC6A509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4823" y="174366"/>
            <a:ext cx="552080" cy="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98BDD6F-3005-2F7B-84B3-6CAC9745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06610"/>
              </p:ext>
            </p:extLst>
          </p:nvPr>
        </p:nvGraphicFramePr>
        <p:xfrm>
          <a:off x="862177" y="1447452"/>
          <a:ext cx="10797210" cy="480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ject 7">
            <a:extLst>
              <a:ext uri="{FF2B5EF4-FFF2-40B4-BE49-F238E27FC236}">
                <a16:creationId xmlns:a16="http://schemas.microsoft.com/office/drawing/2014/main" id="{978AF4DC-985B-A401-5D14-392B226A67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D7C1366A-90B5-0414-5A4C-44F1F3765A9B}"/>
              </a:ext>
            </a:extLst>
          </p:cNvPr>
          <p:cNvSpPr txBox="1">
            <a:spLocks/>
          </p:cNvSpPr>
          <p:nvPr/>
        </p:nvSpPr>
        <p:spPr>
          <a:xfrm>
            <a:off x="1016000" y="285594"/>
            <a:ext cx="1018540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800" b="1" i="0" u="none" strike="noStrike" dirty="0">
                <a:solidFill>
                  <a:schemeClr val="accent1"/>
                </a:solidFill>
                <a:latin typeface="Arial" panose="020B0604020202020204" pitchFamily="34" charset="0"/>
              </a:rPr>
              <a:t>Andamento estirpi ed impianti nelle ultime </a:t>
            </a:r>
            <a:r>
              <a:rPr lang="it-IT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7</a:t>
            </a:r>
            <a:r>
              <a:rPr lang="it-IT" sz="2800" b="1" i="0" u="none" strike="noStrike" dirty="0">
                <a:solidFill>
                  <a:schemeClr val="accent1"/>
                </a:solidFill>
                <a:latin typeface="Arial" panose="020B0604020202020204" pitchFamily="34" charset="0"/>
              </a:rPr>
              <a:t> campagne</a:t>
            </a:r>
            <a:endParaRPr lang="it-IT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4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74ED265-08DA-A280-4297-EF3ECE5C5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02818"/>
              </p:ext>
            </p:extLst>
          </p:nvPr>
        </p:nvGraphicFramePr>
        <p:xfrm>
          <a:off x="723739" y="1237090"/>
          <a:ext cx="10095722" cy="4383819"/>
        </p:xfrm>
        <a:graphic>
          <a:graphicData uri="http://schemas.openxmlformats.org/drawingml/2006/table">
            <a:tbl>
              <a:tblPr/>
              <a:tblGrid>
                <a:gridCol w="3041779">
                  <a:extLst>
                    <a:ext uri="{9D8B030D-6E8A-4147-A177-3AD203B41FA5}">
                      <a16:colId xmlns:a16="http://schemas.microsoft.com/office/drawing/2014/main" val="2533352079"/>
                    </a:ext>
                  </a:extLst>
                </a:gridCol>
                <a:gridCol w="906865">
                  <a:extLst>
                    <a:ext uri="{9D8B030D-6E8A-4147-A177-3AD203B41FA5}">
                      <a16:colId xmlns:a16="http://schemas.microsoft.com/office/drawing/2014/main" val="4039977095"/>
                    </a:ext>
                  </a:extLst>
                </a:gridCol>
                <a:gridCol w="1024513">
                  <a:extLst>
                    <a:ext uri="{9D8B030D-6E8A-4147-A177-3AD203B41FA5}">
                      <a16:colId xmlns:a16="http://schemas.microsoft.com/office/drawing/2014/main" val="2956946639"/>
                    </a:ext>
                  </a:extLst>
                </a:gridCol>
                <a:gridCol w="1024513">
                  <a:extLst>
                    <a:ext uri="{9D8B030D-6E8A-4147-A177-3AD203B41FA5}">
                      <a16:colId xmlns:a16="http://schemas.microsoft.com/office/drawing/2014/main" val="2260004997"/>
                    </a:ext>
                  </a:extLst>
                </a:gridCol>
                <a:gridCol w="1024513">
                  <a:extLst>
                    <a:ext uri="{9D8B030D-6E8A-4147-A177-3AD203B41FA5}">
                      <a16:colId xmlns:a16="http://schemas.microsoft.com/office/drawing/2014/main" val="2476304101"/>
                    </a:ext>
                  </a:extLst>
                </a:gridCol>
                <a:gridCol w="1024513">
                  <a:extLst>
                    <a:ext uri="{9D8B030D-6E8A-4147-A177-3AD203B41FA5}">
                      <a16:colId xmlns:a16="http://schemas.microsoft.com/office/drawing/2014/main" val="529222031"/>
                    </a:ext>
                  </a:extLst>
                </a:gridCol>
                <a:gridCol w="1024513">
                  <a:extLst>
                    <a:ext uri="{9D8B030D-6E8A-4147-A177-3AD203B41FA5}">
                      <a16:colId xmlns:a16="http://schemas.microsoft.com/office/drawing/2014/main" val="1842156427"/>
                    </a:ext>
                  </a:extLst>
                </a:gridCol>
                <a:gridCol w="1024513">
                  <a:extLst>
                    <a:ext uri="{9D8B030D-6E8A-4147-A177-3AD203B41FA5}">
                      <a16:colId xmlns:a16="http://schemas.microsoft.com/office/drawing/2014/main" val="556771568"/>
                    </a:ext>
                  </a:extLst>
                </a:gridCol>
              </a:tblGrid>
              <a:tr h="527784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Varietà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(ettari)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19626"/>
                  </a:ext>
                </a:extLst>
              </a:tr>
              <a:tr h="58163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69888"/>
                  </a:ext>
                </a:extLst>
              </a:tr>
              <a:tr h="5277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650647"/>
                  </a:ext>
                </a:extLst>
              </a:tr>
              <a:tr h="5277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PINOT GRIGIO 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977707"/>
                  </a:ext>
                </a:extLst>
              </a:tr>
              <a:tr h="5277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CHARDONNAY 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15924"/>
                  </a:ext>
                </a:extLst>
              </a:tr>
              <a:tr h="5277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MERLOT 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92907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PINOT NERO 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706717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CABERNET SAUVIGNON 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74077"/>
                  </a:ext>
                </a:extLst>
              </a:tr>
            </a:tbl>
          </a:graphicData>
        </a:graphic>
      </p:graphicFrame>
      <p:sp>
        <p:nvSpPr>
          <p:cNvPr id="5" name="object 13">
            <a:extLst>
              <a:ext uri="{FF2B5EF4-FFF2-40B4-BE49-F238E27FC236}">
                <a16:creationId xmlns:a16="http://schemas.microsoft.com/office/drawing/2014/main" id="{A6038590-7B0F-AE1D-16D6-C9AF0B1A466B}"/>
              </a:ext>
            </a:extLst>
          </p:cNvPr>
          <p:cNvSpPr txBox="1">
            <a:spLocks/>
          </p:cNvSpPr>
          <p:nvPr/>
        </p:nvSpPr>
        <p:spPr>
          <a:xfrm>
            <a:off x="990600" y="301864"/>
            <a:ext cx="10392747" cy="345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Andamento superficie vitata anno 2025 per le principali varietà</a:t>
            </a:r>
            <a:endParaRPr lang="it-I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420C36C8-044E-99E2-E06B-56840CCA79F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>
            <a:extLst>
              <a:ext uri="{FF2B5EF4-FFF2-40B4-BE49-F238E27FC236}">
                <a16:creationId xmlns:a16="http://schemas.microsoft.com/office/drawing/2014/main" id="{CF8A82CA-F6B8-4F20-B273-E184406A70FA}"/>
              </a:ext>
            </a:extLst>
          </p:cNvPr>
          <p:cNvSpPr txBox="1">
            <a:spLocks/>
          </p:cNvSpPr>
          <p:nvPr/>
        </p:nvSpPr>
        <p:spPr>
          <a:xfrm>
            <a:off x="1007533" y="235529"/>
            <a:ext cx="858882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800" b="1" i="0" u="none" strike="noStrike" dirty="0">
                <a:solidFill>
                  <a:schemeClr val="accent1"/>
                </a:solidFill>
                <a:latin typeface="Arial" panose="020B0604020202020204" pitchFamily="34" charset="0"/>
              </a:rPr>
              <a:t>Andamento superficie a Glera</a:t>
            </a:r>
            <a:endParaRPr lang="it-IT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C98782F4-9445-4666-8EFD-47EB446D3A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9D72AC9-E764-4CF9-8CCD-31F4B4EC1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0274"/>
              </p:ext>
            </p:extLst>
          </p:nvPr>
        </p:nvGraphicFramePr>
        <p:xfrm>
          <a:off x="2914650" y="4562722"/>
          <a:ext cx="6362699" cy="1751330"/>
        </p:xfrm>
        <a:graphic>
          <a:graphicData uri="http://schemas.openxmlformats.org/drawingml/2006/table">
            <a:tbl>
              <a:tblPr/>
              <a:tblGrid>
                <a:gridCol w="1218828">
                  <a:extLst>
                    <a:ext uri="{9D8B030D-6E8A-4147-A177-3AD203B41FA5}">
                      <a16:colId xmlns:a16="http://schemas.microsoft.com/office/drawing/2014/main" val="1259762768"/>
                    </a:ext>
                  </a:extLst>
                </a:gridCol>
                <a:gridCol w="1714623">
                  <a:extLst>
                    <a:ext uri="{9D8B030D-6E8A-4147-A177-3AD203B41FA5}">
                      <a16:colId xmlns:a16="http://schemas.microsoft.com/office/drawing/2014/main" val="1756591771"/>
                    </a:ext>
                  </a:extLst>
                </a:gridCol>
                <a:gridCol w="1735282">
                  <a:extLst>
                    <a:ext uri="{9D8B030D-6E8A-4147-A177-3AD203B41FA5}">
                      <a16:colId xmlns:a16="http://schemas.microsoft.com/office/drawing/2014/main" val="552455392"/>
                    </a:ext>
                  </a:extLst>
                </a:gridCol>
                <a:gridCol w="1693966">
                  <a:extLst>
                    <a:ext uri="{9D8B030D-6E8A-4147-A177-3AD203B41FA5}">
                      <a16:colId xmlns:a16="http://schemas.microsoft.com/office/drawing/2014/main" val="3214753310"/>
                    </a:ext>
                  </a:extLst>
                </a:gridCol>
              </a:tblGrid>
              <a:tr h="195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vendemmia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a 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glera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(ha)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15698"/>
                  </a:ext>
                </a:extLst>
              </a:tr>
              <a:tr h="1323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rivendicata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idonea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attinta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15492"/>
                  </a:ext>
                </a:extLst>
              </a:tr>
              <a:tr h="687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25.296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19.922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5.374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76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27.766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19.922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7.844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80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24.522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19.922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4.600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3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22.672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19.922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2.750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45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25.379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19.922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5.457</a:t>
                      </a:r>
                    </a:p>
                  </a:txBody>
                  <a:tcPr marL="6350" marR="952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4467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68E536E-9475-4615-84A7-982D3F1D1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004166"/>
              </p:ext>
            </p:extLst>
          </p:nvPr>
        </p:nvGraphicFramePr>
        <p:xfrm>
          <a:off x="1007533" y="941791"/>
          <a:ext cx="9785566" cy="33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05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B504F5-9FC4-A072-F0A5-9A70A66E6560}"/>
              </a:ext>
            </a:extLst>
          </p:cNvPr>
          <p:cNvSpPr txBox="1"/>
          <p:nvPr/>
        </p:nvSpPr>
        <p:spPr>
          <a:xfrm>
            <a:off x="833120" y="234118"/>
            <a:ext cx="1074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residua autorizzazioni al 23/12/2025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C56E75C-FBB8-B718-82A8-643FC796D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92248"/>
              </p:ext>
            </p:extLst>
          </p:nvPr>
        </p:nvGraphicFramePr>
        <p:xfrm>
          <a:off x="833120" y="1691267"/>
          <a:ext cx="10403840" cy="2441448"/>
        </p:xfrm>
        <a:graphic>
          <a:graphicData uri="http://schemas.openxmlformats.org/drawingml/2006/table">
            <a:tbl>
              <a:tblPr/>
              <a:tblGrid>
                <a:gridCol w="1882088">
                  <a:extLst>
                    <a:ext uri="{9D8B030D-6E8A-4147-A177-3AD203B41FA5}">
                      <a16:colId xmlns:a16="http://schemas.microsoft.com/office/drawing/2014/main" val="2244635578"/>
                    </a:ext>
                  </a:extLst>
                </a:gridCol>
                <a:gridCol w="839128">
                  <a:extLst>
                    <a:ext uri="{9D8B030D-6E8A-4147-A177-3AD203B41FA5}">
                      <a16:colId xmlns:a16="http://schemas.microsoft.com/office/drawing/2014/main" val="3533018334"/>
                    </a:ext>
                  </a:extLst>
                </a:gridCol>
                <a:gridCol w="989533">
                  <a:extLst>
                    <a:ext uri="{9D8B030D-6E8A-4147-A177-3AD203B41FA5}">
                      <a16:colId xmlns:a16="http://schemas.microsoft.com/office/drawing/2014/main" val="76828105"/>
                    </a:ext>
                  </a:extLst>
                </a:gridCol>
                <a:gridCol w="989533">
                  <a:extLst>
                    <a:ext uri="{9D8B030D-6E8A-4147-A177-3AD203B41FA5}">
                      <a16:colId xmlns:a16="http://schemas.microsoft.com/office/drawing/2014/main" val="3701613946"/>
                    </a:ext>
                  </a:extLst>
                </a:gridCol>
                <a:gridCol w="989533">
                  <a:extLst>
                    <a:ext uri="{9D8B030D-6E8A-4147-A177-3AD203B41FA5}">
                      <a16:colId xmlns:a16="http://schemas.microsoft.com/office/drawing/2014/main" val="2094188566"/>
                    </a:ext>
                  </a:extLst>
                </a:gridCol>
                <a:gridCol w="989533">
                  <a:extLst>
                    <a:ext uri="{9D8B030D-6E8A-4147-A177-3AD203B41FA5}">
                      <a16:colId xmlns:a16="http://schemas.microsoft.com/office/drawing/2014/main" val="633287249"/>
                    </a:ext>
                  </a:extLst>
                </a:gridCol>
                <a:gridCol w="989533">
                  <a:extLst>
                    <a:ext uri="{9D8B030D-6E8A-4147-A177-3AD203B41FA5}">
                      <a16:colId xmlns:a16="http://schemas.microsoft.com/office/drawing/2014/main" val="1080751540"/>
                    </a:ext>
                  </a:extLst>
                </a:gridCol>
                <a:gridCol w="989533">
                  <a:extLst>
                    <a:ext uri="{9D8B030D-6E8A-4147-A177-3AD203B41FA5}">
                      <a16:colId xmlns:a16="http://schemas.microsoft.com/office/drawing/2014/main" val="1304328287"/>
                    </a:ext>
                  </a:extLst>
                </a:gridCol>
                <a:gridCol w="1745426">
                  <a:extLst>
                    <a:ext uri="{9D8B030D-6E8A-4147-A177-3AD203B41FA5}">
                      <a16:colId xmlns:a16="http://schemas.microsoft.com/office/drawing/2014/main" val="4256409"/>
                    </a:ext>
                  </a:extLst>
                </a:gridCol>
              </a:tblGrid>
              <a:tr h="813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TIPOLOGIA AUTORIZZAZIONE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complessivo (ha)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0235"/>
                  </a:ext>
                </a:extLst>
              </a:tr>
              <a:tr h="406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NUOVO IMPIANTO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29,30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413,70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32,86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1.111,34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313,13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195,07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473,20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2.568,61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01114"/>
                  </a:ext>
                </a:extLst>
              </a:tr>
              <a:tr h="406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REIMPIANTI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6,22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249,11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10,66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986,31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322,37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326,03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720,17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2.620,88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10717"/>
                  </a:ext>
                </a:extLst>
              </a:tr>
              <a:tr h="813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35,52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662,80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43,52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2.097,65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635,50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521,11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1.193,38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ctr">
                        <a:buNone/>
                      </a:pP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5.189,48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942307"/>
                  </a:ext>
                </a:extLst>
              </a:tr>
            </a:tbl>
          </a:graphicData>
        </a:graphic>
      </p:graphicFrame>
      <p:pic>
        <p:nvPicPr>
          <p:cNvPr id="6" name="object 7">
            <a:extLst>
              <a:ext uri="{FF2B5EF4-FFF2-40B4-BE49-F238E27FC236}">
                <a16:creationId xmlns:a16="http://schemas.microsoft.com/office/drawing/2014/main" id="{ACD5A7A2-E0B7-80D9-60D7-C886E8D4A7B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B1A8DC-E670-A023-8D29-17BF708EAA86}"/>
              </a:ext>
            </a:extLst>
          </p:cNvPr>
          <p:cNvSpPr txBox="1"/>
          <p:nvPr/>
        </p:nvSpPr>
        <p:spPr>
          <a:xfrm>
            <a:off x="965198" y="357555"/>
            <a:ext cx="10241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it-IT" alt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di coltivazione  - vendemmia 2025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012CB55-DA52-531D-0635-6ABC96067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22836"/>
              </p:ext>
            </p:extLst>
          </p:nvPr>
        </p:nvGraphicFramePr>
        <p:xfrm>
          <a:off x="1097280" y="1143674"/>
          <a:ext cx="10017762" cy="3406760"/>
        </p:xfrm>
        <a:graphic>
          <a:graphicData uri="http://schemas.openxmlformats.org/drawingml/2006/table">
            <a:tbl>
              <a:tblPr/>
              <a:tblGrid>
                <a:gridCol w="1457681">
                  <a:extLst>
                    <a:ext uri="{9D8B030D-6E8A-4147-A177-3AD203B41FA5}">
                      <a16:colId xmlns:a16="http://schemas.microsoft.com/office/drawing/2014/main" val="215389922"/>
                    </a:ext>
                  </a:extLst>
                </a:gridCol>
                <a:gridCol w="1427313">
                  <a:extLst>
                    <a:ext uri="{9D8B030D-6E8A-4147-A177-3AD203B41FA5}">
                      <a16:colId xmlns:a16="http://schemas.microsoft.com/office/drawing/2014/main" val="2068410414"/>
                    </a:ext>
                  </a:extLst>
                </a:gridCol>
                <a:gridCol w="1427313">
                  <a:extLst>
                    <a:ext uri="{9D8B030D-6E8A-4147-A177-3AD203B41FA5}">
                      <a16:colId xmlns:a16="http://schemas.microsoft.com/office/drawing/2014/main" val="1947169866"/>
                    </a:ext>
                  </a:extLst>
                </a:gridCol>
                <a:gridCol w="1427313">
                  <a:extLst>
                    <a:ext uri="{9D8B030D-6E8A-4147-A177-3AD203B41FA5}">
                      <a16:colId xmlns:a16="http://schemas.microsoft.com/office/drawing/2014/main" val="778149297"/>
                    </a:ext>
                  </a:extLst>
                </a:gridCol>
                <a:gridCol w="1427313">
                  <a:extLst>
                    <a:ext uri="{9D8B030D-6E8A-4147-A177-3AD203B41FA5}">
                      <a16:colId xmlns:a16="http://schemas.microsoft.com/office/drawing/2014/main" val="2290551778"/>
                    </a:ext>
                  </a:extLst>
                </a:gridCol>
                <a:gridCol w="1427313">
                  <a:extLst>
                    <a:ext uri="{9D8B030D-6E8A-4147-A177-3AD203B41FA5}">
                      <a16:colId xmlns:a16="http://schemas.microsoft.com/office/drawing/2014/main" val="346187468"/>
                    </a:ext>
                  </a:extLst>
                </a:gridCol>
                <a:gridCol w="1423516">
                  <a:extLst>
                    <a:ext uri="{9D8B030D-6E8A-4147-A177-3AD203B41FA5}">
                      <a16:colId xmlns:a16="http://schemas.microsoft.com/office/drawing/2014/main" val="1375482427"/>
                    </a:ext>
                  </a:extLst>
                </a:gridCol>
              </a:tblGrid>
              <a:tr h="40521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CONVENZIONALE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BIOLOGICO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SQNPI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325429"/>
                  </a:ext>
                </a:extLst>
              </a:tr>
              <a:tr h="6003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SUP. RACCOLTA (HA)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 RACCOLTA (q.)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SUP. RACCOLTA (HA)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 RACCOLTA (q.)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SUP. RACCOLTA (HA)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ctr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 RACCOLTA (q.)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06726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BELLUNO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153,88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16.426,98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7,79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676,33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90,83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15.350,90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85621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PADOVA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4.509,17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674.156,42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647,05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74.478,75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2.360,26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413.458,53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36482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ROVIGO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186,41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25.376,70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4,53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778,74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632514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TREVISO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21.906,05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3.431.280,48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975,10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138.800,66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19.475,84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3.173.385,08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75825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4.336,83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646.466,64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828,38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106.667,96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4.564,33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698.864,37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63496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VICENZA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4.839,21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706.065,52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430,17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46.498,56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2.227,21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375.543,54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06728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VERONA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18.568,79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2.852.567,26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2.154,61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228.386,29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8.053,25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1.039.081,93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92681"/>
                  </a:ext>
                </a:extLst>
              </a:tr>
              <a:tr h="30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54.500,34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8.352.339,00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5.047,61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596.287,29</a:t>
                      </a:r>
                      <a:endParaRPr lang="it-IT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36.771,72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5.715.684,35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689670"/>
                  </a:ext>
                </a:extLst>
              </a:tr>
            </a:tbl>
          </a:graphicData>
        </a:graphic>
      </p:graphicFrame>
      <p:sp>
        <p:nvSpPr>
          <p:cNvPr id="6" name="CasellaDiTesto 14">
            <a:extLst>
              <a:ext uri="{FF2B5EF4-FFF2-40B4-BE49-F238E27FC236}">
                <a16:creationId xmlns:a16="http://schemas.microsoft.com/office/drawing/2014/main" id="{6DDFCF87-98A6-B1B9-4AA6-4A152910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21" y="4960514"/>
            <a:ext cx="10241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% </a:t>
            </a:r>
            <a:r>
              <a:rPr lang="it-IT" altLang="it-IT" sz="1600" b="1" dirty="0" err="1"/>
              <a:t>Sup</a:t>
            </a:r>
            <a:r>
              <a:rPr lang="it-IT" altLang="it-IT" sz="1600" b="1" dirty="0"/>
              <a:t>. BIO / SQNPI rispetto alla </a:t>
            </a:r>
            <a:r>
              <a:rPr lang="it-IT" altLang="it-IT" sz="1600" b="1" dirty="0" err="1"/>
              <a:t>sup</a:t>
            </a:r>
            <a:r>
              <a:rPr lang="it-IT" altLang="it-IT" sz="1600" b="1" dirty="0"/>
              <a:t>. totale rivendicata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F11DFED-723E-626D-2FFC-8D8AFAE7B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65997"/>
              </p:ext>
            </p:extLst>
          </p:nvPr>
        </p:nvGraphicFramePr>
        <p:xfrm>
          <a:off x="985521" y="5494544"/>
          <a:ext cx="10220957" cy="1005901"/>
        </p:xfrm>
        <a:graphic>
          <a:graphicData uri="http://schemas.openxmlformats.org/drawingml/2006/table">
            <a:tbl>
              <a:tblPr/>
              <a:tblGrid>
                <a:gridCol w="1924727">
                  <a:extLst>
                    <a:ext uri="{9D8B030D-6E8A-4147-A177-3AD203B41FA5}">
                      <a16:colId xmlns:a16="http://schemas.microsoft.com/office/drawing/2014/main" val="616842938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3644000917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3998230620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4029518667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747201386"/>
                    </a:ext>
                  </a:extLst>
                </a:gridCol>
                <a:gridCol w="1659246">
                  <a:extLst>
                    <a:ext uri="{9D8B030D-6E8A-4147-A177-3AD203B41FA5}">
                      <a16:colId xmlns:a16="http://schemas.microsoft.com/office/drawing/2014/main" val="335785825"/>
                    </a:ext>
                  </a:extLst>
                </a:gridCol>
              </a:tblGrid>
              <a:tr h="322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10058"/>
                  </a:ext>
                </a:extLst>
              </a:tr>
              <a:tr h="322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</a:t>
                      </a:r>
                      <a:endParaRPr lang="it-IT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5,92%</a:t>
                      </a:r>
                      <a:endParaRPr lang="it-IT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6,67%</a:t>
                      </a:r>
                      <a:endParaRPr lang="it-IT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6,48%</a:t>
                      </a:r>
                      <a:endParaRPr lang="it-IT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5,83%</a:t>
                      </a:r>
                      <a:endParaRPr lang="it-IT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5,24%</a:t>
                      </a:r>
                      <a:endParaRPr lang="it-IT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874887"/>
                  </a:ext>
                </a:extLst>
              </a:tr>
              <a:tr h="361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SQNPI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15,07%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21,43%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20,73%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30,35%</a:t>
                      </a:r>
                      <a:endParaRPr lang="it-IT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it-IT" sz="14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38,18%</a:t>
                      </a:r>
                      <a:endParaRPr lang="it-IT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E8E8E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680377"/>
                  </a:ext>
                </a:extLst>
              </a:tr>
            </a:tbl>
          </a:graphicData>
        </a:graphic>
      </p:graphicFrame>
      <p:pic>
        <p:nvPicPr>
          <p:cNvPr id="8" name="object 7">
            <a:extLst>
              <a:ext uri="{FF2B5EF4-FFF2-40B4-BE49-F238E27FC236}">
                <a16:creationId xmlns:a16="http://schemas.microsoft.com/office/drawing/2014/main" id="{3F06DA41-4935-40A2-111F-95B56BF9741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1BAF767B-51B4-43B4-B412-5C9F38DBAD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3347" y="235529"/>
            <a:ext cx="552080" cy="482928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8465E17-5667-4665-9345-A3599557F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10418"/>
              </p:ext>
            </p:extLst>
          </p:nvPr>
        </p:nvGraphicFramePr>
        <p:xfrm>
          <a:off x="1981335" y="1253332"/>
          <a:ext cx="8076000" cy="4351335"/>
        </p:xfrm>
        <a:graphic>
          <a:graphicData uri="http://schemas.openxmlformats.org/drawingml/2006/table">
            <a:tbl>
              <a:tblPr/>
              <a:tblGrid>
                <a:gridCol w="2401251">
                  <a:extLst>
                    <a:ext uri="{9D8B030D-6E8A-4147-A177-3AD203B41FA5}">
                      <a16:colId xmlns:a16="http://schemas.microsoft.com/office/drawing/2014/main" val="1221446449"/>
                    </a:ext>
                  </a:extLst>
                </a:gridCol>
                <a:gridCol w="1200625">
                  <a:extLst>
                    <a:ext uri="{9D8B030D-6E8A-4147-A177-3AD203B41FA5}">
                      <a16:colId xmlns:a16="http://schemas.microsoft.com/office/drawing/2014/main" val="210303287"/>
                    </a:ext>
                  </a:extLst>
                </a:gridCol>
                <a:gridCol w="1118531">
                  <a:extLst>
                    <a:ext uri="{9D8B030D-6E8A-4147-A177-3AD203B41FA5}">
                      <a16:colId xmlns:a16="http://schemas.microsoft.com/office/drawing/2014/main" val="2688371528"/>
                    </a:ext>
                  </a:extLst>
                </a:gridCol>
                <a:gridCol w="1118531">
                  <a:extLst>
                    <a:ext uri="{9D8B030D-6E8A-4147-A177-3AD203B41FA5}">
                      <a16:colId xmlns:a16="http://schemas.microsoft.com/office/drawing/2014/main" val="973825585"/>
                    </a:ext>
                  </a:extLst>
                </a:gridCol>
                <a:gridCol w="1118531">
                  <a:extLst>
                    <a:ext uri="{9D8B030D-6E8A-4147-A177-3AD203B41FA5}">
                      <a16:colId xmlns:a16="http://schemas.microsoft.com/office/drawing/2014/main" val="3407801256"/>
                    </a:ext>
                  </a:extLst>
                </a:gridCol>
                <a:gridCol w="1118531">
                  <a:extLst>
                    <a:ext uri="{9D8B030D-6E8A-4147-A177-3AD203B41FA5}">
                      <a16:colId xmlns:a16="http://schemas.microsoft.com/office/drawing/2014/main" val="2330021047"/>
                    </a:ext>
                  </a:extLst>
                </a:gridCol>
              </a:tblGrid>
              <a:tr h="499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DENOMINAZIONE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Superficie (ha)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Raccolta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Esubero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Produzione totale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 cui stoccato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87282"/>
                  </a:ext>
                </a:extLst>
              </a:tr>
              <a:tr h="641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PROSECCO</a:t>
                      </a:r>
                      <a:b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(comprensivo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cmp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 taglio)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5.141,45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5.341,67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85974"/>
                  </a:ext>
                </a:extLst>
              </a:tr>
              <a:tr h="641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DELLE VENEZIE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929493"/>
                  </a:ext>
                </a:extLst>
              </a:tr>
              <a:tr h="641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CONEGLIANO VALDOBBIADENE - PROSECCO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714827"/>
                  </a:ext>
                </a:extLst>
              </a:tr>
              <a:tr h="641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ASOLO PROSECCO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724029"/>
                  </a:ext>
                </a:extLst>
              </a:tr>
              <a:tr h="641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VENEZIA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712826"/>
                  </a:ext>
                </a:extLst>
              </a:tr>
              <a:tr h="641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VINI DEL PIAVE O PIAVE</a:t>
                      </a:r>
                    </a:p>
                  </a:txBody>
                  <a:tcPr marL="8762" marR="8762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-     </a:t>
                      </a:r>
                    </a:p>
                  </a:txBody>
                  <a:tcPr marL="8762" marR="78860" marT="8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408227"/>
                  </a:ext>
                </a:extLst>
              </a:tr>
            </a:tbl>
          </a:graphicData>
        </a:graphic>
      </p:graphicFrame>
      <p:sp>
        <p:nvSpPr>
          <p:cNvPr id="7" name="CasellaDiTesto 14">
            <a:extLst>
              <a:ext uri="{FF2B5EF4-FFF2-40B4-BE49-F238E27FC236}">
                <a16:creationId xmlns:a16="http://schemas.microsoft.com/office/drawing/2014/main" id="{1DBEE4B8-4B8A-4D32-9086-8264ABEAD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733" y="263229"/>
            <a:ext cx="6629399" cy="480131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Produzioni uve 2025 Veneto </a:t>
            </a:r>
            <a:r>
              <a:rPr lang="it-IT" altLang="it-IT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(.000 q)</a:t>
            </a:r>
          </a:p>
        </p:txBody>
      </p:sp>
    </p:spTree>
    <p:extLst>
      <p:ext uri="{BB962C8B-B14F-4D97-AF65-F5344CB8AC3E}">
        <p14:creationId xmlns:p14="http://schemas.microsoft.com/office/powerpoint/2010/main" val="2182777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1042</Words>
  <Application>Microsoft Office PowerPoint</Application>
  <PresentationFormat>Widescreen</PresentationFormat>
  <Paragraphs>580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Produzioni uve 2025 Veneto (.000 q)</vt:lpstr>
      <vt:lpstr>Evoluzione produzioni uve Veneto (.000 q)</vt:lpstr>
      <vt:lpstr>Evoluzione produzioni uve Pinot Grigio 2025 Veneto (.000 q)</vt:lpstr>
      <vt:lpstr>Imbottigliamenti Veneto (.000 hl)</vt:lpstr>
      <vt:lpstr>Limiti agli incrementi di potenziale</vt:lpstr>
      <vt:lpstr>Presentazione standard di PowerPoint</vt:lpstr>
      <vt:lpstr>Flavescenza dorata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Barasciutti</dc:creator>
  <cp:lastModifiedBy>ALBERTO ZANNOL</cp:lastModifiedBy>
  <cp:revision>49</cp:revision>
  <cp:lastPrinted>2026-01-30T16:08:54Z</cp:lastPrinted>
  <dcterms:created xsi:type="dcterms:W3CDTF">2025-01-28T11:49:56Z</dcterms:created>
  <dcterms:modified xsi:type="dcterms:W3CDTF">2026-01-30T17:25:34Z</dcterms:modified>
</cp:coreProperties>
</file>