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1" r:id="rId4"/>
  </p:sldMasterIdLst>
  <p:notesMasterIdLst>
    <p:notesMasterId r:id="rId17"/>
  </p:notesMasterIdLst>
  <p:sldIdLst>
    <p:sldId id="700" r:id="rId5"/>
    <p:sldId id="697" r:id="rId6"/>
    <p:sldId id="701" r:id="rId7"/>
    <p:sldId id="276" r:id="rId8"/>
    <p:sldId id="686" r:id="rId9"/>
    <p:sldId id="680" r:id="rId10"/>
    <p:sldId id="657" r:id="rId11"/>
    <p:sldId id="681" r:id="rId12"/>
    <p:sldId id="694" r:id="rId13"/>
    <p:sldId id="693" r:id="rId14"/>
    <p:sldId id="702" r:id="rId15"/>
    <p:sldId id="281" r:id="rId16"/>
  </p:sldIdLst>
  <p:sldSz cx="12192000" cy="6858000"/>
  <p:notesSz cx="6858000" cy="99472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D1C1"/>
    <a:srgbClr val="AFD3C0"/>
    <a:srgbClr val="617766"/>
    <a:srgbClr val="FFFFFF"/>
    <a:srgbClr val="E9E9E9"/>
    <a:srgbClr val="D1D1D1"/>
    <a:srgbClr val="C9BEB2"/>
    <a:srgbClr val="4B785E"/>
    <a:srgbClr val="E7E2DD"/>
    <a:srgbClr val="83A38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ile medio 2 - Color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Stile medio 2 - Color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ile chi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17292A2E-F333-43FB-9621-5CBBE7FDCDCB}" styleName="Stile chiaro 2 - Colore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1EBBBCC-DAD2-459C-BE2E-F6DE35CF9A28}" styleName="Stile scuro 2 - Colore 3/Colore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5033" autoAdjust="0"/>
  </p:normalViewPr>
  <p:slideViewPr>
    <p:cSldViewPr snapToGrid="0">
      <p:cViewPr varScale="1">
        <p:scale>
          <a:sx n="114" d="100"/>
          <a:sy n="114" d="100"/>
        </p:scale>
        <p:origin x="480" y="114"/>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056514821468421"/>
          <c:y val="1.8640127045563774E-2"/>
          <c:w val="0.82804682675913333"/>
          <c:h val="0.89535095854784863"/>
        </c:manualLayout>
      </c:layout>
      <c:barChart>
        <c:barDir val="col"/>
        <c:grouping val="clustered"/>
        <c:varyColors val="0"/>
        <c:ser>
          <c:idx val="0"/>
          <c:order val="0"/>
          <c:tx>
            <c:strRef>
              <c:f>Foglio1!$B$1</c:f>
              <c:strCache>
                <c:ptCount val="1"/>
                <c:pt idx="0">
                  <c:v>Serie 1</c:v>
                </c:pt>
              </c:strCache>
            </c:strRef>
          </c:tx>
          <c:spPr>
            <a:solidFill>
              <a:srgbClr val="617766"/>
            </a:solidFill>
            <a:ln>
              <a:noFill/>
            </a:ln>
            <a:effectLst/>
          </c:spPr>
          <c:invertIfNegative val="0"/>
          <c:dPt>
            <c:idx val="0"/>
            <c:invertIfNegative val="0"/>
            <c:bubble3D val="0"/>
            <c:spPr>
              <a:solidFill>
                <a:srgbClr val="617766"/>
              </a:solidFill>
              <a:ln>
                <a:noFill/>
              </a:ln>
              <a:effectLst/>
            </c:spPr>
            <c:extLst>
              <c:ext xmlns:c16="http://schemas.microsoft.com/office/drawing/2014/chart" uri="{C3380CC4-5D6E-409C-BE32-E72D297353CC}">
                <c16:uniqueId val="{00000001-D894-40AA-BA57-7848A854415F}"/>
              </c:ext>
            </c:extLst>
          </c:dPt>
          <c:dPt>
            <c:idx val="1"/>
            <c:invertIfNegative val="0"/>
            <c:bubble3D val="0"/>
            <c:spPr>
              <a:solidFill>
                <a:srgbClr val="617766"/>
              </a:solidFill>
              <a:ln>
                <a:noFill/>
              </a:ln>
              <a:effectLst/>
            </c:spPr>
            <c:extLst>
              <c:ext xmlns:c16="http://schemas.microsoft.com/office/drawing/2014/chart" uri="{C3380CC4-5D6E-409C-BE32-E72D297353CC}">
                <c16:uniqueId val="{00000003-D894-40AA-BA57-7848A854415F}"/>
              </c:ext>
            </c:extLst>
          </c:dPt>
          <c:dPt>
            <c:idx val="2"/>
            <c:invertIfNegative val="0"/>
            <c:bubble3D val="0"/>
            <c:spPr>
              <a:solidFill>
                <a:srgbClr val="617766"/>
              </a:solidFill>
              <a:ln>
                <a:noFill/>
              </a:ln>
              <a:effectLst/>
            </c:spPr>
            <c:extLst>
              <c:ext xmlns:c16="http://schemas.microsoft.com/office/drawing/2014/chart" uri="{C3380CC4-5D6E-409C-BE32-E72D297353CC}">
                <c16:uniqueId val="{00000005-D894-40AA-BA57-7848A854415F}"/>
              </c:ext>
            </c:extLst>
          </c:dPt>
          <c:dPt>
            <c:idx val="3"/>
            <c:invertIfNegative val="0"/>
            <c:bubble3D val="0"/>
            <c:spPr>
              <a:solidFill>
                <a:srgbClr val="617766"/>
              </a:solidFill>
              <a:ln>
                <a:noFill/>
              </a:ln>
              <a:effectLst/>
            </c:spPr>
            <c:extLst>
              <c:ext xmlns:c16="http://schemas.microsoft.com/office/drawing/2014/chart" uri="{C3380CC4-5D6E-409C-BE32-E72D297353CC}">
                <c16:uniqueId val="{00000007-D894-40AA-BA57-7848A854415F}"/>
              </c:ext>
            </c:extLst>
          </c:dPt>
          <c:dPt>
            <c:idx val="4"/>
            <c:invertIfNegative val="0"/>
            <c:bubble3D val="0"/>
            <c:spPr>
              <a:solidFill>
                <a:schemeClr val="accent5">
                  <a:lumMod val="75000"/>
                </a:schemeClr>
              </a:solidFill>
              <a:ln>
                <a:noFill/>
              </a:ln>
              <a:effectLst/>
            </c:spPr>
            <c:extLst>
              <c:ext xmlns:c16="http://schemas.microsoft.com/office/drawing/2014/chart" uri="{C3380CC4-5D6E-409C-BE32-E72D297353CC}">
                <c16:uniqueId val="{00000009-D894-40AA-BA57-7848A854415F}"/>
              </c:ext>
            </c:extLst>
          </c:dPt>
          <c:dPt>
            <c:idx val="5"/>
            <c:invertIfNegative val="0"/>
            <c:bubble3D val="0"/>
            <c:spPr>
              <a:solidFill>
                <a:srgbClr val="617766"/>
              </a:solidFill>
              <a:ln>
                <a:noFill/>
              </a:ln>
              <a:effectLst/>
            </c:spPr>
            <c:extLst>
              <c:ext xmlns:c16="http://schemas.microsoft.com/office/drawing/2014/chart" uri="{C3380CC4-5D6E-409C-BE32-E72D297353CC}">
                <c16:uniqueId val="{0000000B-D894-40AA-BA57-7848A854415F}"/>
              </c:ext>
            </c:extLst>
          </c:dPt>
          <c:dPt>
            <c:idx val="6"/>
            <c:invertIfNegative val="0"/>
            <c:bubble3D val="0"/>
            <c:spPr>
              <a:solidFill>
                <a:srgbClr val="617766"/>
              </a:solidFill>
              <a:ln>
                <a:noFill/>
              </a:ln>
              <a:effectLst/>
            </c:spPr>
            <c:extLst>
              <c:ext xmlns:c16="http://schemas.microsoft.com/office/drawing/2014/chart" uri="{C3380CC4-5D6E-409C-BE32-E72D297353CC}">
                <c16:uniqueId val="{0000000D-D894-40AA-BA57-7848A854415F}"/>
              </c:ext>
            </c:extLst>
          </c:dPt>
          <c:dPt>
            <c:idx val="7"/>
            <c:invertIfNegative val="0"/>
            <c:bubble3D val="0"/>
            <c:spPr>
              <a:solidFill>
                <a:srgbClr val="617766"/>
              </a:solidFill>
              <a:ln>
                <a:noFill/>
              </a:ln>
              <a:effectLst/>
            </c:spPr>
            <c:extLst>
              <c:ext xmlns:c16="http://schemas.microsoft.com/office/drawing/2014/chart" uri="{C3380CC4-5D6E-409C-BE32-E72D297353CC}">
                <c16:uniqueId val="{0000000F-D894-40AA-BA57-7848A854415F}"/>
              </c:ext>
            </c:extLst>
          </c:dPt>
          <c:dPt>
            <c:idx val="8"/>
            <c:invertIfNegative val="0"/>
            <c:bubble3D val="0"/>
            <c:spPr>
              <a:solidFill>
                <a:srgbClr val="617766"/>
              </a:solidFill>
              <a:ln>
                <a:noFill/>
              </a:ln>
              <a:effectLst/>
            </c:spPr>
            <c:extLst>
              <c:ext xmlns:c16="http://schemas.microsoft.com/office/drawing/2014/chart" uri="{C3380CC4-5D6E-409C-BE32-E72D297353CC}">
                <c16:uniqueId val="{00000011-D894-40AA-BA57-7848A854415F}"/>
              </c:ext>
            </c:extLst>
          </c:dPt>
          <c:dPt>
            <c:idx val="9"/>
            <c:invertIfNegative val="0"/>
            <c:bubble3D val="0"/>
            <c:spPr>
              <a:solidFill>
                <a:srgbClr val="617766"/>
              </a:solidFill>
              <a:ln>
                <a:noFill/>
              </a:ln>
              <a:effectLst/>
            </c:spPr>
            <c:extLst>
              <c:ext xmlns:c16="http://schemas.microsoft.com/office/drawing/2014/chart" uri="{C3380CC4-5D6E-409C-BE32-E72D297353CC}">
                <c16:uniqueId val="{00000013-D894-40AA-BA57-7848A854415F}"/>
              </c:ext>
            </c:extLst>
          </c:dPt>
          <c:dPt>
            <c:idx val="10"/>
            <c:invertIfNegative val="0"/>
            <c:bubble3D val="0"/>
            <c:spPr>
              <a:solidFill>
                <a:srgbClr val="617766"/>
              </a:solidFill>
              <a:ln>
                <a:noFill/>
              </a:ln>
              <a:effectLst/>
            </c:spPr>
            <c:extLst>
              <c:ext xmlns:c16="http://schemas.microsoft.com/office/drawing/2014/chart" uri="{C3380CC4-5D6E-409C-BE32-E72D297353CC}">
                <c16:uniqueId val="{00000015-D894-40AA-BA57-7848A854415F}"/>
              </c:ext>
            </c:extLst>
          </c:dPt>
          <c:dPt>
            <c:idx val="11"/>
            <c:invertIfNegative val="0"/>
            <c:bubble3D val="0"/>
            <c:spPr>
              <a:solidFill>
                <a:srgbClr val="617766"/>
              </a:solidFill>
              <a:ln>
                <a:noFill/>
              </a:ln>
              <a:effectLst/>
            </c:spPr>
            <c:extLst>
              <c:ext xmlns:c16="http://schemas.microsoft.com/office/drawing/2014/chart" uri="{C3380CC4-5D6E-409C-BE32-E72D297353CC}">
                <c16:uniqueId val="{00000017-D894-40AA-BA57-7848A854415F}"/>
              </c:ext>
            </c:extLst>
          </c:dPt>
          <c:dPt>
            <c:idx val="12"/>
            <c:invertIfNegative val="0"/>
            <c:bubble3D val="0"/>
            <c:spPr>
              <a:solidFill>
                <a:srgbClr val="617766"/>
              </a:solidFill>
              <a:ln>
                <a:noFill/>
              </a:ln>
              <a:effectLst/>
            </c:spPr>
            <c:extLst>
              <c:ext xmlns:c16="http://schemas.microsoft.com/office/drawing/2014/chart" uri="{C3380CC4-5D6E-409C-BE32-E72D297353CC}">
                <c16:uniqueId val="{00000019-D894-40AA-BA57-7848A854415F}"/>
              </c:ext>
            </c:extLst>
          </c:dPt>
          <c:dLbls>
            <c:dLbl>
              <c:idx val="0"/>
              <c:layout>
                <c:manualLayout>
                  <c:x val="3.1736281992108622E-3"/>
                  <c:y val="-1.317671774314101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894-40AA-BA57-7848A854415F}"/>
                </c:ext>
              </c:extLst>
            </c:dLbl>
            <c:dLbl>
              <c:idx val="1"/>
              <c:layout>
                <c:manualLayout>
                  <c:x val="-3.328114213249292E-17"/>
                  <c:y val="-3.092151577735512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894-40AA-BA57-7848A854415F}"/>
                </c:ext>
              </c:extLst>
            </c:dLbl>
            <c:dLbl>
              <c:idx val="2"/>
              <c:layout>
                <c:manualLayout>
                  <c:x val="-3.328114213249292E-17"/>
                  <c:y val="-7.87033255674960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894-40AA-BA57-7848A854415F}"/>
                </c:ext>
              </c:extLst>
            </c:dLbl>
            <c:dLbl>
              <c:idx val="3"/>
              <c:layout>
                <c:manualLayout>
                  <c:x val="0"/>
                  <c:y val="-1.116335873112181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894-40AA-BA57-7848A854415F}"/>
                </c:ext>
              </c:extLst>
            </c:dLbl>
            <c:dLbl>
              <c:idx val="4"/>
              <c:layout>
                <c:manualLayout>
                  <c:x val="-6.6562284264985839E-17"/>
                  <c:y val="-7.87033255674960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894-40AA-BA57-7848A854415F}"/>
                </c:ext>
              </c:extLst>
            </c:dLbl>
            <c:dLbl>
              <c:idx val="5"/>
              <c:layout>
                <c:manualLayout>
                  <c:x val="-6.6562284264985839E-17"/>
                  <c:y val="-1.7749411079866256E-2"/>
                </c:manualLayout>
              </c:layout>
              <c:tx>
                <c:rich>
                  <a:bodyPr rot="0" spcFirstLastPara="1" vertOverflow="ellipsis" vert="horz" wrap="square" anchor="ctr" anchorCtr="1"/>
                  <a:lstStyle/>
                  <a:p>
                    <a:pPr>
                      <a:defRPr sz="1100" b="0" i="0" u="none" strike="noStrike" kern="1200" baseline="0">
                        <a:solidFill>
                          <a:srgbClr val="203822"/>
                        </a:solidFill>
                        <a:effectLst>
                          <a:outerShdw blurRad="50800" dist="50800" dir="5400000" algn="ctr" rotWithShape="0">
                            <a:srgbClr val="FFFFFF"/>
                          </a:outerShdw>
                        </a:effectLst>
                        <a:latin typeface="MachoModular Md"/>
                        <a:ea typeface="+mn-ea"/>
                        <a:cs typeface="+mn-cs"/>
                      </a:defRPr>
                    </a:pPr>
                    <a:fld id="{8E1B32F0-8372-4473-AE3E-943793D2EE60}" type="VALUE">
                      <a:rPr lang="en-US" b="1" dirty="0">
                        <a:solidFill>
                          <a:srgbClr val="203822"/>
                        </a:solidFill>
                        <a:effectLst>
                          <a:outerShdw blurRad="50800" dist="50800" dir="5400000" algn="ctr" rotWithShape="0">
                            <a:srgbClr val="FFFFFF"/>
                          </a:outerShdw>
                        </a:effectLst>
                      </a:rPr>
                      <a:pPr>
                        <a:defRPr sz="1100">
                          <a:solidFill>
                            <a:srgbClr val="203822"/>
                          </a:solidFill>
                          <a:effectLst>
                            <a:outerShdw blurRad="50800" dist="50800" dir="5400000" algn="ctr" rotWithShape="0">
                              <a:srgbClr val="FFFFFF"/>
                            </a:outerShdw>
                          </a:effectLst>
                        </a:defRPr>
                      </a:pPr>
                      <a:t>[VALORE]</a:t>
                    </a:fld>
                    <a:endParaRPr lang="it-IT"/>
                  </a:p>
                </c:rich>
              </c:tx>
              <c:spPr>
                <a:noFill/>
                <a:ln>
                  <a:noFill/>
                </a:ln>
                <a:effectLst/>
              </c:spPr>
              <c:txPr>
                <a:bodyPr rot="0" spcFirstLastPara="1" vertOverflow="ellipsis" vert="horz" wrap="square" anchor="ctr" anchorCtr="1"/>
                <a:lstStyle/>
                <a:p>
                  <a:pPr>
                    <a:defRPr sz="1100" b="0" i="0" u="none" strike="noStrike" kern="1200" baseline="0">
                      <a:solidFill>
                        <a:srgbClr val="203822"/>
                      </a:solidFill>
                      <a:effectLst>
                        <a:outerShdw blurRad="50800" dist="50800" dir="5400000" algn="ctr" rotWithShape="0">
                          <a:srgbClr val="FFFFFF"/>
                        </a:outerShdw>
                      </a:effectLst>
                      <a:latin typeface="MachoModular Md"/>
                      <a:ea typeface="+mn-ea"/>
                      <a:cs typeface="+mn-cs"/>
                    </a:defRPr>
                  </a:pPr>
                  <a:endParaRPr lang="it-IT"/>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D894-40AA-BA57-7848A854415F}"/>
                </c:ext>
              </c:extLst>
            </c:dLbl>
            <c:dLbl>
              <c:idx val="6"/>
              <c:layout>
                <c:manualLayout>
                  <c:x val="0"/>
                  <c:y val="-1.11633587311218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D894-40AA-BA57-7848A854415F}"/>
                </c:ext>
              </c:extLst>
            </c:dLbl>
            <c:dLbl>
              <c:idx val="7"/>
              <c:layout>
                <c:manualLayout>
                  <c:x val="-2.7165757601276849E-3"/>
                  <c:y val="-1.700805607750036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D894-40AA-BA57-7848A854415F}"/>
                </c:ext>
              </c:extLst>
            </c:dLbl>
            <c:dLbl>
              <c:idx val="8"/>
              <c:layout>
                <c:manualLayout>
                  <c:x val="-6.8557865862480948E-4"/>
                  <c:y val="-1.445637550450953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D894-40AA-BA57-7848A854415F}"/>
                </c:ext>
              </c:extLst>
            </c:dLbl>
            <c:dLbl>
              <c:idx val="9"/>
              <c:layout>
                <c:manualLayout>
                  <c:x val="0"/>
                  <c:y val="-1.4456384905494038E-2"/>
                </c:manualLayout>
              </c:layout>
              <c:tx>
                <c:rich>
                  <a:bodyPr rot="0" spcFirstLastPara="1" vertOverflow="ellipsis" vert="horz" wrap="square" anchor="ctr" anchorCtr="1"/>
                  <a:lstStyle/>
                  <a:p>
                    <a:pPr>
                      <a:defRPr sz="1100" b="0" i="0" u="none" strike="noStrike" kern="1200" baseline="0">
                        <a:solidFill>
                          <a:schemeClr val="tx1"/>
                        </a:solidFill>
                        <a:latin typeface="MachoModular Md"/>
                        <a:ea typeface="+mn-ea"/>
                        <a:cs typeface="+mn-cs"/>
                      </a:defRPr>
                    </a:pPr>
                    <a:fld id="{5F6C5C1D-D7CB-428F-A32A-C432E67AA3F3}" type="VALUE">
                      <a:rPr lang="en-US" b="1"/>
                      <a:pPr>
                        <a:defRPr sz="1100"/>
                      </a:pPr>
                      <a:t>[VALORE]</a:t>
                    </a:fld>
                    <a:endParaRPr lang="it-IT"/>
                  </a:p>
                </c:rich>
              </c:tx>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achoModular Md"/>
                      <a:ea typeface="+mn-ea"/>
                      <a:cs typeface="+mn-cs"/>
                    </a:defRPr>
                  </a:pPr>
                  <a:endParaRPr lang="it-IT"/>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D894-40AA-BA57-7848A854415F}"/>
                </c:ext>
              </c:extLst>
            </c:dLbl>
            <c:dLbl>
              <c:idx val="10"/>
              <c:layout>
                <c:manualLayout>
                  <c:x val="1.8153559963136937E-3"/>
                  <c:y val="-1.774941107986625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D894-40AA-BA57-7848A854415F}"/>
                </c:ext>
              </c:extLst>
            </c:dLbl>
            <c:dLbl>
              <c:idx val="11"/>
              <c:layout>
                <c:manualLayout>
                  <c:x val="1.8153559963138266E-3"/>
                  <c:y val="-1.44563849054941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D894-40AA-BA57-7848A854415F}"/>
                </c:ext>
              </c:extLst>
            </c:dLbl>
            <c:dLbl>
              <c:idx val="12"/>
              <c:layout>
                <c:manualLayout>
                  <c:x val="0"/>
                  <c:y val="-1.75588304311920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D894-40AA-BA57-7848A854415F}"/>
                </c:ext>
              </c:extLst>
            </c:dLbl>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MachoModular Md"/>
                    <a:ea typeface="+mn-ea"/>
                    <a:cs typeface="+mn-cs"/>
                  </a:defRPr>
                </a:pPr>
                <a:endParaRPr lang="it-IT"/>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Foglio1!$A$2:$A$14</c:f>
              <c:numCache>
                <c:formatCode>mmm\-yy</c:formatCode>
                <c:ptCount val="13"/>
                <c:pt idx="0">
                  <c:v>45627</c:v>
                </c:pt>
                <c:pt idx="1">
                  <c:v>45658</c:v>
                </c:pt>
                <c:pt idx="2">
                  <c:v>45689</c:v>
                </c:pt>
                <c:pt idx="3">
                  <c:v>45717</c:v>
                </c:pt>
                <c:pt idx="4">
                  <c:v>45748</c:v>
                </c:pt>
                <c:pt idx="5">
                  <c:v>45778</c:v>
                </c:pt>
                <c:pt idx="6">
                  <c:v>45809</c:v>
                </c:pt>
                <c:pt idx="7">
                  <c:v>45839</c:v>
                </c:pt>
                <c:pt idx="8">
                  <c:v>45870</c:v>
                </c:pt>
                <c:pt idx="9">
                  <c:v>45901</c:v>
                </c:pt>
                <c:pt idx="10">
                  <c:v>45931</c:v>
                </c:pt>
                <c:pt idx="11">
                  <c:v>45962</c:v>
                </c:pt>
                <c:pt idx="12">
                  <c:v>45992</c:v>
                </c:pt>
              </c:numCache>
            </c:numRef>
          </c:cat>
          <c:val>
            <c:numRef>
              <c:f>Foglio1!$B$2:$B$14</c:f>
              <c:numCache>
                <c:formatCode>#,##0.00</c:formatCode>
                <c:ptCount val="13"/>
                <c:pt idx="0">
                  <c:v>780899.57</c:v>
                </c:pt>
                <c:pt idx="1">
                  <c:v>718527.36</c:v>
                </c:pt>
                <c:pt idx="2">
                  <c:v>667442.36</c:v>
                </c:pt>
                <c:pt idx="3">
                  <c:v>589096.29</c:v>
                </c:pt>
                <c:pt idx="4">
                  <c:v>530100.24</c:v>
                </c:pt>
                <c:pt idx="5">
                  <c:v>472943.7</c:v>
                </c:pt>
                <c:pt idx="6">
                  <c:v>423337.89</c:v>
                </c:pt>
                <c:pt idx="7">
                  <c:v>361562.44</c:v>
                </c:pt>
                <c:pt idx="8">
                  <c:v>318220.647</c:v>
                </c:pt>
                <c:pt idx="9">
                  <c:v>256549.35699999999</c:v>
                </c:pt>
                <c:pt idx="10">
                  <c:v>169079.80699999997</c:v>
                </c:pt>
                <c:pt idx="11">
                  <c:v>98268.996999999974</c:v>
                </c:pt>
                <c:pt idx="12">
                  <c:v>32629.106999999975</c:v>
                </c:pt>
              </c:numCache>
            </c:numRef>
          </c:val>
          <c:extLst>
            <c:ext xmlns:c16="http://schemas.microsoft.com/office/drawing/2014/chart" uri="{C3380CC4-5D6E-409C-BE32-E72D297353CC}">
              <c16:uniqueId val="{0000001A-D894-40AA-BA57-7848A854415F}"/>
            </c:ext>
          </c:extLst>
        </c:ser>
        <c:dLbls>
          <c:dLblPos val="inEnd"/>
          <c:showLegendKey val="0"/>
          <c:showVal val="1"/>
          <c:showCatName val="0"/>
          <c:showSerName val="0"/>
          <c:showPercent val="0"/>
          <c:showBubbleSize val="0"/>
        </c:dLbls>
        <c:gapWidth val="219"/>
        <c:overlap val="-27"/>
        <c:axId val="1593969551"/>
        <c:axId val="1593969967"/>
      </c:barChart>
      <c:dateAx>
        <c:axId val="1593969551"/>
        <c:scaling>
          <c:orientation val="minMax"/>
        </c:scaling>
        <c:delete val="0"/>
        <c:axPos val="b"/>
        <c:numFmt formatCode="mmm\-yy"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achoModular Md"/>
                <a:ea typeface="+mn-ea"/>
                <a:cs typeface="+mn-cs"/>
              </a:defRPr>
            </a:pPr>
            <a:endParaRPr lang="it-IT"/>
          </a:p>
        </c:txPr>
        <c:crossAx val="1593969967"/>
        <c:crosses val="autoZero"/>
        <c:auto val="1"/>
        <c:lblOffset val="100"/>
        <c:baseTimeUnit val="months"/>
      </c:dateAx>
      <c:valAx>
        <c:axId val="1593969967"/>
        <c:scaling>
          <c:orientation val="minMax"/>
          <c:min val="0"/>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title>
          <c:tx>
            <c:rich>
              <a:bodyPr rot="-5400000" spcFirstLastPara="1" vertOverflow="ellipsis" vert="horz" wrap="square" anchor="ctr" anchorCtr="1"/>
              <a:lstStyle/>
              <a:p>
                <a:pPr>
                  <a:defRPr sz="1330" b="0" i="0" u="none" strike="noStrike" kern="1200" baseline="0">
                    <a:solidFill>
                      <a:schemeClr val="tx1"/>
                    </a:solidFill>
                    <a:latin typeface="MachoModular Md"/>
                    <a:ea typeface="+mn-ea"/>
                    <a:cs typeface="+mn-cs"/>
                  </a:defRPr>
                </a:pPr>
                <a:r>
                  <a:rPr lang="it-IT" b="1" dirty="0"/>
                  <a:t>Ettolitri (hl)</a:t>
                </a:r>
              </a:p>
            </c:rich>
          </c:tx>
          <c:layout>
            <c:manualLayout>
              <c:xMode val="edge"/>
              <c:yMode val="edge"/>
              <c:x val="3.9720330886974103E-4"/>
              <c:y val="0.41119307743124933"/>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solidFill>
                  <a:latin typeface="MachoModular Md"/>
                  <a:ea typeface="+mn-ea"/>
                  <a:cs typeface="+mn-cs"/>
                </a:defRPr>
              </a:pPr>
              <a:endParaRPr lang="it-IT"/>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achoModular Md"/>
                <a:ea typeface="+mn-ea"/>
                <a:cs typeface="+mn-cs"/>
              </a:defRPr>
            </a:pPr>
            <a:endParaRPr lang="it-IT"/>
          </a:p>
        </c:txPr>
        <c:crossAx val="159396955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b="0">
          <a:solidFill>
            <a:schemeClr val="tx1"/>
          </a:solidFill>
          <a:latin typeface="MachoModular Md"/>
        </a:defRPr>
      </a:pPr>
      <a:endParaRPr lang="it-IT"/>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4" y="0"/>
            <a:ext cx="2971800" cy="499091"/>
          </a:xfrm>
          <a:prstGeom prst="rect">
            <a:avLst/>
          </a:prstGeom>
        </p:spPr>
        <p:txBody>
          <a:bodyPr vert="horz" lIns="91801" tIns="45901" rIns="91801" bIns="45901" rtlCol="0"/>
          <a:lstStyle>
            <a:lvl1pPr algn="l">
              <a:defRPr sz="1200"/>
            </a:lvl1pPr>
          </a:lstStyle>
          <a:p>
            <a:endParaRPr lang="it-IT" dirty="0"/>
          </a:p>
        </p:txBody>
      </p:sp>
      <p:sp>
        <p:nvSpPr>
          <p:cNvPr id="3" name="Segnaposto data 2"/>
          <p:cNvSpPr>
            <a:spLocks noGrp="1"/>
          </p:cNvSpPr>
          <p:nvPr>
            <p:ph type="dt" idx="1"/>
          </p:nvPr>
        </p:nvSpPr>
        <p:spPr>
          <a:xfrm>
            <a:off x="3884616" y="0"/>
            <a:ext cx="2971800" cy="499091"/>
          </a:xfrm>
          <a:prstGeom prst="rect">
            <a:avLst/>
          </a:prstGeom>
        </p:spPr>
        <p:txBody>
          <a:bodyPr vert="horz" lIns="91801" tIns="45901" rIns="91801" bIns="45901" rtlCol="0"/>
          <a:lstStyle>
            <a:lvl1pPr algn="r">
              <a:defRPr sz="1200"/>
            </a:lvl1pPr>
          </a:lstStyle>
          <a:p>
            <a:fld id="{28CCF615-A866-374C-8E92-4B90958FE1F6}" type="datetimeFigureOut">
              <a:rPr lang="it-IT" smtClean="0"/>
              <a:t>30/01/2026</a:t>
            </a:fld>
            <a:endParaRPr lang="it-IT" dirty="0"/>
          </a:p>
        </p:txBody>
      </p:sp>
      <p:sp>
        <p:nvSpPr>
          <p:cNvPr id="4" name="Segnaposto immagine diapositiva 3"/>
          <p:cNvSpPr>
            <a:spLocks noGrp="1" noRot="1" noChangeAspect="1"/>
          </p:cNvSpPr>
          <p:nvPr>
            <p:ph type="sldImg" idx="2"/>
          </p:nvPr>
        </p:nvSpPr>
        <p:spPr>
          <a:xfrm>
            <a:off x="444500" y="1241425"/>
            <a:ext cx="5969000" cy="3359150"/>
          </a:xfrm>
          <a:prstGeom prst="rect">
            <a:avLst/>
          </a:prstGeom>
          <a:noFill/>
          <a:ln w="12700">
            <a:solidFill>
              <a:prstClr val="black"/>
            </a:solidFill>
          </a:ln>
        </p:spPr>
        <p:txBody>
          <a:bodyPr vert="horz" lIns="91801" tIns="45901" rIns="91801" bIns="45901" rtlCol="0" anchor="ctr"/>
          <a:lstStyle/>
          <a:p>
            <a:endParaRPr lang="it-IT" dirty="0"/>
          </a:p>
        </p:txBody>
      </p:sp>
      <p:sp>
        <p:nvSpPr>
          <p:cNvPr id="5" name="Segnaposto note 4"/>
          <p:cNvSpPr>
            <a:spLocks noGrp="1"/>
          </p:cNvSpPr>
          <p:nvPr>
            <p:ph type="body" sz="quarter" idx="3"/>
          </p:nvPr>
        </p:nvSpPr>
        <p:spPr>
          <a:xfrm>
            <a:off x="685801" y="4787128"/>
            <a:ext cx="5486400" cy="3916740"/>
          </a:xfrm>
          <a:prstGeom prst="rect">
            <a:avLst/>
          </a:prstGeom>
        </p:spPr>
        <p:txBody>
          <a:bodyPr vert="horz" lIns="91801" tIns="45901" rIns="91801" bIns="45901"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4" y="9448188"/>
            <a:ext cx="2971800" cy="499090"/>
          </a:xfrm>
          <a:prstGeom prst="rect">
            <a:avLst/>
          </a:prstGeom>
        </p:spPr>
        <p:txBody>
          <a:bodyPr vert="horz" lIns="91801" tIns="45901" rIns="91801" bIns="45901"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84616" y="9448188"/>
            <a:ext cx="2971800" cy="499090"/>
          </a:xfrm>
          <a:prstGeom prst="rect">
            <a:avLst/>
          </a:prstGeom>
        </p:spPr>
        <p:txBody>
          <a:bodyPr vert="horz" lIns="91801" tIns="45901" rIns="91801" bIns="45901" rtlCol="0" anchor="b"/>
          <a:lstStyle>
            <a:lvl1pPr algn="r">
              <a:defRPr sz="1200"/>
            </a:lvl1pPr>
          </a:lstStyle>
          <a:p>
            <a:fld id="{C620302F-A8BA-E14B-BCA5-6DD84D9A32CA}" type="slidenum">
              <a:rPr lang="it-IT" smtClean="0"/>
              <a:t>‹N›</a:t>
            </a:fld>
            <a:endParaRPr lang="it-IT" dirty="0"/>
          </a:p>
        </p:txBody>
      </p:sp>
    </p:spTree>
    <p:extLst>
      <p:ext uri="{BB962C8B-B14F-4D97-AF65-F5344CB8AC3E}">
        <p14:creationId xmlns:p14="http://schemas.microsoft.com/office/powerpoint/2010/main" val="3162733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C1A31D5-59AE-914B-B6B8-D3FB1071DEDB}" type="slidenum">
              <a:rPr lang="en-US" smtClean="0"/>
              <a:pPr/>
              <a:t>7</a:t>
            </a:fld>
            <a:endParaRPr lang="en-US" dirty="0"/>
          </a:p>
        </p:txBody>
      </p:sp>
    </p:spTree>
    <p:extLst>
      <p:ext uri="{BB962C8B-B14F-4D97-AF65-F5344CB8AC3E}">
        <p14:creationId xmlns:p14="http://schemas.microsoft.com/office/powerpoint/2010/main" val="3679254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C1A31D5-59AE-914B-B6B8-D3FB1071DEDB}" type="slidenum">
              <a:rPr lang="en-US" smtClean="0"/>
              <a:pPr/>
              <a:t>8</a:t>
            </a:fld>
            <a:endParaRPr lang="en-US" dirty="0"/>
          </a:p>
        </p:txBody>
      </p:sp>
    </p:spTree>
    <p:extLst>
      <p:ext uri="{BB962C8B-B14F-4D97-AF65-F5344CB8AC3E}">
        <p14:creationId xmlns:p14="http://schemas.microsoft.com/office/powerpoint/2010/main" val="24244233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9CAD78-D007-4CF7-7F86-83D105BD463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57400C8-675E-6011-A492-8AF2AE8BBE4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26DFE75C-9F04-0BFE-B68E-00D9E4900280}"/>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DEBF26F4-19D8-9E88-E2B3-C62990269516}"/>
              </a:ext>
            </a:extLst>
          </p:cNvPr>
          <p:cNvSpPr>
            <a:spLocks noGrp="1"/>
          </p:cNvSpPr>
          <p:nvPr>
            <p:ph type="sldNum" sz="quarter" idx="5"/>
          </p:nvPr>
        </p:nvSpPr>
        <p:spPr/>
        <p:txBody>
          <a:bodyPr/>
          <a:lstStyle/>
          <a:p>
            <a:fld id="{3C1A31D5-59AE-914B-B6B8-D3FB1071DEDB}" type="slidenum">
              <a:rPr lang="en-US" smtClean="0"/>
              <a:pPr/>
              <a:t>11</a:t>
            </a:fld>
            <a:endParaRPr lang="en-US" dirty="0"/>
          </a:p>
        </p:txBody>
      </p:sp>
    </p:spTree>
    <p:extLst>
      <p:ext uri="{BB962C8B-B14F-4D97-AF65-F5344CB8AC3E}">
        <p14:creationId xmlns:p14="http://schemas.microsoft.com/office/powerpoint/2010/main" val="3558613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C620302F-A8BA-E14B-BCA5-6DD84D9A32CA}" type="slidenum">
              <a:rPr lang="it-IT" smtClean="0"/>
              <a:t>12</a:t>
            </a:fld>
            <a:endParaRPr lang="it-IT" dirty="0"/>
          </a:p>
        </p:txBody>
      </p:sp>
    </p:spTree>
    <p:extLst>
      <p:ext uri="{BB962C8B-B14F-4D97-AF65-F5344CB8AC3E}">
        <p14:creationId xmlns:p14="http://schemas.microsoft.com/office/powerpoint/2010/main" val="335789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901011492"/>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4DE79-268F-4C1A-8933-263129D2AF90}" type="datetimeFigureOut">
              <a:rPr lang="en-US" smtClean="0"/>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334950582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4DE79-268F-4C1A-8933-263129D2AF90}" type="datetimeFigureOut">
              <a:rPr lang="en-US" smtClean="0"/>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311983314"/>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563972284"/>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1825761582"/>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olo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D8227A-3DAB-3462-372A-7E56F4EBCF9B}"/>
              </a:ext>
            </a:extLst>
          </p:cNvPr>
          <p:cNvSpPr>
            <a:spLocks noGrp="1"/>
          </p:cNvSpPr>
          <p:nvPr>
            <p:ph type="title" hasCustomPrompt="1"/>
          </p:nvPr>
        </p:nvSpPr>
        <p:spPr>
          <a:xfrm>
            <a:off x="561007" y="1851102"/>
            <a:ext cx="6534273" cy="959004"/>
          </a:xfrm>
          <a:prstGeom prst="rect">
            <a:avLst/>
          </a:prstGeom>
        </p:spPr>
        <p:txBody>
          <a:bodyPr anchor="b">
            <a:noAutofit/>
          </a:bodyPr>
          <a:lstStyle>
            <a:lvl1pPr>
              <a:defRPr sz="7000" b="1" i="0" u="none">
                <a:solidFill>
                  <a:schemeClr val="tx1">
                    <a:lumMod val="85000"/>
                    <a:lumOff val="15000"/>
                  </a:schemeClr>
                </a:solidFill>
                <a:latin typeface="Brasilica" pitchFamily="2" charset="77"/>
              </a:defRPr>
            </a:lvl1pPr>
          </a:lstStyle>
          <a:p>
            <a:r>
              <a:rPr lang="it-IT" dirty="0"/>
              <a:t>Chi siamo</a:t>
            </a:r>
          </a:p>
        </p:txBody>
      </p:sp>
      <p:sp>
        <p:nvSpPr>
          <p:cNvPr id="9" name="Sottotitolo 2">
            <a:extLst>
              <a:ext uri="{FF2B5EF4-FFF2-40B4-BE49-F238E27FC236}">
                <a16:creationId xmlns:a16="http://schemas.microsoft.com/office/drawing/2014/main" id="{34030E5E-0178-706E-1F88-C06AC5EF5701}"/>
              </a:ext>
            </a:extLst>
          </p:cNvPr>
          <p:cNvSpPr>
            <a:spLocks noGrp="1"/>
          </p:cNvSpPr>
          <p:nvPr>
            <p:ph type="subTitle" idx="1" hasCustomPrompt="1"/>
          </p:nvPr>
        </p:nvSpPr>
        <p:spPr>
          <a:xfrm>
            <a:off x="561008" y="3081118"/>
            <a:ext cx="9144000" cy="1655762"/>
          </a:xfrm>
          <a:prstGeom prst="rect">
            <a:avLst/>
          </a:prstGeom>
        </p:spPr>
        <p:txBody>
          <a:bodyPr/>
          <a:lstStyle>
            <a:lvl1pPr marL="0" indent="0" algn="l">
              <a:buNone/>
              <a:defRPr sz="3000" b="0" i="0">
                <a:solidFill>
                  <a:schemeClr val="bg1"/>
                </a:solidFill>
                <a:latin typeface="Brasilica Medium"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Il prosecco non è tutto uguale</a:t>
            </a:r>
          </a:p>
        </p:txBody>
      </p:sp>
    </p:spTree>
    <p:extLst>
      <p:ext uri="{BB962C8B-B14F-4D97-AF65-F5344CB8AC3E}">
        <p14:creationId xmlns:p14="http://schemas.microsoft.com/office/powerpoint/2010/main" val="1045222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olo e testo tutta pagi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AD9E44-7E47-8710-A5C3-116FFDD49E96}"/>
              </a:ext>
            </a:extLst>
          </p:cNvPr>
          <p:cNvSpPr>
            <a:spLocks noGrp="1"/>
          </p:cNvSpPr>
          <p:nvPr>
            <p:ph type="title" hasCustomPrompt="1"/>
          </p:nvPr>
        </p:nvSpPr>
        <p:spPr>
          <a:xfrm>
            <a:off x="442333" y="2509024"/>
            <a:ext cx="11132633" cy="3746809"/>
          </a:xfrm>
          <a:prstGeom prst="rect">
            <a:avLst/>
          </a:prstGeom>
        </p:spPr>
        <p:txBody>
          <a:bodyPr>
            <a:noAutofit/>
          </a:bodyPr>
          <a:lstStyle>
            <a:lvl1pPr algn="l">
              <a:defRPr sz="2500" b="0" i="0">
                <a:latin typeface="MACHOMODULAR-THIN" panose="020B0803030504080B04" pitchFamily="34" charset="77"/>
              </a:defRPr>
            </a:lvl1pPr>
          </a:lstStyle>
          <a:p>
            <a:r>
              <a:rPr lang="it-IT" dirty="0"/>
              <a:t>Nel 2019, è stato inserito nel Disciplinare di Produzione come ulteriore tipologia di spumante, che esalta le origini del Prosecco Superiore. I lieviti che danno il nome alla tipologia sono quelli che si depositano sul fondo della bottiglia, all’interno della quale avviene la rifermentazione, secondo l’antico metodo di spumantizzazione. Si presenta nella versione Brut nature. È uno spumante brioso, torbido, con finissime bollicine. In bocca è corposo, fresco, grintoso. Pur senza l’eleganza delle altre versioni, ne sottolinea alcune caratteristiche primarie con una ruvidità di notevole appeal.</a:t>
            </a:r>
          </a:p>
        </p:txBody>
      </p:sp>
      <p:sp>
        <p:nvSpPr>
          <p:cNvPr id="12" name="Segnaposto testo 11">
            <a:extLst>
              <a:ext uri="{FF2B5EF4-FFF2-40B4-BE49-F238E27FC236}">
                <a16:creationId xmlns:a16="http://schemas.microsoft.com/office/drawing/2014/main" id="{E267517A-A3F1-6467-75AA-4C48E174DF6A}"/>
              </a:ext>
            </a:extLst>
          </p:cNvPr>
          <p:cNvSpPr>
            <a:spLocks noGrp="1"/>
          </p:cNvSpPr>
          <p:nvPr>
            <p:ph type="body" sz="quarter" idx="10" hasCustomPrompt="1"/>
          </p:nvPr>
        </p:nvSpPr>
        <p:spPr>
          <a:xfrm>
            <a:off x="442913" y="1171575"/>
            <a:ext cx="5278437" cy="892175"/>
          </a:xfrm>
          <a:prstGeom prst="rect">
            <a:avLst/>
          </a:prstGeom>
        </p:spPr>
        <p:txBody>
          <a:bodyPr/>
          <a:lstStyle>
            <a:lvl1pPr marL="0" indent="0">
              <a:buNone/>
              <a:defRPr b="0" i="0">
                <a:latin typeface="MACHOMODULAR-MEDIUM" panose="020B0803030504080B04" pitchFamily="34" charset="77"/>
              </a:defRPr>
            </a:lvl1pPr>
          </a:lstStyle>
          <a:p>
            <a:pPr lvl="0"/>
            <a:r>
              <a:rPr lang="it-IT" dirty="0"/>
              <a:t>Sui Lieviti</a:t>
            </a:r>
          </a:p>
        </p:txBody>
      </p:sp>
    </p:spTree>
    <p:extLst>
      <p:ext uri="{BB962C8B-B14F-4D97-AF65-F5344CB8AC3E}">
        <p14:creationId xmlns:p14="http://schemas.microsoft.com/office/powerpoint/2010/main" val="33995932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chiusura">
    <p:spTree>
      <p:nvGrpSpPr>
        <p:cNvPr id="1" name=""/>
        <p:cNvGrpSpPr/>
        <p:nvPr/>
      </p:nvGrpSpPr>
      <p:grpSpPr>
        <a:xfrm>
          <a:off x="0" y="0"/>
          <a:ext cx="0" cy="0"/>
          <a:chOff x="0" y="0"/>
          <a:chExt cx="0" cy="0"/>
        </a:xfrm>
      </p:grpSpPr>
      <p:pic>
        <p:nvPicPr>
          <p:cNvPr id="7" name="Immagine 6">
            <a:extLst>
              <a:ext uri="{FF2B5EF4-FFF2-40B4-BE49-F238E27FC236}">
                <a16:creationId xmlns:a16="http://schemas.microsoft.com/office/drawing/2014/main" id="{D21F5419-3900-D337-66FD-1968BFE5BFA9}"/>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Segnaposto data 3">
            <a:extLst>
              <a:ext uri="{FF2B5EF4-FFF2-40B4-BE49-F238E27FC236}">
                <a16:creationId xmlns:a16="http://schemas.microsoft.com/office/drawing/2014/main" id="{1C26E750-E632-6331-D208-568D58965A03}"/>
              </a:ext>
            </a:extLst>
          </p:cNvPr>
          <p:cNvSpPr>
            <a:spLocks noGrp="1"/>
          </p:cNvSpPr>
          <p:nvPr>
            <p:ph type="dt" sz="half" idx="10"/>
          </p:nvPr>
        </p:nvSpPr>
        <p:spPr>
          <a:xfrm>
            <a:off x="461683" y="6142629"/>
            <a:ext cx="2743200" cy="532548"/>
          </a:xfrm>
          <a:prstGeom prst="rect">
            <a:avLst/>
          </a:prstGeom>
        </p:spPr>
        <p:txBody>
          <a:bodyPr/>
          <a:lstStyle>
            <a:lvl1pPr>
              <a:defRPr sz="1400" b="0" i="0">
                <a:solidFill>
                  <a:schemeClr val="bg1"/>
                </a:solidFill>
                <a:latin typeface="MACHOMODULAR-MEDIUM" panose="020B0803030504080B04" pitchFamily="34" charset="77"/>
              </a:defRPr>
            </a:lvl1pPr>
          </a:lstStyle>
          <a:p>
            <a:r>
              <a:rPr lang="it-IT" sz="1400" dirty="0">
                <a:solidFill>
                  <a:schemeClr val="bg1"/>
                </a:solidFill>
                <a:latin typeface="MACHOMODULAR-MEDIUM" panose="020B0803030504080B04" pitchFamily="34" charset="77"/>
              </a:rPr>
              <a:t>www.prosecco.it</a:t>
            </a:r>
          </a:p>
          <a:p>
            <a:r>
              <a:rPr lang="it-IT" sz="1400" dirty="0">
                <a:solidFill>
                  <a:schemeClr val="bg1"/>
                </a:solidFill>
                <a:latin typeface="MACHOMODULAR-THIN" panose="020B0803030504080B04" pitchFamily="34" charset="77"/>
              </a:rPr>
              <a:t>#ConeglianoValdobbiadene</a:t>
            </a:r>
          </a:p>
        </p:txBody>
      </p:sp>
      <p:sp>
        <p:nvSpPr>
          <p:cNvPr id="13" name="Titolo 1">
            <a:extLst>
              <a:ext uri="{FF2B5EF4-FFF2-40B4-BE49-F238E27FC236}">
                <a16:creationId xmlns:a16="http://schemas.microsoft.com/office/drawing/2014/main" id="{AA00635F-441F-AC9C-FF40-854E4D34EC7F}"/>
              </a:ext>
            </a:extLst>
          </p:cNvPr>
          <p:cNvSpPr>
            <a:spLocks noGrp="1"/>
          </p:cNvSpPr>
          <p:nvPr>
            <p:ph type="title" hasCustomPrompt="1"/>
          </p:nvPr>
        </p:nvSpPr>
        <p:spPr>
          <a:xfrm>
            <a:off x="461683" y="1888470"/>
            <a:ext cx="10515600" cy="1909089"/>
          </a:xfrm>
          <a:prstGeom prst="rect">
            <a:avLst/>
          </a:prstGeom>
        </p:spPr>
        <p:txBody>
          <a:bodyPr>
            <a:noAutofit/>
          </a:bodyPr>
          <a:lstStyle>
            <a:lvl1pPr>
              <a:defRPr sz="6500" b="0" i="0">
                <a:solidFill>
                  <a:schemeClr val="bg1"/>
                </a:solidFill>
                <a:latin typeface="MACHOMODULAR-MEDIUM" panose="020B0803030504080B04" pitchFamily="34" charset="77"/>
              </a:defRPr>
            </a:lvl1pPr>
          </a:lstStyle>
          <a:p>
            <a:r>
              <a:rPr lang="it-IT" dirty="0"/>
              <a:t>Grazie per</a:t>
            </a:r>
            <a:br>
              <a:rPr lang="it-IT" dirty="0"/>
            </a:br>
            <a:r>
              <a:rPr lang="it-IT" dirty="0"/>
              <a:t>l’attenzione.</a:t>
            </a:r>
          </a:p>
        </p:txBody>
      </p:sp>
    </p:spTree>
    <p:extLst>
      <p:ext uri="{BB962C8B-B14F-4D97-AF65-F5344CB8AC3E}">
        <p14:creationId xmlns:p14="http://schemas.microsoft.com/office/powerpoint/2010/main" val="894037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Title &amp; Content">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08A0766A-0302-437E-A735-9F697DDEB56A}"/>
              </a:ext>
            </a:extLst>
          </p:cNvPr>
          <p:cNvSpPr>
            <a:spLocks noGrp="1"/>
          </p:cNvSpPr>
          <p:nvPr>
            <p:ph type="body" sz="quarter" idx="11"/>
          </p:nvPr>
        </p:nvSpPr>
        <p:spPr>
          <a:xfrm>
            <a:off x="838201" y="1638301"/>
            <a:ext cx="10512425" cy="4533902"/>
          </a:xfrm>
        </p:spPr>
        <p:txBody>
          <a:bodyPr/>
          <a:lstStyle>
            <a:lvl1pPr>
              <a:defRPr b="0" i="0"/>
            </a:lvl1pPr>
            <a:lvl2pPr>
              <a:defRPr b="0" i="0"/>
            </a:lvl2pPr>
            <a:lvl3pPr>
              <a:defRPr b="0" i="0"/>
            </a:lvl3pPr>
            <a:lvl5pPr>
              <a:defRPr b="0" i="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5F563D53-B00A-AC45-A4B8-631A46DC0B8C}"/>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646EF5C8-8ED3-B548-916E-2621D9557462}"/>
              </a:ext>
            </a:extLst>
          </p:cNvPr>
          <p:cNvSpPr>
            <a:spLocks noGrp="1"/>
          </p:cNvSpPr>
          <p:nvPr>
            <p:ph type="ftr" sz="quarter" idx="12"/>
          </p:nvPr>
        </p:nvSpPr>
        <p:spPr/>
        <p:txBody>
          <a:bodyPr/>
          <a:lstStyle/>
          <a:p>
            <a:r>
              <a:rPr lang="en-US" dirty="0"/>
              <a:t>Source:</a:t>
            </a:r>
          </a:p>
        </p:txBody>
      </p:sp>
    </p:spTree>
    <p:extLst>
      <p:ext uri="{BB962C8B-B14F-4D97-AF65-F5344CB8AC3E}">
        <p14:creationId xmlns:p14="http://schemas.microsoft.com/office/powerpoint/2010/main" val="1481805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fografica">
    <p:bg>
      <p:bgPr>
        <a:solidFill>
          <a:schemeClr val="accent1">
            <a:lumMod val="20000"/>
            <a:lumOff val="80000"/>
          </a:schemeClr>
        </a:solidFill>
        <a:effectLst/>
      </p:bgPr>
    </p:bg>
    <p:spTree>
      <p:nvGrpSpPr>
        <p:cNvPr id="1" name=""/>
        <p:cNvGrpSpPr/>
        <p:nvPr/>
      </p:nvGrpSpPr>
      <p:grpSpPr>
        <a:xfrm>
          <a:off x="0" y="0"/>
          <a:ext cx="0" cy="0"/>
          <a:chOff x="0" y="0"/>
          <a:chExt cx="0" cy="0"/>
        </a:xfrm>
      </p:grpSpPr>
      <p:cxnSp>
        <p:nvCxnSpPr>
          <p:cNvPr id="27" name="Connettore 1 26">
            <a:extLst>
              <a:ext uri="{FF2B5EF4-FFF2-40B4-BE49-F238E27FC236}">
                <a16:creationId xmlns:a16="http://schemas.microsoft.com/office/drawing/2014/main" id="{E25D19EE-A13C-8A8F-D43D-0AB11DFA4C44}"/>
              </a:ext>
            </a:extLst>
          </p:cNvPr>
          <p:cNvCxnSpPr>
            <a:cxnSpLocks/>
          </p:cNvCxnSpPr>
          <p:nvPr userDrawn="1"/>
        </p:nvCxnSpPr>
        <p:spPr>
          <a:xfrm>
            <a:off x="1198615" y="3989478"/>
            <a:ext cx="9827076" cy="0"/>
          </a:xfrm>
          <a:prstGeom prst="line">
            <a:avLst/>
          </a:prstGeom>
          <a:ln w="25400" cap="flat" cmpd="sng" algn="ctr">
            <a:solidFill>
              <a:schemeClr val="tx1">
                <a:lumMod val="50000"/>
                <a:lumOff val="50000"/>
              </a:schemeClr>
            </a:solidFill>
            <a:prstDash val="sys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8" name="Connettore 1 27">
            <a:extLst>
              <a:ext uri="{FF2B5EF4-FFF2-40B4-BE49-F238E27FC236}">
                <a16:creationId xmlns:a16="http://schemas.microsoft.com/office/drawing/2014/main" id="{1AC1E5AB-656F-DFD1-FA48-4BB55BDF20D9}"/>
              </a:ext>
            </a:extLst>
          </p:cNvPr>
          <p:cNvCxnSpPr/>
          <p:nvPr userDrawn="1"/>
        </p:nvCxnSpPr>
        <p:spPr>
          <a:xfrm flipV="1">
            <a:off x="1622775" y="2824177"/>
            <a:ext cx="0" cy="1165301"/>
          </a:xfrm>
          <a:prstGeom prst="line">
            <a:avLst/>
          </a:prstGeom>
          <a:ln w="25400" cap="flat" cmpd="sng" algn="ctr">
            <a:solidFill>
              <a:schemeClr val="tx1">
                <a:lumMod val="50000"/>
                <a:lumOff val="50000"/>
              </a:schemeClr>
            </a:solidFill>
            <a:prstDash val="sysDash"/>
            <a:round/>
            <a:headEnd type="none" w="med" len="med"/>
            <a:tailEnd type="oval" w="med" len="med"/>
          </a:ln>
        </p:spPr>
        <p:style>
          <a:lnRef idx="0">
            <a:scrgbClr r="0" g="0" b="0"/>
          </a:lnRef>
          <a:fillRef idx="0">
            <a:scrgbClr r="0" g="0" b="0"/>
          </a:fillRef>
          <a:effectRef idx="0">
            <a:scrgbClr r="0" g="0" b="0"/>
          </a:effectRef>
          <a:fontRef idx="minor">
            <a:schemeClr val="tx1"/>
          </a:fontRef>
        </p:style>
      </p:cxnSp>
      <p:cxnSp>
        <p:nvCxnSpPr>
          <p:cNvPr id="29" name="Connettore 1 28">
            <a:extLst>
              <a:ext uri="{FF2B5EF4-FFF2-40B4-BE49-F238E27FC236}">
                <a16:creationId xmlns:a16="http://schemas.microsoft.com/office/drawing/2014/main" id="{B94AA327-D1D8-ACEA-D2FF-1C8760501670}"/>
              </a:ext>
            </a:extLst>
          </p:cNvPr>
          <p:cNvCxnSpPr/>
          <p:nvPr userDrawn="1"/>
        </p:nvCxnSpPr>
        <p:spPr>
          <a:xfrm flipV="1">
            <a:off x="3029167" y="3983903"/>
            <a:ext cx="0" cy="1165301"/>
          </a:xfrm>
          <a:prstGeom prst="line">
            <a:avLst/>
          </a:prstGeom>
          <a:ln w="25400" cap="flat" cmpd="sng" algn="ctr">
            <a:solidFill>
              <a:schemeClr val="tx1">
                <a:lumMod val="50000"/>
                <a:lumOff val="50000"/>
              </a:schemeClr>
            </a:solidFill>
            <a:prstDash val="sysDash"/>
            <a:round/>
            <a:headEnd type="oval" w="med" len="med"/>
            <a:tailEnd type="none" w="med" len="med"/>
          </a:ln>
        </p:spPr>
        <p:style>
          <a:lnRef idx="0">
            <a:scrgbClr r="0" g="0" b="0"/>
          </a:lnRef>
          <a:fillRef idx="0">
            <a:scrgbClr r="0" g="0" b="0"/>
          </a:fillRef>
          <a:effectRef idx="0">
            <a:scrgbClr r="0" g="0" b="0"/>
          </a:effectRef>
          <a:fontRef idx="minor">
            <a:schemeClr val="tx1"/>
          </a:fontRef>
        </p:style>
      </p:cxnSp>
      <p:cxnSp>
        <p:nvCxnSpPr>
          <p:cNvPr id="30" name="Connettore 1 29">
            <a:extLst>
              <a:ext uri="{FF2B5EF4-FFF2-40B4-BE49-F238E27FC236}">
                <a16:creationId xmlns:a16="http://schemas.microsoft.com/office/drawing/2014/main" id="{82C757DF-517D-3A07-2AE6-A6ACCCE2F28E}"/>
              </a:ext>
            </a:extLst>
          </p:cNvPr>
          <p:cNvCxnSpPr/>
          <p:nvPr userDrawn="1"/>
        </p:nvCxnSpPr>
        <p:spPr>
          <a:xfrm flipV="1">
            <a:off x="4047838" y="2824176"/>
            <a:ext cx="0" cy="1165301"/>
          </a:xfrm>
          <a:prstGeom prst="line">
            <a:avLst/>
          </a:prstGeom>
          <a:ln w="25400" cap="flat" cmpd="sng" algn="ctr">
            <a:solidFill>
              <a:schemeClr val="tx1">
                <a:lumMod val="50000"/>
                <a:lumOff val="50000"/>
              </a:schemeClr>
            </a:solidFill>
            <a:prstDash val="sysDash"/>
            <a:round/>
            <a:headEnd type="none" w="med" len="med"/>
            <a:tailEnd type="oval" w="med" len="med"/>
          </a:ln>
        </p:spPr>
        <p:style>
          <a:lnRef idx="0">
            <a:scrgbClr r="0" g="0" b="0"/>
          </a:lnRef>
          <a:fillRef idx="0">
            <a:scrgbClr r="0" g="0" b="0"/>
          </a:fillRef>
          <a:effectRef idx="0">
            <a:scrgbClr r="0" g="0" b="0"/>
          </a:effectRef>
          <a:fontRef idx="minor">
            <a:schemeClr val="tx1"/>
          </a:fontRef>
        </p:style>
      </p:cxnSp>
      <p:cxnSp>
        <p:nvCxnSpPr>
          <p:cNvPr id="31" name="Connettore 1 30">
            <a:extLst>
              <a:ext uri="{FF2B5EF4-FFF2-40B4-BE49-F238E27FC236}">
                <a16:creationId xmlns:a16="http://schemas.microsoft.com/office/drawing/2014/main" id="{6149F33B-8624-3C3F-0C32-342289EA107A}"/>
              </a:ext>
            </a:extLst>
          </p:cNvPr>
          <p:cNvCxnSpPr/>
          <p:nvPr userDrawn="1"/>
        </p:nvCxnSpPr>
        <p:spPr>
          <a:xfrm flipV="1">
            <a:off x="6750385" y="2824177"/>
            <a:ext cx="0" cy="1165301"/>
          </a:xfrm>
          <a:prstGeom prst="line">
            <a:avLst/>
          </a:prstGeom>
          <a:ln w="25400" cap="flat" cmpd="sng" algn="ctr">
            <a:solidFill>
              <a:schemeClr val="tx1">
                <a:lumMod val="50000"/>
                <a:lumOff val="50000"/>
              </a:schemeClr>
            </a:solidFill>
            <a:prstDash val="sysDash"/>
            <a:round/>
            <a:headEnd type="none" w="med" len="med"/>
            <a:tailEnd type="oval" w="med" len="med"/>
          </a:ln>
        </p:spPr>
        <p:style>
          <a:lnRef idx="0">
            <a:scrgbClr r="0" g="0" b="0"/>
          </a:lnRef>
          <a:fillRef idx="0">
            <a:scrgbClr r="0" g="0" b="0"/>
          </a:fillRef>
          <a:effectRef idx="0">
            <a:scrgbClr r="0" g="0" b="0"/>
          </a:effectRef>
          <a:fontRef idx="minor">
            <a:schemeClr val="tx1"/>
          </a:fontRef>
        </p:style>
      </p:cxnSp>
      <p:cxnSp>
        <p:nvCxnSpPr>
          <p:cNvPr id="32" name="Connettore 1 31">
            <a:extLst>
              <a:ext uri="{FF2B5EF4-FFF2-40B4-BE49-F238E27FC236}">
                <a16:creationId xmlns:a16="http://schemas.microsoft.com/office/drawing/2014/main" id="{1608E1C2-C321-3410-C060-6156EB5E6A25}"/>
              </a:ext>
            </a:extLst>
          </p:cNvPr>
          <p:cNvCxnSpPr/>
          <p:nvPr userDrawn="1"/>
        </p:nvCxnSpPr>
        <p:spPr>
          <a:xfrm flipV="1">
            <a:off x="5746693" y="3983903"/>
            <a:ext cx="0" cy="1165301"/>
          </a:xfrm>
          <a:prstGeom prst="line">
            <a:avLst/>
          </a:prstGeom>
          <a:ln w="25400" cap="flat" cmpd="sng" algn="ctr">
            <a:solidFill>
              <a:schemeClr val="tx1">
                <a:lumMod val="50000"/>
                <a:lumOff val="50000"/>
              </a:schemeClr>
            </a:solidFill>
            <a:prstDash val="sysDash"/>
            <a:round/>
            <a:headEnd type="oval" w="med" len="med"/>
            <a:tailEnd type="none" w="med" len="med"/>
          </a:ln>
        </p:spPr>
        <p:style>
          <a:lnRef idx="0">
            <a:scrgbClr r="0" g="0" b="0"/>
          </a:lnRef>
          <a:fillRef idx="0">
            <a:scrgbClr r="0" g="0" b="0"/>
          </a:fillRef>
          <a:effectRef idx="0">
            <a:scrgbClr r="0" g="0" b="0"/>
          </a:effectRef>
          <a:fontRef idx="minor">
            <a:schemeClr val="tx1"/>
          </a:fontRef>
        </p:style>
      </p:cxnSp>
      <p:cxnSp>
        <p:nvCxnSpPr>
          <p:cNvPr id="33" name="Connettore 1 32">
            <a:extLst>
              <a:ext uri="{FF2B5EF4-FFF2-40B4-BE49-F238E27FC236}">
                <a16:creationId xmlns:a16="http://schemas.microsoft.com/office/drawing/2014/main" id="{87B9340A-217E-E73F-EE85-9C905232C673}"/>
              </a:ext>
            </a:extLst>
          </p:cNvPr>
          <p:cNvCxnSpPr/>
          <p:nvPr userDrawn="1"/>
        </p:nvCxnSpPr>
        <p:spPr>
          <a:xfrm flipV="1">
            <a:off x="8695131" y="3983903"/>
            <a:ext cx="0" cy="1165301"/>
          </a:xfrm>
          <a:prstGeom prst="line">
            <a:avLst/>
          </a:prstGeom>
          <a:ln w="25400" cap="flat" cmpd="sng" algn="ctr">
            <a:solidFill>
              <a:schemeClr val="tx1">
                <a:lumMod val="50000"/>
                <a:lumOff val="50000"/>
              </a:schemeClr>
            </a:solidFill>
            <a:prstDash val="sysDash"/>
            <a:round/>
            <a:headEnd type="oval" w="med" len="med"/>
            <a:tailEnd type="none" w="med" len="med"/>
          </a:ln>
        </p:spPr>
        <p:style>
          <a:lnRef idx="0">
            <a:scrgbClr r="0" g="0" b="0"/>
          </a:lnRef>
          <a:fillRef idx="0">
            <a:scrgbClr r="0" g="0" b="0"/>
          </a:fillRef>
          <a:effectRef idx="0">
            <a:scrgbClr r="0" g="0" b="0"/>
          </a:effectRef>
          <a:fontRef idx="minor">
            <a:schemeClr val="tx1"/>
          </a:fontRef>
        </p:style>
      </p:cxnSp>
      <p:cxnSp>
        <p:nvCxnSpPr>
          <p:cNvPr id="41" name="Connettore 1 40">
            <a:extLst>
              <a:ext uri="{FF2B5EF4-FFF2-40B4-BE49-F238E27FC236}">
                <a16:creationId xmlns:a16="http://schemas.microsoft.com/office/drawing/2014/main" id="{97571895-0F31-8399-0B28-923ECB76D703}"/>
              </a:ext>
            </a:extLst>
          </p:cNvPr>
          <p:cNvCxnSpPr/>
          <p:nvPr userDrawn="1"/>
        </p:nvCxnSpPr>
        <p:spPr>
          <a:xfrm flipV="1">
            <a:off x="9325994" y="2824177"/>
            <a:ext cx="0" cy="1165301"/>
          </a:xfrm>
          <a:prstGeom prst="line">
            <a:avLst/>
          </a:prstGeom>
          <a:ln w="25400" cap="flat" cmpd="sng" algn="ctr">
            <a:solidFill>
              <a:schemeClr val="tx1">
                <a:lumMod val="50000"/>
                <a:lumOff val="50000"/>
              </a:schemeClr>
            </a:solidFill>
            <a:prstDash val="sysDash"/>
            <a:round/>
            <a:headEnd type="none" w="med" len="med"/>
            <a:tailEnd type="oval" w="med" len="med"/>
          </a:ln>
        </p:spPr>
        <p:style>
          <a:lnRef idx="0">
            <a:scrgbClr r="0" g="0" b="0"/>
          </a:lnRef>
          <a:fillRef idx="0">
            <a:scrgbClr r="0" g="0" b="0"/>
          </a:fillRef>
          <a:effectRef idx="0">
            <a:scrgbClr r="0" g="0" b="0"/>
          </a:effectRef>
          <a:fontRef idx="minor">
            <a:schemeClr val="tx1"/>
          </a:fontRef>
        </p:style>
      </p:cxnSp>
      <p:pic>
        <p:nvPicPr>
          <p:cNvPr id="50" name="Immagine 49" descr="Immagine che contiene logo&#10;&#10;Descrizione generata automaticamente">
            <a:extLst>
              <a:ext uri="{FF2B5EF4-FFF2-40B4-BE49-F238E27FC236}">
                <a16:creationId xmlns:a16="http://schemas.microsoft.com/office/drawing/2014/main" id="{272B97AD-BA12-803F-CA2D-38EAAC13E2BC}"/>
              </a:ext>
            </a:extLst>
          </p:cNvPr>
          <p:cNvPicPr>
            <a:picLocks noChangeAspect="1"/>
          </p:cNvPicPr>
          <p:nvPr userDrawn="1"/>
        </p:nvPicPr>
        <p:blipFill>
          <a:blip r:embed="rId2"/>
          <a:stretch>
            <a:fillRect/>
          </a:stretch>
        </p:blipFill>
        <p:spPr>
          <a:xfrm>
            <a:off x="345686" y="271725"/>
            <a:ext cx="718906" cy="900000"/>
          </a:xfrm>
          <a:prstGeom prst="rect">
            <a:avLst/>
          </a:prstGeom>
        </p:spPr>
      </p:pic>
      <p:sp>
        <p:nvSpPr>
          <p:cNvPr id="54" name="Segnaposto testo 53">
            <a:extLst>
              <a:ext uri="{FF2B5EF4-FFF2-40B4-BE49-F238E27FC236}">
                <a16:creationId xmlns:a16="http://schemas.microsoft.com/office/drawing/2014/main" id="{D75B624B-F27E-3EE5-8112-8F5CE343C005}"/>
              </a:ext>
            </a:extLst>
          </p:cNvPr>
          <p:cNvSpPr>
            <a:spLocks noGrp="1"/>
          </p:cNvSpPr>
          <p:nvPr>
            <p:ph type="body" sz="quarter" idx="10"/>
          </p:nvPr>
        </p:nvSpPr>
        <p:spPr>
          <a:xfrm>
            <a:off x="3012193" y="1095229"/>
            <a:ext cx="6167610" cy="686262"/>
          </a:xfrm>
        </p:spPr>
        <p:txBody>
          <a:bodyPr>
            <a:noAutofit/>
          </a:bodyPr>
          <a:lstStyle>
            <a:lvl1pPr marL="0" indent="0" algn="ctr">
              <a:buNone/>
              <a:defRPr sz="3600" b="0" i="0">
                <a:latin typeface="MACHOMODULAR-MEDIUM" panose="020B0803030504080B04" pitchFamily="34" charset="77"/>
              </a:defRPr>
            </a:lvl1pPr>
          </a:lstStyle>
          <a:p>
            <a:pPr lvl="0"/>
            <a:r>
              <a:rPr lang="it-IT" dirty="0"/>
              <a:t>Fare clic per modificare gli stili del testo dello schema</a:t>
            </a:r>
          </a:p>
        </p:txBody>
      </p:sp>
      <p:sp>
        <p:nvSpPr>
          <p:cNvPr id="60" name="Segnaposto testo 59">
            <a:extLst>
              <a:ext uri="{FF2B5EF4-FFF2-40B4-BE49-F238E27FC236}">
                <a16:creationId xmlns:a16="http://schemas.microsoft.com/office/drawing/2014/main" id="{4E1E0561-9444-1EAA-5161-56E256B612C1}"/>
              </a:ext>
            </a:extLst>
          </p:cNvPr>
          <p:cNvSpPr>
            <a:spLocks noGrp="1"/>
          </p:cNvSpPr>
          <p:nvPr>
            <p:ph type="body" sz="quarter" idx="11"/>
          </p:nvPr>
        </p:nvSpPr>
        <p:spPr>
          <a:xfrm>
            <a:off x="1652253" y="2835896"/>
            <a:ext cx="1586991" cy="1097232"/>
          </a:xfrm>
        </p:spPr>
        <p:txBody>
          <a:bodyPr>
            <a:noAutofit/>
          </a:bodyPr>
          <a:lstStyle>
            <a:lvl1pPr marL="0" indent="0">
              <a:buNone/>
              <a:defRPr sz="1100" b="0" i="0">
                <a:latin typeface="MACHOMODULAR-THIN" panose="020B0803030504080B04" pitchFamily="34" charset="77"/>
              </a:defRPr>
            </a:lvl1pPr>
            <a:lvl2pPr>
              <a:defRPr sz="1100" b="0" i="0">
                <a:latin typeface="MACHOMODULAR-THIN" panose="020B0803030504080B04" pitchFamily="34" charset="77"/>
              </a:defRPr>
            </a:lvl2pPr>
            <a:lvl3pPr>
              <a:defRPr sz="1100" b="0" i="0">
                <a:latin typeface="MACHOMODULAR-THIN" panose="020B0803030504080B04" pitchFamily="34" charset="77"/>
              </a:defRPr>
            </a:lvl3pPr>
            <a:lvl4pPr>
              <a:defRPr sz="1100" b="0" i="0">
                <a:latin typeface="MACHOMODULAR-THIN" panose="020B0803030504080B04" pitchFamily="34" charset="77"/>
              </a:defRPr>
            </a:lvl4pPr>
            <a:lvl5pPr marL="1828800" indent="0">
              <a:buNone/>
              <a:defRPr sz="1100" b="0" i="0">
                <a:latin typeface="MACHOMODULAR-THIN" panose="020B0803030504080B04" pitchFamily="34" charset="77"/>
              </a:defRPr>
            </a:lvl5pPr>
          </a:lstStyle>
          <a:p>
            <a:pPr lvl="0"/>
            <a:r>
              <a:rPr lang="it-IT" dirty="0"/>
              <a:t>Fare clic per modificare gli stili del testo dello schema</a:t>
            </a:r>
          </a:p>
        </p:txBody>
      </p:sp>
      <p:sp>
        <p:nvSpPr>
          <p:cNvPr id="61" name="Segnaposto testo 59">
            <a:extLst>
              <a:ext uri="{FF2B5EF4-FFF2-40B4-BE49-F238E27FC236}">
                <a16:creationId xmlns:a16="http://schemas.microsoft.com/office/drawing/2014/main" id="{363A0321-3512-7B04-23C8-B0D183C4DCAE}"/>
              </a:ext>
            </a:extLst>
          </p:cNvPr>
          <p:cNvSpPr>
            <a:spLocks noGrp="1"/>
          </p:cNvSpPr>
          <p:nvPr>
            <p:ph type="body" sz="quarter" idx="12"/>
          </p:nvPr>
        </p:nvSpPr>
        <p:spPr>
          <a:xfrm>
            <a:off x="4078036" y="2835896"/>
            <a:ext cx="1586991" cy="1097232"/>
          </a:xfrm>
        </p:spPr>
        <p:txBody>
          <a:bodyPr>
            <a:noAutofit/>
          </a:bodyPr>
          <a:lstStyle>
            <a:lvl1pPr marL="0" indent="0">
              <a:buNone/>
              <a:defRPr sz="1100" b="0" i="0">
                <a:latin typeface="MACHOMODULAR-THIN" panose="020B0803030504080B04" pitchFamily="34" charset="77"/>
              </a:defRPr>
            </a:lvl1pPr>
            <a:lvl2pPr>
              <a:defRPr sz="1100" b="0" i="0">
                <a:latin typeface="MACHOMODULAR-THIN" panose="020B0803030504080B04" pitchFamily="34" charset="77"/>
              </a:defRPr>
            </a:lvl2pPr>
            <a:lvl3pPr>
              <a:defRPr sz="1100" b="0" i="0">
                <a:latin typeface="MACHOMODULAR-THIN" panose="020B0803030504080B04" pitchFamily="34" charset="77"/>
              </a:defRPr>
            </a:lvl3pPr>
            <a:lvl4pPr>
              <a:defRPr sz="1100" b="0" i="0">
                <a:latin typeface="MACHOMODULAR-THIN" panose="020B0803030504080B04" pitchFamily="34" charset="77"/>
              </a:defRPr>
            </a:lvl4pPr>
            <a:lvl5pPr marL="1828800" indent="0">
              <a:buNone/>
              <a:defRPr sz="1100" b="0" i="0">
                <a:latin typeface="MACHOMODULAR-THIN" panose="020B0803030504080B04" pitchFamily="34" charset="77"/>
              </a:defRPr>
            </a:lvl5pPr>
          </a:lstStyle>
          <a:p>
            <a:pPr lvl="0"/>
            <a:r>
              <a:rPr lang="it-IT" dirty="0"/>
              <a:t>Fare clic per modificare gli stili del testo dello schema</a:t>
            </a:r>
          </a:p>
        </p:txBody>
      </p:sp>
      <p:sp>
        <p:nvSpPr>
          <p:cNvPr id="62" name="Segnaposto testo 59">
            <a:extLst>
              <a:ext uri="{FF2B5EF4-FFF2-40B4-BE49-F238E27FC236}">
                <a16:creationId xmlns:a16="http://schemas.microsoft.com/office/drawing/2014/main" id="{83E9B4F1-1A04-90FF-7297-CA4971FFC8ED}"/>
              </a:ext>
            </a:extLst>
          </p:cNvPr>
          <p:cNvSpPr>
            <a:spLocks noGrp="1"/>
          </p:cNvSpPr>
          <p:nvPr>
            <p:ph type="body" sz="quarter" idx="13"/>
          </p:nvPr>
        </p:nvSpPr>
        <p:spPr>
          <a:xfrm>
            <a:off x="6765480" y="2835896"/>
            <a:ext cx="1586991" cy="1097232"/>
          </a:xfrm>
        </p:spPr>
        <p:txBody>
          <a:bodyPr>
            <a:noAutofit/>
          </a:bodyPr>
          <a:lstStyle>
            <a:lvl1pPr marL="0" indent="0">
              <a:buNone/>
              <a:defRPr sz="1100" b="0" i="0">
                <a:latin typeface="MACHOMODULAR-THIN" panose="020B0803030504080B04" pitchFamily="34" charset="77"/>
              </a:defRPr>
            </a:lvl1pPr>
            <a:lvl2pPr>
              <a:defRPr sz="1100" b="0" i="0">
                <a:latin typeface="MACHOMODULAR-THIN" panose="020B0803030504080B04" pitchFamily="34" charset="77"/>
              </a:defRPr>
            </a:lvl2pPr>
            <a:lvl3pPr>
              <a:defRPr sz="1100" b="0" i="0">
                <a:latin typeface="MACHOMODULAR-THIN" panose="020B0803030504080B04" pitchFamily="34" charset="77"/>
              </a:defRPr>
            </a:lvl3pPr>
            <a:lvl4pPr>
              <a:defRPr sz="1100" b="0" i="0">
                <a:latin typeface="MACHOMODULAR-THIN" panose="020B0803030504080B04" pitchFamily="34" charset="77"/>
              </a:defRPr>
            </a:lvl4pPr>
            <a:lvl5pPr marL="1828800" indent="0">
              <a:buNone/>
              <a:defRPr sz="1100" b="0" i="0">
                <a:latin typeface="MACHOMODULAR-THIN" panose="020B0803030504080B04" pitchFamily="34" charset="77"/>
              </a:defRPr>
            </a:lvl5pPr>
          </a:lstStyle>
          <a:p>
            <a:pPr lvl="0"/>
            <a:r>
              <a:rPr lang="it-IT" dirty="0"/>
              <a:t>Fare clic per modificare gli stili del testo dello schema</a:t>
            </a:r>
          </a:p>
        </p:txBody>
      </p:sp>
      <p:sp>
        <p:nvSpPr>
          <p:cNvPr id="63" name="Segnaposto testo 59">
            <a:extLst>
              <a:ext uri="{FF2B5EF4-FFF2-40B4-BE49-F238E27FC236}">
                <a16:creationId xmlns:a16="http://schemas.microsoft.com/office/drawing/2014/main" id="{FE0DD342-9301-4C02-27C2-B2C5E11E880F}"/>
              </a:ext>
            </a:extLst>
          </p:cNvPr>
          <p:cNvSpPr>
            <a:spLocks noGrp="1"/>
          </p:cNvSpPr>
          <p:nvPr>
            <p:ph type="body" sz="quarter" idx="14"/>
          </p:nvPr>
        </p:nvSpPr>
        <p:spPr>
          <a:xfrm>
            <a:off x="9341411" y="2835896"/>
            <a:ext cx="1586991" cy="1097232"/>
          </a:xfrm>
        </p:spPr>
        <p:txBody>
          <a:bodyPr>
            <a:noAutofit/>
          </a:bodyPr>
          <a:lstStyle>
            <a:lvl1pPr marL="0" indent="0">
              <a:buNone/>
              <a:defRPr sz="1100" b="0" i="0">
                <a:latin typeface="MACHOMODULAR-THIN" panose="020B0803030504080B04" pitchFamily="34" charset="77"/>
              </a:defRPr>
            </a:lvl1pPr>
            <a:lvl2pPr>
              <a:defRPr sz="1100" b="0" i="0">
                <a:latin typeface="MACHOMODULAR-THIN" panose="020B0803030504080B04" pitchFamily="34" charset="77"/>
              </a:defRPr>
            </a:lvl2pPr>
            <a:lvl3pPr>
              <a:defRPr sz="1100" b="0" i="0">
                <a:latin typeface="MACHOMODULAR-THIN" panose="020B0803030504080B04" pitchFamily="34" charset="77"/>
              </a:defRPr>
            </a:lvl3pPr>
            <a:lvl4pPr>
              <a:defRPr sz="1100" b="0" i="0">
                <a:latin typeface="MACHOMODULAR-THIN" panose="020B0803030504080B04" pitchFamily="34" charset="77"/>
              </a:defRPr>
            </a:lvl4pPr>
            <a:lvl5pPr marL="1828800" indent="0">
              <a:buNone/>
              <a:defRPr sz="1100" b="0" i="0">
                <a:latin typeface="MACHOMODULAR-THIN" panose="020B0803030504080B04" pitchFamily="34" charset="77"/>
              </a:defRPr>
            </a:lvl5pPr>
          </a:lstStyle>
          <a:p>
            <a:pPr lvl="0"/>
            <a:r>
              <a:rPr lang="it-IT" dirty="0"/>
              <a:t>Fare clic per modificare gli stili del testo dello schema</a:t>
            </a:r>
          </a:p>
        </p:txBody>
      </p:sp>
      <p:sp>
        <p:nvSpPr>
          <p:cNvPr id="64" name="Segnaposto testo 59">
            <a:extLst>
              <a:ext uri="{FF2B5EF4-FFF2-40B4-BE49-F238E27FC236}">
                <a16:creationId xmlns:a16="http://schemas.microsoft.com/office/drawing/2014/main" id="{FEFFDD22-CED8-48D4-8395-E5CA205913E5}"/>
              </a:ext>
            </a:extLst>
          </p:cNvPr>
          <p:cNvSpPr>
            <a:spLocks noGrp="1"/>
          </p:cNvSpPr>
          <p:nvPr>
            <p:ph type="body" sz="quarter" idx="15"/>
          </p:nvPr>
        </p:nvSpPr>
        <p:spPr>
          <a:xfrm>
            <a:off x="3032885" y="4404736"/>
            <a:ext cx="1586991" cy="736251"/>
          </a:xfrm>
        </p:spPr>
        <p:txBody>
          <a:bodyPr>
            <a:noAutofit/>
          </a:bodyPr>
          <a:lstStyle>
            <a:lvl1pPr marL="0" indent="0">
              <a:buNone/>
              <a:defRPr sz="1100" b="0" i="0">
                <a:latin typeface="MACHOMODULAR-THIN" panose="020B0803030504080B04" pitchFamily="34" charset="77"/>
              </a:defRPr>
            </a:lvl1pPr>
            <a:lvl2pPr>
              <a:defRPr sz="1100" b="0" i="0">
                <a:latin typeface="MACHOMODULAR-THIN" panose="020B0803030504080B04" pitchFamily="34" charset="77"/>
              </a:defRPr>
            </a:lvl2pPr>
            <a:lvl3pPr>
              <a:defRPr sz="1100" b="0" i="0">
                <a:latin typeface="MACHOMODULAR-THIN" panose="020B0803030504080B04" pitchFamily="34" charset="77"/>
              </a:defRPr>
            </a:lvl3pPr>
            <a:lvl4pPr>
              <a:defRPr sz="1100" b="0" i="0">
                <a:latin typeface="MACHOMODULAR-THIN" panose="020B0803030504080B04" pitchFamily="34" charset="77"/>
              </a:defRPr>
            </a:lvl4pPr>
            <a:lvl5pPr marL="1828800" indent="0">
              <a:buNone/>
              <a:defRPr sz="1100" b="0" i="0">
                <a:latin typeface="MACHOMODULAR-THIN" panose="020B0803030504080B04" pitchFamily="34" charset="77"/>
              </a:defRPr>
            </a:lvl5pPr>
          </a:lstStyle>
          <a:p>
            <a:pPr lvl="0"/>
            <a:endParaRPr lang="it-IT" dirty="0"/>
          </a:p>
          <a:p>
            <a:pPr lvl="0"/>
            <a:r>
              <a:rPr lang="it-IT" dirty="0"/>
              <a:t>Fare clic per modificare gli stili del testo dello schema</a:t>
            </a:r>
          </a:p>
        </p:txBody>
      </p:sp>
      <p:sp>
        <p:nvSpPr>
          <p:cNvPr id="65" name="Segnaposto testo 59">
            <a:extLst>
              <a:ext uri="{FF2B5EF4-FFF2-40B4-BE49-F238E27FC236}">
                <a16:creationId xmlns:a16="http://schemas.microsoft.com/office/drawing/2014/main" id="{54E218B5-9EA4-550D-26EA-51BA06F11FD1}"/>
              </a:ext>
            </a:extLst>
          </p:cNvPr>
          <p:cNvSpPr>
            <a:spLocks noGrp="1"/>
          </p:cNvSpPr>
          <p:nvPr>
            <p:ph type="body" sz="quarter" idx="16"/>
          </p:nvPr>
        </p:nvSpPr>
        <p:spPr>
          <a:xfrm>
            <a:off x="5742632" y="4404736"/>
            <a:ext cx="1586991" cy="736251"/>
          </a:xfrm>
        </p:spPr>
        <p:txBody>
          <a:bodyPr>
            <a:noAutofit/>
          </a:bodyPr>
          <a:lstStyle>
            <a:lvl1pPr marL="0" indent="0">
              <a:buNone/>
              <a:defRPr sz="1100" b="0" i="0">
                <a:latin typeface="MACHOMODULAR-THIN" panose="020B0803030504080B04" pitchFamily="34" charset="77"/>
              </a:defRPr>
            </a:lvl1pPr>
            <a:lvl2pPr>
              <a:defRPr sz="1100" b="0" i="0">
                <a:latin typeface="MACHOMODULAR-THIN" panose="020B0803030504080B04" pitchFamily="34" charset="77"/>
              </a:defRPr>
            </a:lvl2pPr>
            <a:lvl3pPr>
              <a:defRPr sz="1100" b="0" i="0">
                <a:latin typeface="MACHOMODULAR-THIN" panose="020B0803030504080B04" pitchFamily="34" charset="77"/>
              </a:defRPr>
            </a:lvl3pPr>
            <a:lvl4pPr>
              <a:defRPr sz="1100" b="0" i="0">
                <a:latin typeface="MACHOMODULAR-THIN" panose="020B0803030504080B04" pitchFamily="34" charset="77"/>
              </a:defRPr>
            </a:lvl4pPr>
            <a:lvl5pPr marL="1828800" indent="0">
              <a:buNone/>
              <a:defRPr sz="1100" b="0" i="0">
                <a:latin typeface="MACHOMODULAR-THIN" panose="020B0803030504080B04" pitchFamily="34" charset="77"/>
              </a:defRPr>
            </a:lvl5pPr>
          </a:lstStyle>
          <a:p>
            <a:pPr lvl="0"/>
            <a:endParaRPr lang="it-IT" dirty="0"/>
          </a:p>
          <a:p>
            <a:pPr lvl="0"/>
            <a:r>
              <a:rPr lang="it-IT" dirty="0"/>
              <a:t>Fare clic per modificare gli stili del testo dello schema</a:t>
            </a:r>
          </a:p>
        </p:txBody>
      </p:sp>
      <p:sp>
        <p:nvSpPr>
          <p:cNvPr id="66" name="Segnaposto testo 59">
            <a:extLst>
              <a:ext uri="{FF2B5EF4-FFF2-40B4-BE49-F238E27FC236}">
                <a16:creationId xmlns:a16="http://schemas.microsoft.com/office/drawing/2014/main" id="{C15B4DEC-5BC9-9155-7C4D-D8D5A046F926}"/>
              </a:ext>
            </a:extLst>
          </p:cNvPr>
          <p:cNvSpPr>
            <a:spLocks noGrp="1"/>
          </p:cNvSpPr>
          <p:nvPr>
            <p:ph type="body" sz="quarter" idx="17"/>
          </p:nvPr>
        </p:nvSpPr>
        <p:spPr>
          <a:xfrm>
            <a:off x="8686554" y="4404736"/>
            <a:ext cx="1586991" cy="736251"/>
          </a:xfrm>
        </p:spPr>
        <p:txBody>
          <a:bodyPr>
            <a:noAutofit/>
          </a:bodyPr>
          <a:lstStyle>
            <a:lvl1pPr marL="0" indent="0">
              <a:buNone/>
              <a:defRPr sz="1100" b="0" i="0">
                <a:latin typeface="MACHOMODULAR-THIN" panose="020B0803030504080B04" pitchFamily="34" charset="77"/>
              </a:defRPr>
            </a:lvl1pPr>
            <a:lvl2pPr>
              <a:defRPr sz="1100" b="0" i="0">
                <a:latin typeface="MACHOMODULAR-THIN" panose="020B0803030504080B04" pitchFamily="34" charset="77"/>
              </a:defRPr>
            </a:lvl2pPr>
            <a:lvl3pPr>
              <a:defRPr sz="1100" b="0" i="0">
                <a:latin typeface="MACHOMODULAR-THIN" panose="020B0803030504080B04" pitchFamily="34" charset="77"/>
              </a:defRPr>
            </a:lvl3pPr>
            <a:lvl4pPr>
              <a:defRPr sz="1100" b="0" i="0">
                <a:latin typeface="MACHOMODULAR-THIN" panose="020B0803030504080B04" pitchFamily="34" charset="77"/>
              </a:defRPr>
            </a:lvl4pPr>
            <a:lvl5pPr marL="1828800" indent="0">
              <a:buNone/>
              <a:defRPr sz="1100" b="0" i="0">
                <a:latin typeface="MACHOMODULAR-THIN" panose="020B0803030504080B04" pitchFamily="34" charset="77"/>
              </a:defRPr>
            </a:lvl5pPr>
          </a:lstStyle>
          <a:p>
            <a:pPr lvl="0"/>
            <a:endParaRPr lang="it-IT" dirty="0"/>
          </a:p>
          <a:p>
            <a:pPr lvl="0"/>
            <a:r>
              <a:rPr lang="it-IT" dirty="0"/>
              <a:t>Fare clic per modificare gli stili del testo dello schema</a:t>
            </a:r>
          </a:p>
        </p:txBody>
      </p:sp>
      <p:sp>
        <p:nvSpPr>
          <p:cNvPr id="69" name="Segnaposto testo 68">
            <a:extLst>
              <a:ext uri="{FF2B5EF4-FFF2-40B4-BE49-F238E27FC236}">
                <a16:creationId xmlns:a16="http://schemas.microsoft.com/office/drawing/2014/main" id="{A86F70E7-EDBF-CA09-F983-4250D6ACEA47}"/>
              </a:ext>
            </a:extLst>
          </p:cNvPr>
          <p:cNvSpPr>
            <a:spLocks noGrp="1"/>
          </p:cNvSpPr>
          <p:nvPr>
            <p:ph type="body" sz="quarter" idx="18" hasCustomPrompt="1"/>
          </p:nvPr>
        </p:nvSpPr>
        <p:spPr>
          <a:xfrm>
            <a:off x="1009930" y="2824176"/>
            <a:ext cx="619224" cy="357847"/>
          </a:xfrm>
        </p:spPr>
        <p:txBody>
          <a:bodyPr>
            <a:noAutofit/>
          </a:bodyPr>
          <a:lstStyle>
            <a:lvl1pPr marL="0" indent="0">
              <a:buNone/>
              <a:defRPr sz="1500" b="0" i="0">
                <a:solidFill>
                  <a:schemeClr val="bg2">
                    <a:lumMod val="50000"/>
                  </a:schemeClr>
                </a:solidFill>
                <a:latin typeface="MACHOMODULAR-MEDIUM" panose="020B0803030504080B04" pitchFamily="34" charset="77"/>
              </a:defRPr>
            </a:lvl1pPr>
            <a:lvl2pPr>
              <a:defRPr sz="1500" b="0" i="0">
                <a:latin typeface="MACHOMODULAR-MEDIUM" panose="020B0803030504080B04" pitchFamily="34" charset="77"/>
              </a:defRPr>
            </a:lvl2pPr>
            <a:lvl3pPr>
              <a:defRPr sz="1500" b="0" i="0">
                <a:latin typeface="MACHOMODULAR-MEDIUM" panose="020B0803030504080B04" pitchFamily="34" charset="77"/>
              </a:defRPr>
            </a:lvl3pPr>
            <a:lvl4pPr>
              <a:defRPr sz="1500" b="0" i="0">
                <a:latin typeface="MACHOMODULAR-MEDIUM" panose="020B0803030504080B04" pitchFamily="34" charset="77"/>
              </a:defRPr>
            </a:lvl4pPr>
            <a:lvl5pPr>
              <a:defRPr sz="1500" b="0" i="0">
                <a:latin typeface="MACHOMODULAR-MEDIUM" panose="020B0803030504080B04" pitchFamily="34" charset="77"/>
              </a:defRPr>
            </a:lvl5pPr>
          </a:lstStyle>
          <a:p>
            <a:pPr lvl="0"/>
            <a:r>
              <a:rPr lang="it-IT" dirty="0"/>
              <a:t>1876</a:t>
            </a:r>
          </a:p>
        </p:txBody>
      </p:sp>
      <p:sp>
        <p:nvSpPr>
          <p:cNvPr id="70" name="Segnaposto testo 68">
            <a:extLst>
              <a:ext uri="{FF2B5EF4-FFF2-40B4-BE49-F238E27FC236}">
                <a16:creationId xmlns:a16="http://schemas.microsoft.com/office/drawing/2014/main" id="{87E8FA8C-AE7E-6EEC-DDAB-09B1047DE88E}"/>
              </a:ext>
            </a:extLst>
          </p:cNvPr>
          <p:cNvSpPr>
            <a:spLocks noGrp="1"/>
          </p:cNvSpPr>
          <p:nvPr>
            <p:ph type="body" sz="quarter" idx="19" hasCustomPrompt="1"/>
          </p:nvPr>
        </p:nvSpPr>
        <p:spPr>
          <a:xfrm>
            <a:off x="3440895" y="2824176"/>
            <a:ext cx="619224" cy="357847"/>
          </a:xfrm>
        </p:spPr>
        <p:txBody>
          <a:bodyPr>
            <a:noAutofit/>
          </a:bodyPr>
          <a:lstStyle>
            <a:lvl1pPr marL="0" indent="0">
              <a:buNone/>
              <a:defRPr sz="1500" b="0" i="0">
                <a:solidFill>
                  <a:schemeClr val="bg2">
                    <a:lumMod val="50000"/>
                  </a:schemeClr>
                </a:solidFill>
                <a:latin typeface="MACHOMODULAR-MEDIUM" panose="020B0803030504080B04" pitchFamily="34" charset="77"/>
              </a:defRPr>
            </a:lvl1pPr>
            <a:lvl2pPr>
              <a:defRPr sz="1500" b="0" i="0">
                <a:latin typeface="MACHOMODULAR-MEDIUM" panose="020B0803030504080B04" pitchFamily="34" charset="77"/>
              </a:defRPr>
            </a:lvl2pPr>
            <a:lvl3pPr>
              <a:defRPr sz="1500" b="0" i="0">
                <a:latin typeface="MACHOMODULAR-MEDIUM" panose="020B0803030504080B04" pitchFamily="34" charset="77"/>
              </a:defRPr>
            </a:lvl3pPr>
            <a:lvl4pPr>
              <a:defRPr sz="1500" b="0" i="0">
                <a:latin typeface="MACHOMODULAR-MEDIUM" panose="020B0803030504080B04" pitchFamily="34" charset="77"/>
              </a:defRPr>
            </a:lvl4pPr>
            <a:lvl5pPr>
              <a:defRPr sz="1500" b="0" i="0">
                <a:latin typeface="MACHOMODULAR-MEDIUM" panose="020B0803030504080B04" pitchFamily="34" charset="77"/>
              </a:defRPr>
            </a:lvl5pPr>
          </a:lstStyle>
          <a:p>
            <a:pPr lvl="0"/>
            <a:r>
              <a:rPr lang="it-IT" dirty="0"/>
              <a:t>1876</a:t>
            </a:r>
          </a:p>
        </p:txBody>
      </p:sp>
      <p:sp>
        <p:nvSpPr>
          <p:cNvPr id="71" name="Segnaposto testo 68">
            <a:extLst>
              <a:ext uri="{FF2B5EF4-FFF2-40B4-BE49-F238E27FC236}">
                <a16:creationId xmlns:a16="http://schemas.microsoft.com/office/drawing/2014/main" id="{61E73C41-3500-4486-2516-913B4E0E0740}"/>
              </a:ext>
            </a:extLst>
          </p:cNvPr>
          <p:cNvSpPr>
            <a:spLocks noGrp="1"/>
          </p:cNvSpPr>
          <p:nvPr>
            <p:ph type="body" sz="quarter" idx="20" hasCustomPrompt="1"/>
          </p:nvPr>
        </p:nvSpPr>
        <p:spPr>
          <a:xfrm>
            <a:off x="6128339" y="2824176"/>
            <a:ext cx="619224" cy="357847"/>
          </a:xfrm>
        </p:spPr>
        <p:txBody>
          <a:bodyPr>
            <a:noAutofit/>
          </a:bodyPr>
          <a:lstStyle>
            <a:lvl1pPr marL="0" indent="0">
              <a:buNone/>
              <a:defRPr sz="1500" b="0" i="0">
                <a:solidFill>
                  <a:schemeClr val="bg2">
                    <a:lumMod val="50000"/>
                  </a:schemeClr>
                </a:solidFill>
                <a:latin typeface="MACHOMODULAR-MEDIUM" panose="020B0803030504080B04" pitchFamily="34" charset="77"/>
              </a:defRPr>
            </a:lvl1pPr>
            <a:lvl2pPr>
              <a:defRPr sz="1500" b="0" i="0">
                <a:latin typeface="MACHOMODULAR-MEDIUM" panose="020B0803030504080B04" pitchFamily="34" charset="77"/>
              </a:defRPr>
            </a:lvl2pPr>
            <a:lvl3pPr>
              <a:defRPr sz="1500" b="0" i="0">
                <a:latin typeface="MACHOMODULAR-MEDIUM" panose="020B0803030504080B04" pitchFamily="34" charset="77"/>
              </a:defRPr>
            </a:lvl3pPr>
            <a:lvl4pPr>
              <a:defRPr sz="1500" b="0" i="0">
                <a:latin typeface="MACHOMODULAR-MEDIUM" panose="020B0803030504080B04" pitchFamily="34" charset="77"/>
              </a:defRPr>
            </a:lvl4pPr>
            <a:lvl5pPr>
              <a:defRPr sz="1500" b="0" i="0">
                <a:latin typeface="MACHOMODULAR-MEDIUM" panose="020B0803030504080B04" pitchFamily="34" charset="77"/>
              </a:defRPr>
            </a:lvl5pPr>
          </a:lstStyle>
          <a:p>
            <a:pPr lvl="0"/>
            <a:r>
              <a:rPr lang="it-IT" dirty="0"/>
              <a:t>1876</a:t>
            </a:r>
          </a:p>
        </p:txBody>
      </p:sp>
      <p:sp>
        <p:nvSpPr>
          <p:cNvPr id="73" name="Segnaposto testo 68">
            <a:extLst>
              <a:ext uri="{FF2B5EF4-FFF2-40B4-BE49-F238E27FC236}">
                <a16:creationId xmlns:a16="http://schemas.microsoft.com/office/drawing/2014/main" id="{446F0299-F0E4-ED20-CACC-BC836729A647}"/>
              </a:ext>
            </a:extLst>
          </p:cNvPr>
          <p:cNvSpPr>
            <a:spLocks noGrp="1"/>
          </p:cNvSpPr>
          <p:nvPr>
            <p:ph type="body" sz="quarter" idx="21" hasCustomPrompt="1"/>
          </p:nvPr>
        </p:nvSpPr>
        <p:spPr>
          <a:xfrm>
            <a:off x="8715422" y="2824176"/>
            <a:ext cx="619224" cy="357847"/>
          </a:xfrm>
        </p:spPr>
        <p:txBody>
          <a:bodyPr>
            <a:noAutofit/>
          </a:bodyPr>
          <a:lstStyle>
            <a:lvl1pPr marL="0" indent="0">
              <a:buNone/>
              <a:defRPr sz="1500" b="0" i="0">
                <a:solidFill>
                  <a:schemeClr val="bg2">
                    <a:lumMod val="50000"/>
                  </a:schemeClr>
                </a:solidFill>
                <a:latin typeface="MACHOMODULAR-MEDIUM" panose="020B0803030504080B04" pitchFamily="34" charset="77"/>
              </a:defRPr>
            </a:lvl1pPr>
            <a:lvl2pPr>
              <a:defRPr sz="1500" b="0" i="0">
                <a:latin typeface="MACHOMODULAR-MEDIUM" panose="020B0803030504080B04" pitchFamily="34" charset="77"/>
              </a:defRPr>
            </a:lvl2pPr>
            <a:lvl3pPr>
              <a:defRPr sz="1500" b="0" i="0">
                <a:latin typeface="MACHOMODULAR-MEDIUM" panose="020B0803030504080B04" pitchFamily="34" charset="77"/>
              </a:defRPr>
            </a:lvl3pPr>
            <a:lvl4pPr>
              <a:defRPr sz="1500" b="0" i="0">
                <a:latin typeface="MACHOMODULAR-MEDIUM" panose="020B0803030504080B04" pitchFamily="34" charset="77"/>
              </a:defRPr>
            </a:lvl4pPr>
            <a:lvl5pPr>
              <a:defRPr sz="1500" b="0" i="0">
                <a:latin typeface="MACHOMODULAR-MEDIUM" panose="020B0803030504080B04" pitchFamily="34" charset="77"/>
              </a:defRPr>
            </a:lvl5pPr>
          </a:lstStyle>
          <a:p>
            <a:pPr lvl="0"/>
            <a:r>
              <a:rPr lang="it-IT" dirty="0"/>
              <a:t>1876</a:t>
            </a:r>
          </a:p>
        </p:txBody>
      </p:sp>
      <p:sp>
        <p:nvSpPr>
          <p:cNvPr id="75" name="Segnaposto testo 68">
            <a:extLst>
              <a:ext uri="{FF2B5EF4-FFF2-40B4-BE49-F238E27FC236}">
                <a16:creationId xmlns:a16="http://schemas.microsoft.com/office/drawing/2014/main" id="{347AC410-D381-E2E7-D9B2-8BC0E94BDBA2}"/>
              </a:ext>
            </a:extLst>
          </p:cNvPr>
          <p:cNvSpPr>
            <a:spLocks noGrp="1"/>
          </p:cNvSpPr>
          <p:nvPr>
            <p:ph type="body" sz="quarter" idx="22" hasCustomPrompt="1"/>
          </p:nvPr>
        </p:nvSpPr>
        <p:spPr>
          <a:xfrm>
            <a:off x="2392681" y="4917460"/>
            <a:ext cx="619224" cy="301312"/>
          </a:xfrm>
        </p:spPr>
        <p:txBody>
          <a:bodyPr>
            <a:noAutofit/>
          </a:bodyPr>
          <a:lstStyle>
            <a:lvl1pPr marL="0" indent="0">
              <a:buNone/>
              <a:defRPr sz="1500" b="0" i="0">
                <a:solidFill>
                  <a:schemeClr val="bg2">
                    <a:lumMod val="50000"/>
                  </a:schemeClr>
                </a:solidFill>
                <a:latin typeface="MACHOMODULAR-MEDIUM" panose="020B0803030504080B04" pitchFamily="34" charset="77"/>
              </a:defRPr>
            </a:lvl1pPr>
            <a:lvl2pPr>
              <a:defRPr sz="1500" b="0" i="0">
                <a:latin typeface="MACHOMODULAR-MEDIUM" panose="020B0803030504080B04" pitchFamily="34" charset="77"/>
              </a:defRPr>
            </a:lvl2pPr>
            <a:lvl3pPr>
              <a:defRPr sz="1500" b="0" i="0">
                <a:latin typeface="MACHOMODULAR-MEDIUM" panose="020B0803030504080B04" pitchFamily="34" charset="77"/>
              </a:defRPr>
            </a:lvl3pPr>
            <a:lvl4pPr>
              <a:defRPr sz="1500" b="0" i="0">
                <a:latin typeface="MACHOMODULAR-MEDIUM" panose="020B0803030504080B04" pitchFamily="34" charset="77"/>
              </a:defRPr>
            </a:lvl4pPr>
            <a:lvl5pPr>
              <a:defRPr sz="1500" b="0" i="0">
                <a:latin typeface="MACHOMODULAR-MEDIUM" panose="020B0803030504080B04" pitchFamily="34" charset="77"/>
              </a:defRPr>
            </a:lvl5pPr>
          </a:lstStyle>
          <a:p>
            <a:pPr lvl="0"/>
            <a:r>
              <a:rPr lang="it-IT" dirty="0"/>
              <a:t>1876</a:t>
            </a:r>
          </a:p>
        </p:txBody>
      </p:sp>
      <p:sp>
        <p:nvSpPr>
          <p:cNvPr id="76" name="Segnaposto testo 68">
            <a:extLst>
              <a:ext uri="{FF2B5EF4-FFF2-40B4-BE49-F238E27FC236}">
                <a16:creationId xmlns:a16="http://schemas.microsoft.com/office/drawing/2014/main" id="{B2E47537-026C-44CE-7480-64E3D2BC3326}"/>
              </a:ext>
            </a:extLst>
          </p:cNvPr>
          <p:cNvSpPr>
            <a:spLocks noGrp="1"/>
          </p:cNvSpPr>
          <p:nvPr>
            <p:ph type="body" sz="quarter" idx="23" hasCustomPrompt="1"/>
          </p:nvPr>
        </p:nvSpPr>
        <p:spPr>
          <a:xfrm>
            <a:off x="5135881" y="4917460"/>
            <a:ext cx="619224" cy="301312"/>
          </a:xfrm>
        </p:spPr>
        <p:txBody>
          <a:bodyPr>
            <a:noAutofit/>
          </a:bodyPr>
          <a:lstStyle>
            <a:lvl1pPr marL="0" indent="0">
              <a:buNone/>
              <a:defRPr sz="1500" b="0" i="0">
                <a:solidFill>
                  <a:schemeClr val="bg2">
                    <a:lumMod val="50000"/>
                  </a:schemeClr>
                </a:solidFill>
                <a:latin typeface="MACHOMODULAR-MEDIUM" panose="020B0803030504080B04" pitchFamily="34" charset="77"/>
              </a:defRPr>
            </a:lvl1pPr>
            <a:lvl2pPr>
              <a:defRPr sz="1500" b="0" i="0">
                <a:latin typeface="MACHOMODULAR-MEDIUM" panose="020B0803030504080B04" pitchFamily="34" charset="77"/>
              </a:defRPr>
            </a:lvl2pPr>
            <a:lvl3pPr>
              <a:defRPr sz="1500" b="0" i="0">
                <a:latin typeface="MACHOMODULAR-MEDIUM" panose="020B0803030504080B04" pitchFamily="34" charset="77"/>
              </a:defRPr>
            </a:lvl3pPr>
            <a:lvl4pPr>
              <a:defRPr sz="1500" b="0" i="0">
                <a:latin typeface="MACHOMODULAR-MEDIUM" panose="020B0803030504080B04" pitchFamily="34" charset="77"/>
              </a:defRPr>
            </a:lvl4pPr>
            <a:lvl5pPr>
              <a:defRPr sz="1500" b="0" i="0">
                <a:latin typeface="MACHOMODULAR-MEDIUM" panose="020B0803030504080B04" pitchFamily="34" charset="77"/>
              </a:defRPr>
            </a:lvl5pPr>
          </a:lstStyle>
          <a:p>
            <a:pPr lvl="0"/>
            <a:r>
              <a:rPr lang="it-IT" dirty="0"/>
              <a:t>1876</a:t>
            </a:r>
          </a:p>
        </p:txBody>
      </p:sp>
      <p:sp>
        <p:nvSpPr>
          <p:cNvPr id="77" name="Segnaposto testo 68">
            <a:extLst>
              <a:ext uri="{FF2B5EF4-FFF2-40B4-BE49-F238E27FC236}">
                <a16:creationId xmlns:a16="http://schemas.microsoft.com/office/drawing/2014/main" id="{0ECB436C-146F-3FF1-D532-34736316642D}"/>
              </a:ext>
            </a:extLst>
          </p:cNvPr>
          <p:cNvSpPr>
            <a:spLocks noGrp="1"/>
          </p:cNvSpPr>
          <p:nvPr>
            <p:ph type="body" sz="quarter" idx="24" hasCustomPrompt="1"/>
          </p:nvPr>
        </p:nvSpPr>
        <p:spPr>
          <a:xfrm>
            <a:off x="8079803" y="4917460"/>
            <a:ext cx="619224" cy="301312"/>
          </a:xfrm>
        </p:spPr>
        <p:txBody>
          <a:bodyPr>
            <a:noAutofit/>
          </a:bodyPr>
          <a:lstStyle>
            <a:lvl1pPr marL="0" indent="0">
              <a:buNone/>
              <a:defRPr sz="1500" b="0" i="0">
                <a:solidFill>
                  <a:schemeClr val="bg2">
                    <a:lumMod val="50000"/>
                  </a:schemeClr>
                </a:solidFill>
                <a:latin typeface="MACHOMODULAR-MEDIUM" panose="020B0803030504080B04" pitchFamily="34" charset="77"/>
              </a:defRPr>
            </a:lvl1pPr>
            <a:lvl2pPr>
              <a:defRPr sz="1500" b="0" i="0">
                <a:latin typeface="MACHOMODULAR-MEDIUM" panose="020B0803030504080B04" pitchFamily="34" charset="77"/>
              </a:defRPr>
            </a:lvl2pPr>
            <a:lvl3pPr>
              <a:defRPr sz="1500" b="0" i="0">
                <a:latin typeface="MACHOMODULAR-MEDIUM" panose="020B0803030504080B04" pitchFamily="34" charset="77"/>
              </a:defRPr>
            </a:lvl3pPr>
            <a:lvl4pPr>
              <a:defRPr sz="1500" b="0" i="0">
                <a:latin typeface="MACHOMODULAR-MEDIUM" panose="020B0803030504080B04" pitchFamily="34" charset="77"/>
              </a:defRPr>
            </a:lvl4pPr>
            <a:lvl5pPr>
              <a:defRPr sz="1500" b="0" i="0">
                <a:latin typeface="MACHOMODULAR-MEDIUM" panose="020B0803030504080B04" pitchFamily="34" charset="77"/>
              </a:defRPr>
            </a:lvl5pPr>
          </a:lstStyle>
          <a:p>
            <a:pPr lvl="0"/>
            <a:r>
              <a:rPr lang="it-IT" dirty="0"/>
              <a:t>1876</a:t>
            </a:r>
          </a:p>
        </p:txBody>
      </p:sp>
    </p:spTree>
    <p:extLst>
      <p:ext uri="{BB962C8B-B14F-4D97-AF65-F5344CB8AC3E}">
        <p14:creationId xmlns:p14="http://schemas.microsoft.com/office/powerpoint/2010/main" val="1064863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ella">
    <p:bg>
      <p:bgPr>
        <a:solidFill>
          <a:schemeClr val="accent1">
            <a:lumMod val="20000"/>
            <a:lumOff val="80000"/>
          </a:schemeClr>
        </a:solidFill>
        <a:effectLst/>
      </p:bgPr>
    </p:bg>
    <p:spTree>
      <p:nvGrpSpPr>
        <p:cNvPr id="1" name=""/>
        <p:cNvGrpSpPr/>
        <p:nvPr/>
      </p:nvGrpSpPr>
      <p:grpSpPr>
        <a:xfrm>
          <a:off x="0" y="0"/>
          <a:ext cx="0" cy="0"/>
          <a:chOff x="0" y="0"/>
          <a:chExt cx="0" cy="0"/>
        </a:xfrm>
      </p:grpSpPr>
      <p:cxnSp>
        <p:nvCxnSpPr>
          <p:cNvPr id="6" name="Connettore 1 5">
            <a:extLst>
              <a:ext uri="{FF2B5EF4-FFF2-40B4-BE49-F238E27FC236}">
                <a16:creationId xmlns:a16="http://schemas.microsoft.com/office/drawing/2014/main" id="{786E0908-845D-134E-B918-96529257DACF}"/>
              </a:ext>
            </a:extLst>
          </p:cNvPr>
          <p:cNvCxnSpPr>
            <a:cxnSpLocks/>
          </p:cNvCxnSpPr>
          <p:nvPr userDrawn="1"/>
        </p:nvCxnSpPr>
        <p:spPr>
          <a:xfrm>
            <a:off x="445476" y="2297722"/>
            <a:ext cx="11254154"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7" name="Connettore 1 6">
            <a:extLst>
              <a:ext uri="{FF2B5EF4-FFF2-40B4-BE49-F238E27FC236}">
                <a16:creationId xmlns:a16="http://schemas.microsoft.com/office/drawing/2014/main" id="{28E6892B-04B3-7742-6240-317D59257B9C}"/>
              </a:ext>
            </a:extLst>
          </p:cNvPr>
          <p:cNvCxnSpPr>
            <a:cxnSpLocks/>
          </p:cNvCxnSpPr>
          <p:nvPr userDrawn="1"/>
        </p:nvCxnSpPr>
        <p:spPr>
          <a:xfrm>
            <a:off x="445476" y="3118337"/>
            <a:ext cx="11254154"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 name="Connettore 1 7">
            <a:extLst>
              <a:ext uri="{FF2B5EF4-FFF2-40B4-BE49-F238E27FC236}">
                <a16:creationId xmlns:a16="http://schemas.microsoft.com/office/drawing/2014/main" id="{BF7B7895-7810-DF41-6E2F-9A02A91AC992}"/>
              </a:ext>
            </a:extLst>
          </p:cNvPr>
          <p:cNvCxnSpPr>
            <a:cxnSpLocks/>
          </p:cNvCxnSpPr>
          <p:nvPr userDrawn="1"/>
        </p:nvCxnSpPr>
        <p:spPr>
          <a:xfrm>
            <a:off x="445476" y="3938952"/>
            <a:ext cx="11254154"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 name="Connettore 1 8">
            <a:extLst>
              <a:ext uri="{FF2B5EF4-FFF2-40B4-BE49-F238E27FC236}">
                <a16:creationId xmlns:a16="http://schemas.microsoft.com/office/drawing/2014/main" id="{08F76819-D2ED-2C8F-E2D4-A01385B9ABD3}"/>
              </a:ext>
            </a:extLst>
          </p:cNvPr>
          <p:cNvCxnSpPr>
            <a:cxnSpLocks/>
          </p:cNvCxnSpPr>
          <p:nvPr userDrawn="1"/>
        </p:nvCxnSpPr>
        <p:spPr>
          <a:xfrm>
            <a:off x="445476" y="4759567"/>
            <a:ext cx="11254154"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0" name="Connettore 1 9">
            <a:extLst>
              <a:ext uri="{FF2B5EF4-FFF2-40B4-BE49-F238E27FC236}">
                <a16:creationId xmlns:a16="http://schemas.microsoft.com/office/drawing/2014/main" id="{6B4369C5-FAB9-E618-7E31-8387CB8E4F22}"/>
              </a:ext>
            </a:extLst>
          </p:cNvPr>
          <p:cNvCxnSpPr>
            <a:cxnSpLocks/>
          </p:cNvCxnSpPr>
          <p:nvPr userDrawn="1"/>
        </p:nvCxnSpPr>
        <p:spPr>
          <a:xfrm>
            <a:off x="445476" y="5580182"/>
            <a:ext cx="11254154"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5" name="Connettore 1 14">
            <a:extLst>
              <a:ext uri="{FF2B5EF4-FFF2-40B4-BE49-F238E27FC236}">
                <a16:creationId xmlns:a16="http://schemas.microsoft.com/office/drawing/2014/main" id="{51A31EEE-B381-BB98-CE38-2BAA467FD385}"/>
              </a:ext>
            </a:extLst>
          </p:cNvPr>
          <p:cNvCxnSpPr>
            <a:cxnSpLocks/>
          </p:cNvCxnSpPr>
          <p:nvPr userDrawn="1"/>
        </p:nvCxnSpPr>
        <p:spPr>
          <a:xfrm>
            <a:off x="5955322" y="2297722"/>
            <a:ext cx="0" cy="4103076"/>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6" name="Connettore 1 15">
            <a:extLst>
              <a:ext uri="{FF2B5EF4-FFF2-40B4-BE49-F238E27FC236}">
                <a16:creationId xmlns:a16="http://schemas.microsoft.com/office/drawing/2014/main" id="{1A348A43-3909-17C7-6983-9A436A8AA99A}"/>
              </a:ext>
            </a:extLst>
          </p:cNvPr>
          <p:cNvCxnSpPr>
            <a:cxnSpLocks/>
          </p:cNvCxnSpPr>
          <p:nvPr userDrawn="1"/>
        </p:nvCxnSpPr>
        <p:spPr>
          <a:xfrm>
            <a:off x="445476" y="2297722"/>
            <a:ext cx="0" cy="4103076"/>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7" name="Connettore 1 16">
            <a:extLst>
              <a:ext uri="{FF2B5EF4-FFF2-40B4-BE49-F238E27FC236}">
                <a16:creationId xmlns:a16="http://schemas.microsoft.com/office/drawing/2014/main" id="{BD261502-9F4A-CE0B-A0A0-60BEDCC0CDF3}"/>
              </a:ext>
            </a:extLst>
          </p:cNvPr>
          <p:cNvCxnSpPr>
            <a:cxnSpLocks/>
          </p:cNvCxnSpPr>
          <p:nvPr userDrawn="1"/>
        </p:nvCxnSpPr>
        <p:spPr>
          <a:xfrm>
            <a:off x="11699630" y="2297722"/>
            <a:ext cx="0" cy="4103076"/>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22" name="Connettore 1 21">
            <a:extLst>
              <a:ext uri="{FF2B5EF4-FFF2-40B4-BE49-F238E27FC236}">
                <a16:creationId xmlns:a16="http://schemas.microsoft.com/office/drawing/2014/main" id="{372F803E-4693-75AE-236E-A07BE72F34A6}"/>
              </a:ext>
            </a:extLst>
          </p:cNvPr>
          <p:cNvCxnSpPr>
            <a:cxnSpLocks/>
          </p:cNvCxnSpPr>
          <p:nvPr userDrawn="1"/>
        </p:nvCxnSpPr>
        <p:spPr>
          <a:xfrm>
            <a:off x="445476" y="6400798"/>
            <a:ext cx="11254154"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0" name="Rettangolo 29">
            <a:extLst>
              <a:ext uri="{FF2B5EF4-FFF2-40B4-BE49-F238E27FC236}">
                <a16:creationId xmlns:a16="http://schemas.microsoft.com/office/drawing/2014/main" id="{42ED0365-760C-2271-252E-CAA3E284D4CC}"/>
              </a:ext>
            </a:extLst>
          </p:cNvPr>
          <p:cNvSpPr/>
          <p:nvPr userDrawn="1"/>
        </p:nvSpPr>
        <p:spPr>
          <a:xfrm>
            <a:off x="5955322" y="2297722"/>
            <a:ext cx="5744308" cy="154859"/>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pic>
        <p:nvPicPr>
          <p:cNvPr id="37" name="Immagine 36">
            <a:extLst>
              <a:ext uri="{FF2B5EF4-FFF2-40B4-BE49-F238E27FC236}">
                <a16:creationId xmlns:a16="http://schemas.microsoft.com/office/drawing/2014/main" id="{02C05B55-DF90-2F50-2D5D-2D55C508DF70}"/>
              </a:ext>
            </a:extLst>
          </p:cNvPr>
          <p:cNvPicPr>
            <a:picLocks noChangeAspect="1"/>
          </p:cNvPicPr>
          <p:nvPr userDrawn="1"/>
        </p:nvPicPr>
        <p:blipFill>
          <a:blip r:embed="rId2"/>
          <a:stretch>
            <a:fillRect/>
          </a:stretch>
        </p:blipFill>
        <p:spPr>
          <a:xfrm>
            <a:off x="2869465" y="1428969"/>
            <a:ext cx="376895" cy="581495"/>
          </a:xfrm>
          <a:prstGeom prst="rect">
            <a:avLst/>
          </a:prstGeom>
        </p:spPr>
      </p:pic>
      <p:pic>
        <p:nvPicPr>
          <p:cNvPr id="38" name="Immagine 37">
            <a:extLst>
              <a:ext uri="{FF2B5EF4-FFF2-40B4-BE49-F238E27FC236}">
                <a16:creationId xmlns:a16="http://schemas.microsoft.com/office/drawing/2014/main" id="{62423774-BC09-156E-B1C5-49A25B93D120}"/>
              </a:ext>
            </a:extLst>
          </p:cNvPr>
          <p:cNvPicPr>
            <a:picLocks noChangeAspect="1"/>
          </p:cNvPicPr>
          <p:nvPr userDrawn="1"/>
        </p:nvPicPr>
        <p:blipFill>
          <a:blip r:embed="rId2"/>
          <a:stretch>
            <a:fillRect/>
          </a:stretch>
        </p:blipFill>
        <p:spPr>
          <a:xfrm>
            <a:off x="3114792" y="1428969"/>
            <a:ext cx="376895" cy="581495"/>
          </a:xfrm>
          <a:prstGeom prst="rect">
            <a:avLst/>
          </a:prstGeom>
        </p:spPr>
      </p:pic>
      <p:pic>
        <p:nvPicPr>
          <p:cNvPr id="39" name="Immagine 38">
            <a:extLst>
              <a:ext uri="{FF2B5EF4-FFF2-40B4-BE49-F238E27FC236}">
                <a16:creationId xmlns:a16="http://schemas.microsoft.com/office/drawing/2014/main" id="{F45B54D6-D7C3-5053-B6E6-DA4EA2B0461B}"/>
              </a:ext>
            </a:extLst>
          </p:cNvPr>
          <p:cNvPicPr>
            <a:picLocks noChangeAspect="1"/>
          </p:cNvPicPr>
          <p:nvPr userDrawn="1"/>
        </p:nvPicPr>
        <p:blipFill>
          <a:blip r:embed="rId2"/>
          <a:stretch>
            <a:fillRect/>
          </a:stretch>
        </p:blipFill>
        <p:spPr>
          <a:xfrm>
            <a:off x="3360118" y="1428969"/>
            <a:ext cx="376895" cy="581495"/>
          </a:xfrm>
          <a:prstGeom prst="rect">
            <a:avLst/>
          </a:prstGeom>
        </p:spPr>
      </p:pic>
      <p:pic>
        <p:nvPicPr>
          <p:cNvPr id="40" name="Immagine 39" descr="Immagine che contiene logo&#10;&#10;Descrizione generata automaticamente">
            <a:extLst>
              <a:ext uri="{FF2B5EF4-FFF2-40B4-BE49-F238E27FC236}">
                <a16:creationId xmlns:a16="http://schemas.microsoft.com/office/drawing/2014/main" id="{75355C7D-E1E6-51B8-E624-7E8F333AEE38}"/>
              </a:ext>
            </a:extLst>
          </p:cNvPr>
          <p:cNvPicPr>
            <a:picLocks noChangeAspect="1"/>
          </p:cNvPicPr>
          <p:nvPr userDrawn="1"/>
        </p:nvPicPr>
        <p:blipFill>
          <a:blip r:embed="rId3"/>
          <a:stretch>
            <a:fillRect/>
          </a:stretch>
        </p:blipFill>
        <p:spPr>
          <a:xfrm>
            <a:off x="345686" y="271725"/>
            <a:ext cx="718906" cy="900000"/>
          </a:xfrm>
          <a:prstGeom prst="rect">
            <a:avLst/>
          </a:prstGeom>
        </p:spPr>
      </p:pic>
      <p:sp>
        <p:nvSpPr>
          <p:cNvPr id="41" name="Segnaposto testo 53">
            <a:extLst>
              <a:ext uri="{FF2B5EF4-FFF2-40B4-BE49-F238E27FC236}">
                <a16:creationId xmlns:a16="http://schemas.microsoft.com/office/drawing/2014/main" id="{51074CE1-AF0F-4F23-BC0C-EB5B75C0CB84}"/>
              </a:ext>
            </a:extLst>
          </p:cNvPr>
          <p:cNvSpPr>
            <a:spLocks noGrp="1"/>
          </p:cNvSpPr>
          <p:nvPr>
            <p:ph type="body" sz="quarter" idx="10" hasCustomPrompt="1"/>
          </p:nvPr>
        </p:nvSpPr>
        <p:spPr>
          <a:xfrm>
            <a:off x="323200" y="1526038"/>
            <a:ext cx="2423602" cy="455009"/>
          </a:xfrm>
        </p:spPr>
        <p:txBody>
          <a:bodyPr>
            <a:noAutofit/>
          </a:bodyPr>
          <a:lstStyle>
            <a:lvl1pPr marL="0" indent="0" algn="l">
              <a:buNone/>
              <a:defRPr sz="3600" b="0" i="0">
                <a:latin typeface="MACHOMODULAR-MEDIUM" panose="020B0803030504080B04" pitchFamily="34" charset="77"/>
              </a:defRPr>
            </a:lvl1pPr>
          </a:lstStyle>
          <a:p>
            <a:pPr lvl="0"/>
            <a:r>
              <a:rPr lang="it-IT" dirty="0"/>
              <a:t>Produzione</a:t>
            </a:r>
          </a:p>
        </p:txBody>
      </p:sp>
      <p:sp>
        <p:nvSpPr>
          <p:cNvPr id="44" name="Segnaposto testo 43">
            <a:extLst>
              <a:ext uri="{FF2B5EF4-FFF2-40B4-BE49-F238E27FC236}">
                <a16:creationId xmlns:a16="http://schemas.microsoft.com/office/drawing/2014/main" id="{819BFA2F-499F-CEC6-9B2E-5F8E75156A88}"/>
              </a:ext>
            </a:extLst>
          </p:cNvPr>
          <p:cNvSpPr>
            <a:spLocks noGrp="1"/>
          </p:cNvSpPr>
          <p:nvPr>
            <p:ph type="body" sz="quarter" idx="11" hasCustomPrompt="1"/>
          </p:nvPr>
        </p:nvSpPr>
        <p:spPr>
          <a:xfrm>
            <a:off x="5970040" y="1722905"/>
            <a:ext cx="3262313" cy="267552"/>
          </a:xfrm>
        </p:spPr>
        <p:txBody>
          <a:bodyPr>
            <a:normAutofit/>
          </a:bodyPr>
          <a:lstStyle>
            <a:lvl1pPr marL="0" indent="0">
              <a:buNone/>
              <a:defRPr sz="2000" b="0" i="0">
                <a:latin typeface="MACHOMODULAR-MEDIUM" panose="020B0803030504080B04" pitchFamily="34" charset="77"/>
              </a:defRPr>
            </a:lvl1pPr>
            <a:lvl2pPr>
              <a:defRPr b="0" i="0">
                <a:latin typeface="MACHOMODULAR-MEDIUM" panose="020B0803030504080B04" pitchFamily="34" charset="77"/>
              </a:defRPr>
            </a:lvl2pPr>
            <a:lvl3pPr>
              <a:defRPr b="0" i="0">
                <a:latin typeface="MACHOMODULAR-MEDIUM" panose="020B0803030504080B04" pitchFamily="34" charset="77"/>
              </a:defRPr>
            </a:lvl3pPr>
            <a:lvl4pPr>
              <a:defRPr b="0" i="0">
                <a:latin typeface="MACHOMODULAR-MEDIUM" panose="020B0803030504080B04" pitchFamily="34" charset="77"/>
              </a:defRPr>
            </a:lvl4pPr>
            <a:lvl5pPr>
              <a:defRPr b="0" i="0">
                <a:latin typeface="MACHOMODULAR-MEDIUM" panose="020B0803030504080B04" pitchFamily="34" charset="77"/>
              </a:defRPr>
            </a:lvl5pPr>
          </a:lstStyle>
          <a:p>
            <a:pPr lvl="0"/>
            <a:r>
              <a:rPr lang="it-IT" dirty="0"/>
              <a:t>di cui:</a:t>
            </a:r>
          </a:p>
        </p:txBody>
      </p:sp>
      <p:sp>
        <p:nvSpPr>
          <p:cNvPr id="45" name="Segnaposto testo 53">
            <a:extLst>
              <a:ext uri="{FF2B5EF4-FFF2-40B4-BE49-F238E27FC236}">
                <a16:creationId xmlns:a16="http://schemas.microsoft.com/office/drawing/2014/main" id="{5E4F67AC-919D-2BBF-9E17-E231F0BE2F0A}"/>
              </a:ext>
            </a:extLst>
          </p:cNvPr>
          <p:cNvSpPr>
            <a:spLocks noGrp="1"/>
          </p:cNvSpPr>
          <p:nvPr>
            <p:ph type="body" sz="quarter" idx="12" hasCustomPrompt="1"/>
          </p:nvPr>
        </p:nvSpPr>
        <p:spPr>
          <a:xfrm>
            <a:off x="512864" y="2497744"/>
            <a:ext cx="3161002" cy="462255"/>
          </a:xfrm>
        </p:spPr>
        <p:txBody>
          <a:bodyPr>
            <a:noAutofit/>
          </a:bodyPr>
          <a:lstStyle>
            <a:lvl1pPr marL="0" indent="0" algn="l">
              <a:buNone/>
              <a:defRPr sz="3600" b="0" i="0">
                <a:latin typeface="MACHOMODULAR-MEDIUM" panose="020B0803030504080B04" pitchFamily="34" charset="77"/>
              </a:defRPr>
            </a:lvl1pPr>
          </a:lstStyle>
          <a:p>
            <a:r>
              <a:rPr lang="it-IT" sz="3600" dirty="0">
                <a:latin typeface="MACHOMODULAR-MEDIUM" panose="020B0803030504080B04" pitchFamily="34" charset="77"/>
              </a:rPr>
              <a:t>104.703.308</a:t>
            </a:r>
          </a:p>
        </p:txBody>
      </p:sp>
      <p:sp>
        <p:nvSpPr>
          <p:cNvPr id="46" name="Segnaposto testo 53">
            <a:extLst>
              <a:ext uri="{FF2B5EF4-FFF2-40B4-BE49-F238E27FC236}">
                <a16:creationId xmlns:a16="http://schemas.microsoft.com/office/drawing/2014/main" id="{AED7098A-8812-C89A-95B5-4C9D483A0F90}"/>
              </a:ext>
            </a:extLst>
          </p:cNvPr>
          <p:cNvSpPr>
            <a:spLocks noGrp="1"/>
          </p:cNvSpPr>
          <p:nvPr>
            <p:ph type="body" sz="quarter" idx="13" hasCustomPrompt="1"/>
          </p:nvPr>
        </p:nvSpPr>
        <p:spPr>
          <a:xfrm>
            <a:off x="512864" y="3345272"/>
            <a:ext cx="3161002" cy="462255"/>
          </a:xfrm>
        </p:spPr>
        <p:txBody>
          <a:bodyPr>
            <a:noAutofit/>
          </a:bodyPr>
          <a:lstStyle>
            <a:lvl1pPr marL="0" indent="0" algn="l">
              <a:buNone/>
              <a:defRPr sz="3600" b="0" i="0">
                <a:latin typeface="MACHOMODULAR-MEDIUM" panose="020B0803030504080B04" pitchFamily="34" charset="77"/>
              </a:defRPr>
            </a:lvl1pPr>
          </a:lstStyle>
          <a:p>
            <a:r>
              <a:rPr lang="it-IT" sz="3600" dirty="0">
                <a:latin typeface="MACHOMODULAR-MEDIUM" panose="020B0803030504080B04" pitchFamily="34" charset="77"/>
              </a:rPr>
              <a:t>€ 621. 355. 104</a:t>
            </a:r>
          </a:p>
        </p:txBody>
      </p:sp>
      <p:sp>
        <p:nvSpPr>
          <p:cNvPr id="49" name="Segnaposto testo 48">
            <a:extLst>
              <a:ext uri="{FF2B5EF4-FFF2-40B4-BE49-F238E27FC236}">
                <a16:creationId xmlns:a16="http://schemas.microsoft.com/office/drawing/2014/main" id="{4BED1B0C-755F-5B89-9E6C-89DEFA0138F3}"/>
              </a:ext>
            </a:extLst>
          </p:cNvPr>
          <p:cNvSpPr>
            <a:spLocks noGrp="1"/>
          </p:cNvSpPr>
          <p:nvPr>
            <p:ph type="body" sz="quarter" idx="14"/>
          </p:nvPr>
        </p:nvSpPr>
        <p:spPr>
          <a:xfrm>
            <a:off x="3822822" y="2496263"/>
            <a:ext cx="1778462" cy="478938"/>
          </a:xfrm>
        </p:spPr>
        <p:txBody>
          <a:bodyPr>
            <a:normAutofit/>
          </a:bodyPr>
          <a:lstStyle>
            <a:lvl1pPr marL="0" indent="0">
              <a:buNone/>
              <a:defRPr sz="1500" b="0" i="0">
                <a:latin typeface="MACHOMODULAR-THIN" panose="020B0803030504080B04" pitchFamily="34" charset="77"/>
              </a:defRPr>
            </a:lvl1pPr>
          </a:lstStyle>
          <a:p>
            <a:pPr lvl="0"/>
            <a:r>
              <a:rPr lang="it-IT" dirty="0"/>
              <a:t>Fare clic per modificare gli</a:t>
            </a:r>
          </a:p>
        </p:txBody>
      </p:sp>
      <p:sp>
        <p:nvSpPr>
          <p:cNvPr id="50" name="Segnaposto testo 48">
            <a:extLst>
              <a:ext uri="{FF2B5EF4-FFF2-40B4-BE49-F238E27FC236}">
                <a16:creationId xmlns:a16="http://schemas.microsoft.com/office/drawing/2014/main" id="{B2D8676C-C06A-14D1-7151-3E46E869E6C2}"/>
              </a:ext>
            </a:extLst>
          </p:cNvPr>
          <p:cNvSpPr>
            <a:spLocks noGrp="1"/>
          </p:cNvSpPr>
          <p:nvPr>
            <p:ph type="body" sz="quarter" idx="15"/>
          </p:nvPr>
        </p:nvSpPr>
        <p:spPr>
          <a:xfrm>
            <a:off x="3822822" y="3332605"/>
            <a:ext cx="1778462" cy="478938"/>
          </a:xfrm>
        </p:spPr>
        <p:txBody>
          <a:bodyPr>
            <a:normAutofit/>
          </a:bodyPr>
          <a:lstStyle>
            <a:lvl1pPr marL="0" indent="0">
              <a:buNone/>
              <a:defRPr sz="1500" b="0" i="0">
                <a:latin typeface="MACHOMODULAR-THIN" panose="020B0803030504080B04" pitchFamily="34" charset="77"/>
              </a:defRPr>
            </a:lvl1pPr>
          </a:lstStyle>
          <a:p>
            <a:pPr lvl="0"/>
            <a:r>
              <a:rPr lang="it-IT" dirty="0"/>
              <a:t>Fare clic per modificare gli</a:t>
            </a:r>
          </a:p>
        </p:txBody>
      </p:sp>
      <p:sp>
        <p:nvSpPr>
          <p:cNvPr id="51" name="Segnaposto testo 48">
            <a:extLst>
              <a:ext uri="{FF2B5EF4-FFF2-40B4-BE49-F238E27FC236}">
                <a16:creationId xmlns:a16="http://schemas.microsoft.com/office/drawing/2014/main" id="{48EFDEED-3B9D-7262-E9FE-199ECE44AD6C}"/>
              </a:ext>
            </a:extLst>
          </p:cNvPr>
          <p:cNvSpPr>
            <a:spLocks noGrp="1"/>
          </p:cNvSpPr>
          <p:nvPr>
            <p:ph type="body" sz="quarter" idx="16"/>
          </p:nvPr>
        </p:nvSpPr>
        <p:spPr>
          <a:xfrm>
            <a:off x="7971075" y="2496263"/>
            <a:ext cx="3374507" cy="478938"/>
          </a:xfrm>
        </p:spPr>
        <p:txBody>
          <a:bodyPr>
            <a:normAutofit/>
          </a:bodyPr>
          <a:lstStyle>
            <a:lvl1pPr marL="0" indent="0">
              <a:buNone/>
              <a:defRPr sz="1500" b="0" i="0">
                <a:latin typeface="MACHOMODULAR-THIN" panose="020B0803030504080B04" pitchFamily="34" charset="77"/>
              </a:defRPr>
            </a:lvl1pPr>
          </a:lstStyle>
          <a:p>
            <a:pPr lvl="0"/>
            <a:r>
              <a:rPr lang="it-IT" dirty="0"/>
              <a:t>Fare clic per modificare gli</a:t>
            </a:r>
          </a:p>
        </p:txBody>
      </p:sp>
      <p:sp>
        <p:nvSpPr>
          <p:cNvPr id="52" name="Segnaposto testo 48">
            <a:extLst>
              <a:ext uri="{FF2B5EF4-FFF2-40B4-BE49-F238E27FC236}">
                <a16:creationId xmlns:a16="http://schemas.microsoft.com/office/drawing/2014/main" id="{D16D2F7A-8E11-B19F-4531-86595EFEF0D1}"/>
              </a:ext>
            </a:extLst>
          </p:cNvPr>
          <p:cNvSpPr>
            <a:spLocks noGrp="1"/>
          </p:cNvSpPr>
          <p:nvPr>
            <p:ph type="body" sz="quarter" idx="17"/>
          </p:nvPr>
        </p:nvSpPr>
        <p:spPr>
          <a:xfrm>
            <a:off x="7971074" y="3332605"/>
            <a:ext cx="3374501" cy="478938"/>
          </a:xfrm>
        </p:spPr>
        <p:txBody>
          <a:bodyPr>
            <a:normAutofit/>
          </a:bodyPr>
          <a:lstStyle>
            <a:lvl1pPr marL="0" indent="0">
              <a:buNone/>
              <a:defRPr sz="1500" b="0" i="0">
                <a:latin typeface="MACHOMODULAR-THIN" panose="020B0803030504080B04" pitchFamily="34" charset="77"/>
              </a:defRPr>
            </a:lvl1pPr>
          </a:lstStyle>
          <a:p>
            <a:pPr lvl="0"/>
            <a:r>
              <a:rPr lang="it-IT" dirty="0"/>
              <a:t>Fare clic per modificare gli</a:t>
            </a:r>
          </a:p>
        </p:txBody>
      </p:sp>
      <p:sp>
        <p:nvSpPr>
          <p:cNvPr id="53" name="Segnaposto testo 48">
            <a:extLst>
              <a:ext uri="{FF2B5EF4-FFF2-40B4-BE49-F238E27FC236}">
                <a16:creationId xmlns:a16="http://schemas.microsoft.com/office/drawing/2014/main" id="{4E22AE5A-08CB-B249-6168-DC8EF995187A}"/>
              </a:ext>
            </a:extLst>
          </p:cNvPr>
          <p:cNvSpPr>
            <a:spLocks noGrp="1"/>
          </p:cNvSpPr>
          <p:nvPr>
            <p:ph type="body" sz="quarter" idx="18"/>
          </p:nvPr>
        </p:nvSpPr>
        <p:spPr>
          <a:xfrm>
            <a:off x="7971074" y="4102039"/>
            <a:ext cx="3374495" cy="478938"/>
          </a:xfrm>
        </p:spPr>
        <p:txBody>
          <a:bodyPr>
            <a:normAutofit/>
          </a:bodyPr>
          <a:lstStyle>
            <a:lvl1pPr marL="0" indent="0">
              <a:buNone/>
              <a:defRPr sz="1500" b="0" i="0">
                <a:latin typeface="MACHOMODULAR-THIN" panose="020B0803030504080B04" pitchFamily="34" charset="77"/>
              </a:defRPr>
            </a:lvl1pPr>
          </a:lstStyle>
          <a:p>
            <a:pPr lvl="0"/>
            <a:r>
              <a:rPr lang="it-IT" dirty="0"/>
              <a:t>Fare clic per modificare gli</a:t>
            </a:r>
          </a:p>
        </p:txBody>
      </p:sp>
      <p:sp>
        <p:nvSpPr>
          <p:cNvPr id="54" name="Segnaposto testo 48">
            <a:extLst>
              <a:ext uri="{FF2B5EF4-FFF2-40B4-BE49-F238E27FC236}">
                <a16:creationId xmlns:a16="http://schemas.microsoft.com/office/drawing/2014/main" id="{402823D8-6A82-0A85-A28E-53F86B9837A7}"/>
              </a:ext>
            </a:extLst>
          </p:cNvPr>
          <p:cNvSpPr>
            <a:spLocks noGrp="1"/>
          </p:cNvSpPr>
          <p:nvPr>
            <p:ph type="body" sz="quarter" idx="19"/>
          </p:nvPr>
        </p:nvSpPr>
        <p:spPr>
          <a:xfrm>
            <a:off x="7971074" y="4927229"/>
            <a:ext cx="3374485" cy="478938"/>
          </a:xfrm>
        </p:spPr>
        <p:txBody>
          <a:bodyPr>
            <a:normAutofit/>
          </a:bodyPr>
          <a:lstStyle>
            <a:lvl1pPr marL="0" indent="0">
              <a:buNone/>
              <a:defRPr sz="1500" b="0" i="0">
                <a:latin typeface="MACHOMODULAR-THIN" panose="020B0803030504080B04" pitchFamily="34" charset="77"/>
              </a:defRPr>
            </a:lvl1pPr>
          </a:lstStyle>
          <a:p>
            <a:pPr lvl="0"/>
            <a:r>
              <a:rPr lang="it-IT" dirty="0"/>
              <a:t>Fare clic per modificare gli</a:t>
            </a:r>
          </a:p>
        </p:txBody>
      </p:sp>
      <p:sp>
        <p:nvSpPr>
          <p:cNvPr id="55" name="Segnaposto testo 48">
            <a:extLst>
              <a:ext uri="{FF2B5EF4-FFF2-40B4-BE49-F238E27FC236}">
                <a16:creationId xmlns:a16="http://schemas.microsoft.com/office/drawing/2014/main" id="{7186EAD4-19AF-8143-ACF1-401D042BC1F1}"/>
              </a:ext>
            </a:extLst>
          </p:cNvPr>
          <p:cNvSpPr>
            <a:spLocks noGrp="1"/>
          </p:cNvSpPr>
          <p:nvPr>
            <p:ph type="body" sz="quarter" idx="20"/>
          </p:nvPr>
        </p:nvSpPr>
        <p:spPr>
          <a:xfrm>
            <a:off x="7971074" y="5763571"/>
            <a:ext cx="3374473" cy="478938"/>
          </a:xfrm>
        </p:spPr>
        <p:txBody>
          <a:bodyPr>
            <a:normAutofit/>
          </a:bodyPr>
          <a:lstStyle>
            <a:lvl1pPr marL="0" indent="0">
              <a:buNone/>
              <a:defRPr sz="1500" b="0" i="0">
                <a:latin typeface="MACHOMODULAR-THIN" panose="020B0803030504080B04" pitchFamily="34" charset="77"/>
              </a:defRPr>
            </a:lvl1pPr>
          </a:lstStyle>
          <a:p>
            <a:pPr lvl="0"/>
            <a:r>
              <a:rPr lang="it-IT" dirty="0"/>
              <a:t>Fare clic per modificare gli</a:t>
            </a:r>
          </a:p>
        </p:txBody>
      </p:sp>
      <p:sp>
        <p:nvSpPr>
          <p:cNvPr id="56" name="Segnaposto testo 43">
            <a:extLst>
              <a:ext uri="{FF2B5EF4-FFF2-40B4-BE49-F238E27FC236}">
                <a16:creationId xmlns:a16="http://schemas.microsoft.com/office/drawing/2014/main" id="{C191EF08-D9FB-AB90-27D5-897422AD89B3}"/>
              </a:ext>
            </a:extLst>
          </p:cNvPr>
          <p:cNvSpPr>
            <a:spLocks noGrp="1"/>
          </p:cNvSpPr>
          <p:nvPr>
            <p:ph type="body" sz="quarter" idx="21" hasCustomPrompt="1"/>
          </p:nvPr>
        </p:nvSpPr>
        <p:spPr>
          <a:xfrm>
            <a:off x="6098640" y="2626596"/>
            <a:ext cx="1518388" cy="267552"/>
          </a:xfrm>
        </p:spPr>
        <p:txBody>
          <a:bodyPr>
            <a:normAutofit/>
          </a:bodyPr>
          <a:lstStyle>
            <a:lvl1pPr marL="0" indent="0">
              <a:buNone/>
              <a:defRPr sz="2000" b="0" i="0">
                <a:solidFill>
                  <a:schemeClr val="tx1">
                    <a:lumMod val="50000"/>
                    <a:lumOff val="50000"/>
                  </a:schemeClr>
                </a:solidFill>
                <a:latin typeface="MACHOMODULAR-MEDIUM" panose="020B0803030504080B04" pitchFamily="34" charset="77"/>
              </a:defRPr>
            </a:lvl1pPr>
            <a:lvl2pPr>
              <a:defRPr b="0" i="0">
                <a:latin typeface="MACHOMODULAR-MEDIUM" panose="020B0803030504080B04" pitchFamily="34" charset="77"/>
              </a:defRPr>
            </a:lvl2pPr>
            <a:lvl3pPr>
              <a:defRPr b="0" i="0">
                <a:latin typeface="MACHOMODULAR-MEDIUM" panose="020B0803030504080B04" pitchFamily="34" charset="77"/>
              </a:defRPr>
            </a:lvl3pPr>
            <a:lvl4pPr>
              <a:defRPr b="0" i="0">
                <a:latin typeface="MACHOMODULAR-MEDIUM" panose="020B0803030504080B04" pitchFamily="34" charset="77"/>
              </a:defRPr>
            </a:lvl4pPr>
            <a:lvl5pPr>
              <a:defRPr b="0" i="0">
                <a:latin typeface="MACHOMODULAR-MEDIUM" panose="020B0803030504080B04" pitchFamily="34" charset="77"/>
              </a:defRPr>
            </a:lvl5pPr>
          </a:lstStyle>
          <a:p>
            <a:pPr lvl="0"/>
            <a:r>
              <a:rPr lang="it-IT" dirty="0"/>
              <a:t>10.000.000</a:t>
            </a:r>
          </a:p>
        </p:txBody>
      </p:sp>
      <p:sp>
        <p:nvSpPr>
          <p:cNvPr id="57" name="Segnaposto testo 43">
            <a:extLst>
              <a:ext uri="{FF2B5EF4-FFF2-40B4-BE49-F238E27FC236}">
                <a16:creationId xmlns:a16="http://schemas.microsoft.com/office/drawing/2014/main" id="{E67DE855-4005-F112-1DBA-9BD35D3AFBF6}"/>
              </a:ext>
            </a:extLst>
          </p:cNvPr>
          <p:cNvSpPr>
            <a:spLocks noGrp="1"/>
          </p:cNvSpPr>
          <p:nvPr>
            <p:ph type="body" sz="quarter" idx="22" hasCustomPrompt="1"/>
          </p:nvPr>
        </p:nvSpPr>
        <p:spPr>
          <a:xfrm>
            <a:off x="6098640" y="3418333"/>
            <a:ext cx="1518380" cy="267552"/>
          </a:xfrm>
        </p:spPr>
        <p:txBody>
          <a:bodyPr>
            <a:normAutofit/>
          </a:bodyPr>
          <a:lstStyle>
            <a:lvl1pPr marL="0" indent="0">
              <a:buNone/>
              <a:defRPr sz="2000" b="0" i="0">
                <a:solidFill>
                  <a:schemeClr val="tx1">
                    <a:lumMod val="50000"/>
                    <a:lumOff val="50000"/>
                  </a:schemeClr>
                </a:solidFill>
                <a:latin typeface="MACHOMODULAR-MEDIUM" panose="020B0803030504080B04" pitchFamily="34" charset="77"/>
              </a:defRPr>
            </a:lvl1pPr>
            <a:lvl2pPr>
              <a:defRPr b="0" i="0">
                <a:latin typeface="MACHOMODULAR-MEDIUM" panose="020B0803030504080B04" pitchFamily="34" charset="77"/>
              </a:defRPr>
            </a:lvl2pPr>
            <a:lvl3pPr>
              <a:defRPr b="0" i="0">
                <a:latin typeface="MACHOMODULAR-MEDIUM" panose="020B0803030504080B04" pitchFamily="34" charset="77"/>
              </a:defRPr>
            </a:lvl3pPr>
            <a:lvl4pPr>
              <a:defRPr b="0" i="0">
                <a:latin typeface="MACHOMODULAR-MEDIUM" panose="020B0803030504080B04" pitchFamily="34" charset="77"/>
              </a:defRPr>
            </a:lvl4pPr>
            <a:lvl5pPr>
              <a:defRPr b="0" i="0">
                <a:latin typeface="MACHOMODULAR-MEDIUM" panose="020B0803030504080B04" pitchFamily="34" charset="77"/>
              </a:defRPr>
            </a:lvl5pPr>
          </a:lstStyle>
          <a:p>
            <a:pPr lvl="0"/>
            <a:r>
              <a:rPr lang="it-IT" dirty="0"/>
              <a:t>10.000.000</a:t>
            </a:r>
          </a:p>
        </p:txBody>
      </p:sp>
      <p:sp>
        <p:nvSpPr>
          <p:cNvPr id="58" name="Segnaposto testo 43">
            <a:extLst>
              <a:ext uri="{FF2B5EF4-FFF2-40B4-BE49-F238E27FC236}">
                <a16:creationId xmlns:a16="http://schemas.microsoft.com/office/drawing/2014/main" id="{0FF5BF63-04B6-C124-41E8-3813BFEDA020}"/>
              </a:ext>
            </a:extLst>
          </p:cNvPr>
          <p:cNvSpPr>
            <a:spLocks noGrp="1"/>
          </p:cNvSpPr>
          <p:nvPr>
            <p:ph type="body" sz="quarter" idx="23" hasCustomPrompt="1"/>
          </p:nvPr>
        </p:nvSpPr>
        <p:spPr>
          <a:xfrm>
            <a:off x="6098640" y="4281243"/>
            <a:ext cx="1518374" cy="267552"/>
          </a:xfrm>
        </p:spPr>
        <p:txBody>
          <a:bodyPr>
            <a:normAutofit/>
          </a:bodyPr>
          <a:lstStyle>
            <a:lvl1pPr marL="0" indent="0">
              <a:buNone/>
              <a:defRPr sz="2000" b="0" i="0">
                <a:solidFill>
                  <a:schemeClr val="tx1">
                    <a:lumMod val="50000"/>
                    <a:lumOff val="50000"/>
                  </a:schemeClr>
                </a:solidFill>
                <a:latin typeface="MACHOMODULAR-MEDIUM" panose="020B0803030504080B04" pitchFamily="34" charset="77"/>
              </a:defRPr>
            </a:lvl1pPr>
            <a:lvl2pPr>
              <a:defRPr b="0" i="0">
                <a:latin typeface="MACHOMODULAR-MEDIUM" panose="020B0803030504080B04" pitchFamily="34" charset="77"/>
              </a:defRPr>
            </a:lvl2pPr>
            <a:lvl3pPr>
              <a:defRPr b="0" i="0">
                <a:latin typeface="MACHOMODULAR-MEDIUM" panose="020B0803030504080B04" pitchFamily="34" charset="77"/>
              </a:defRPr>
            </a:lvl3pPr>
            <a:lvl4pPr>
              <a:defRPr b="0" i="0">
                <a:latin typeface="MACHOMODULAR-MEDIUM" panose="020B0803030504080B04" pitchFamily="34" charset="77"/>
              </a:defRPr>
            </a:lvl4pPr>
            <a:lvl5pPr>
              <a:defRPr b="0" i="0">
                <a:latin typeface="MACHOMODULAR-MEDIUM" panose="020B0803030504080B04" pitchFamily="34" charset="77"/>
              </a:defRPr>
            </a:lvl5pPr>
          </a:lstStyle>
          <a:p>
            <a:pPr lvl="0"/>
            <a:r>
              <a:rPr lang="it-IT" dirty="0"/>
              <a:t>10.000.000</a:t>
            </a:r>
          </a:p>
        </p:txBody>
      </p:sp>
      <p:sp>
        <p:nvSpPr>
          <p:cNvPr id="59" name="Segnaposto testo 43">
            <a:extLst>
              <a:ext uri="{FF2B5EF4-FFF2-40B4-BE49-F238E27FC236}">
                <a16:creationId xmlns:a16="http://schemas.microsoft.com/office/drawing/2014/main" id="{881BD966-8370-D5AA-1B80-A3BE4900C597}"/>
              </a:ext>
            </a:extLst>
          </p:cNvPr>
          <p:cNvSpPr>
            <a:spLocks noGrp="1"/>
          </p:cNvSpPr>
          <p:nvPr>
            <p:ph type="body" sz="quarter" idx="24" hasCustomPrompt="1"/>
          </p:nvPr>
        </p:nvSpPr>
        <p:spPr>
          <a:xfrm>
            <a:off x="6098640" y="5057629"/>
            <a:ext cx="1518364" cy="267552"/>
          </a:xfrm>
        </p:spPr>
        <p:txBody>
          <a:bodyPr>
            <a:normAutofit/>
          </a:bodyPr>
          <a:lstStyle>
            <a:lvl1pPr marL="0" indent="0">
              <a:buNone/>
              <a:defRPr sz="2000" b="0" i="0">
                <a:solidFill>
                  <a:schemeClr val="tx1">
                    <a:lumMod val="50000"/>
                    <a:lumOff val="50000"/>
                  </a:schemeClr>
                </a:solidFill>
                <a:latin typeface="MACHOMODULAR-MEDIUM" panose="020B0803030504080B04" pitchFamily="34" charset="77"/>
              </a:defRPr>
            </a:lvl1pPr>
            <a:lvl2pPr>
              <a:defRPr b="0" i="0">
                <a:latin typeface="MACHOMODULAR-MEDIUM" panose="020B0803030504080B04" pitchFamily="34" charset="77"/>
              </a:defRPr>
            </a:lvl2pPr>
            <a:lvl3pPr>
              <a:defRPr b="0" i="0">
                <a:latin typeface="MACHOMODULAR-MEDIUM" panose="020B0803030504080B04" pitchFamily="34" charset="77"/>
              </a:defRPr>
            </a:lvl3pPr>
            <a:lvl4pPr>
              <a:defRPr b="0" i="0">
                <a:latin typeface="MACHOMODULAR-MEDIUM" panose="020B0803030504080B04" pitchFamily="34" charset="77"/>
              </a:defRPr>
            </a:lvl4pPr>
            <a:lvl5pPr>
              <a:defRPr b="0" i="0">
                <a:latin typeface="MACHOMODULAR-MEDIUM" panose="020B0803030504080B04" pitchFamily="34" charset="77"/>
              </a:defRPr>
            </a:lvl5pPr>
          </a:lstStyle>
          <a:p>
            <a:pPr lvl="0"/>
            <a:r>
              <a:rPr lang="it-IT" dirty="0"/>
              <a:t>10.000.000</a:t>
            </a:r>
          </a:p>
        </p:txBody>
      </p:sp>
      <p:sp>
        <p:nvSpPr>
          <p:cNvPr id="60" name="Segnaposto testo 43">
            <a:extLst>
              <a:ext uri="{FF2B5EF4-FFF2-40B4-BE49-F238E27FC236}">
                <a16:creationId xmlns:a16="http://schemas.microsoft.com/office/drawing/2014/main" id="{18B47E2F-C848-15C4-85AB-9A5FB42694D7}"/>
              </a:ext>
            </a:extLst>
          </p:cNvPr>
          <p:cNvSpPr>
            <a:spLocks noGrp="1"/>
          </p:cNvSpPr>
          <p:nvPr>
            <p:ph type="body" sz="quarter" idx="25" hasCustomPrompt="1"/>
          </p:nvPr>
        </p:nvSpPr>
        <p:spPr>
          <a:xfrm>
            <a:off x="6098640" y="5869264"/>
            <a:ext cx="1518352" cy="267552"/>
          </a:xfrm>
        </p:spPr>
        <p:txBody>
          <a:bodyPr>
            <a:normAutofit/>
          </a:bodyPr>
          <a:lstStyle>
            <a:lvl1pPr marL="0" indent="0">
              <a:buNone/>
              <a:defRPr sz="2000" b="0" i="0">
                <a:solidFill>
                  <a:schemeClr val="tx1">
                    <a:lumMod val="50000"/>
                    <a:lumOff val="50000"/>
                  </a:schemeClr>
                </a:solidFill>
                <a:latin typeface="MACHOMODULAR-MEDIUM" panose="020B0803030504080B04" pitchFamily="34" charset="77"/>
              </a:defRPr>
            </a:lvl1pPr>
            <a:lvl2pPr>
              <a:defRPr b="0" i="0">
                <a:latin typeface="MACHOMODULAR-MEDIUM" panose="020B0803030504080B04" pitchFamily="34" charset="77"/>
              </a:defRPr>
            </a:lvl2pPr>
            <a:lvl3pPr>
              <a:defRPr b="0" i="0">
                <a:latin typeface="MACHOMODULAR-MEDIUM" panose="020B0803030504080B04" pitchFamily="34" charset="77"/>
              </a:defRPr>
            </a:lvl3pPr>
            <a:lvl4pPr>
              <a:defRPr b="0" i="0">
                <a:latin typeface="MACHOMODULAR-MEDIUM" panose="020B0803030504080B04" pitchFamily="34" charset="77"/>
              </a:defRPr>
            </a:lvl4pPr>
            <a:lvl5pPr>
              <a:defRPr b="0" i="0">
                <a:latin typeface="MACHOMODULAR-MEDIUM" panose="020B0803030504080B04" pitchFamily="34" charset="77"/>
              </a:defRPr>
            </a:lvl5pPr>
          </a:lstStyle>
          <a:p>
            <a:pPr lvl="0"/>
            <a:r>
              <a:rPr lang="it-IT" dirty="0"/>
              <a:t>10.000.000</a:t>
            </a:r>
          </a:p>
        </p:txBody>
      </p:sp>
      <p:sp>
        <p:nvSpPr>
          <p:cNvPr id="71" name="Rettangolo 70">
            <a:extLst>
              <a:ext uri="{FF2B5EF4-FFF2-40B4-BE49-F238E27FC236}">
                <a16:creationId xmlns:a16="http://schemas.microsoft.com/office/drawing/2014/main" id="{5E4DA34A-C560-07D5-BFCB-DFC3C704CAEE}"/>
              </a:ext>
            </a:extLst>
          </p:cNvPr>
          <p:cNvSpPr/>
          <p:nvPr userDrawn="1"/>
        </p:nvSpPr>
        <p:spPr>
          <a:xfrm>
            <a:off x="5955322" y="3111761"/>
            <a:ext cx="5744308" cy="154859"/>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72" name="Rettangolo 71">
            <a:extLst>
              <a:ext uri="{FF2B5EF4-FFF2-40B4-BE49-F238E27FC236}">
                <a16:creationId xmlns:a16="http://schemas.microsoft.com/office/drawing/2014/main" id="{EA8F7DD5-B03B-E41A-E3FB-5BAA6D3362B9}"/>
              </a:ext>
            </a:extLst>
          </p:cNvPr>
          <p:cNvSpPr/>
          <p:nvPr userDrawn="1"/>
        </p:nvSpPr>
        <p:spPr>
          <a:xfrm>
            <a:off x="5955322" y="3994666"/>
            <a:ext cx="5744308" cy="154859"/>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73" name="Rettangolo 72">
            <a:extLst>
              <a:ext uri="{FF2B5EF4-FFF2-40B4-BE49-F238E27FC236}">
                <a16:creationId xmlns:a16="http://schemas.microsoft.com/office/drawing/2014/main" id="{5952E0F4-241F-159F-BF24-6038593BEB1E}"/>
              </a:ext>
            </a:extLst>
          </p:cNvPr>
          <p:cNvSpPr/>
          <p:nvPr userDrawn="1"/>
        </p:nvSpPr>
        <p:spPr>
          <a:xfrm>
            <a:off x="5955322" y="4739839"/>
            <a:ext cx="5744308" cy="154859"/>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74" name="Rettangolo 73">
            <a:extLst>
              <a:ext uri="{FF2B5EF4-FFF2-40B4-BE49-F238E27FC236}">
                <a16:creationId xmlns:a16="http://schemas.microsoft.com/office/drawing/2014/main" id="{CC679567-4F00-35B9-D0DD-F983BCBC61F5}"/>
              </a:ext>
            </a:extLst>
          </p:cNvPr>
          <p:cNvSpPr/>
          <p:nvPr userDrawn="1"/>
        </p:nvSpPr>
        <p:spPr>
          <a:xfrm>
            <a:off x="5955322" y="5565030"/>
            <a:ext cx="5744308" cy="154859"/>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1637939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460450059"/>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C764DE79-268F-4C1A-8933-263129D2AF90}" type="datetimeFigureOut">
              <a:rPr lang="en-US" smtClean="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439158163"/>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3495399356"/>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1/30/2026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2934263202"/>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1/30/2026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336507256"/>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7836224"/>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smtClean="0"/>
              <a:t>1/30/2026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t>‹N›</a:t>
            </a:fld>
            <a:endParaRPr lang="en-US" dirty="0"/>
          </a:p>
        </p:txBody>
      </p:sp>
    </p:spTree>
    <p:extLst>
      <p:ext uri="{BB962C8B-B14F-4D97-AF65-F5344CB8AC3E}">
        <p14:creationId xmlns:p14="http://schemas.microsoft.com/office/powerpoint/2010/main" val="394159317"/>
      </p:ext>
    </p:extLst>
  </p:cSld>
  <p:clrMap bg1="lt1" tx1="dk1" bg2="lt2" tx2="dk2" accent1="accent1" accent2="accent2" accent3="accent3" accent4="accent4" accent5="accent5" accent6="accent6" hlink="hlink" folHlink="folHlink"/>
  <p:sldLayoutIdLst>
    <p:sldLayoutId id="2147483782" r:id="rId1"/>
    <p:sldLayoutId id="2147483802" r:id="rId2"/>
    <p:sldLayoutId id="2147483803"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4" r:id="rId14"/>
    <p:sldLayoutId id="2147483796" r:id="rId15"/>
    <p:sldLayoutId id="2147483801" r:id="rId16"/>
    <p:sldLayoutId id="2147483804" r:id="rId17"/>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4.xml"/><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4.xml"/><Relationship Id="rId4" Type="http://schemas.openxmlformats.org/officeDocument/2006/relationships/image" Target="../media/image5.sv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4.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a:extLst>
            <a:ext uri="{FF2B5EF4-FFF2-40B4-BE49-F238E27FC236}">
              <a16:creationId xmlns:a16="http://schemas.microsoft.com/office/drawing/2014/main" id="{0F04F39F-1B26-50D8-466C-BD11FD4160B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627F1C5-4D65-CA2A-4CB8-D0D93D7F8429}"/>
              </a:ext>
            </a:extLst>
          </p:cNvPr>
          <p:cNvSpPr>
            <a:spLocks noGrp="1"/>
          </p:cNvSpPr>
          <p:nvPr>
            <p:ph type="title"/>
          </p:nvPr>
        </p:nvSpPr>
        <p:spPr>
          <a:xfrm>
            <a:off x="468346" y="2812219"/>
            <a:ext cx="7119569" cy="685607"/>
          </a:xfrm>
        </p:spPr>
        <p:txBody>
          <a:bodyPr/>
          <a:lstStyle/>
          <a:p>
            <a:br>
              <a:rPr lang="it-IT" b="1" dirty="0">
                <a:solidFill>
                  <a:schemeClr val="tx1"/>
                </a:solidFill>
                <a:latin typeface="Brasilica" pitchFamily="2" charset="77"/>
              </a:rPr>
            </a:br>
            <a:r>
              <a:rPr lang="it-IT" b="1" dirty="0">
                <a:solidFill>
                  <a:schemeClr val="tx1"/>
                </a:solidFill>
                <a:latin typeface="Brasilica" pitchFamily="2" charset="77"/>
              </a:rPr>
              <a:t> </a:t>
            </a:r>
            <a:r>
              <a:rPr lang="it-IT" dirty="0">
                <a:solidFill>
                  <a:schemeClr val="tx1"/>
                </a:solidFill>
              </a:rPr>
              <a:t>Dati vendemmia 2025</a:t>
            </a:r>
            <a:endParaRPr lang="it-IT" b="1" dirty="0">
              <a:solidFill>
                <a:schemeClr val="tx1"/>
              </a:solidFill>
              <a:latin typeface="Brasilica" pitchFamily="2" charset="77"/>
            </a:endParaRPr>
          </a:p>
        </p:txBody>
      </p:sp>
      <p:pic>
        <p:nvPicPr>
          <p:cNvPr id="8" name="Immagine 7" descr="Immagine che contiene logo&#10;&#10;Descrizione generata automaticamente">
            <a:extLst>
              <a:ext uri="{FF2B5EF4-FFF2-40B4-BE49-F238E27FC236}">
                <a16:creationId xmlns:a16="http://schemas.microsoft.com/office/drawing/2014/main" id="{5ACAEF6A-FB34-6902-AB39-5C8FBF5A6A2A}"/>
              </a:ext>
            </a:extLst>
          </p:cNvPr>
          <p:cNvPicPr>
            <a:picLocks noChangeAspect="1"/>
          </p:cNvPicPr>
          <p:nvPr/>
        </p:nvPicPr>
        <p:blipFill>
          <a:blip r:embed="rId2"/>
          <a:stretch>
            <a:fillRect/>
          </a:stretch>
        </p:blipFill>
        <p:spPr>
          <a:xfrm>
            <a:off x="468347" y="227121"/>
            <a:ext cx="718906" cy="900000"/>
          </a:xfrm>
          <a:prstGeom prst="rect">
            <a:avLst/>
          </a:prstGeom>
        </p:spPr>
      </p:pic>
    </p:spTree>
    <p:extLst>
      <p:ext uri="{BB962C8B-B14F-4D97-AF65-F5344CB8AC3E}">
        <p14:creationId xmlns:p14="http://schemas.microsoft.com/office/powerpoint/2010/main" val="2974054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afico 4">
            <a:extLst>
              <a:ext uri="{FF2B5EF4-FFF2-40B4-BE49-F238E27FC236}">
                <a16:creationId xmlns:a16="http://schemas.microsoft.com/office/drawing/2014/main" id="{827CAA34-C7E5-8675-3933-0B80788043F6}"/>
              </a:ext>
            </a:extLst>
          </p:cNvPr>
          <p:cNvGraphicFramePr/>
          <p:nvPr>
            <p:extLst>
              <p:ext uri="{D42A27DB-BD31-4B8C-83A1-F6EECF244321}">
                <p14:modId xmlns:p14="http://schemas.microsoft.com/office/powerpoint/2010/main" val="1276721944"/>
              </p:ext>
            </p:extLst>
          </p:nvPr>
        </p:nvGraphicFramePr>
        <p:xfrm>
          <a:off x="1325750" y="1306286"/>
          <a:ext cx="8117016" cy="5329126"/>
        </p:xfrm>
        <a:graphic>
          <a:graphicData uri="http://schemas.openxmlformats.org/drawingml/2006/chart">
            <c:chart xmlns:c="http://schemas.openxmlformats.org/drawingml/2006/chart" xmlns:r="http://schemas.openxmlformats.org/officeDocument/2006/relationships" r:id="rId2"/>
          </a:graphicData>
        </a:graphic>
      </p:graphicFrame>
      <p:pic>
        <p:nvPicPr>
          <p:cNvPr id="7" name="Immagine 6" descr="Immagine che contiene logo&#10;&#10;Descrizione generata automaticamente">
            <a:extLst>
              <a:ext uri="{FF2B5EF4-FFF2-40B4-BE49-F238E27FC236}">
                <a16:creationId xmlns:a16="http://schemas.microsoft.com/office/drawing/2014/main" id="{1B266086-37AF-C453-3866-D1AA651F0464}"/>
              </a:ext>
            </a:extLst>
          </p:cNvPr>
          <p:cNvPicPr>
            <a:picLocks noChangeAspect="1"/>
          </p:cNvPicPr>
          <p:nvPr/>
        </p:nvPicPr>
        <p:blipFill>
          <a:blip r:embed="rId3"/>
          <a:stretch>
            <a:fillRect/>
          </a:stretch>
        </p:blipFill>
        <p:spPr>
          <a:xfrm>
            <a:off x="345686" y="271725"/>
            <a:ext cx="718906" cy="900000"/>
          </a:xfrm>
          <a:prstGeom prst="rect">
            <a:avLst/>
          </a:prstGeom>
        </p:spPr>
      </p:pic>
      <p:sp>
        <p:nvSpPr>
          <p:cNvPr id="8" name="Rettangolo 7">
            <a:extLst>
              <a:ext uri="{FF2B5EF4-FFF2-40B4-BE49-F238E27FC236}">
                <a16:creationId xmlns:a16="http://schemas.microsoft.com/office/drawing/2014/main" id="{A55D3410-9AAB-D9FF-FF35-7321EFF398B3}"/>
              </a:ext>
            </a:extLst>
          </p:cNvPr>
          <p:cNvSpPr/>
          <p:nvPr/>
        </p:nvSpPr>
        <p:spPr>
          <a:xfrm>
            <a:off x="9681571" y="2444270"/>
            <a:ext cx="181155" cy="172528"/>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000" dirty="0">
              <a:solidFill>
                <a:schemeClr val="tx1"/>
              </a:solidFill>
            </a:endParaRPr>
          </a:p>
        </p:txBody>
      </p:sp>
      <p:sp>
        <p:nvSpPr>
          <p:cNvPr id="9" name="CasellaDiTesto 8">
            <a:extLst>
              <a:ext uri="{FF2B5EF4-FFF2-40B4-BE49-F238E27FC236}">
                <a16:creationId xmlns:a16="http://schemas.microsoft.com/office/drawing/2014/main" id="{59517910-D9E1-A395-EC1E-6D967F3B9848}"/>
              </a:ext>
            </a:extLst>
          </p:cNvPr>
          <p:cNvSpPr txBox="1"/>
          <p:nvPr/>
        </p:nvSpPr>
        <p:spPr>
          <a:xfrm>
            <a:off x="9862726" y="2349380"/>
            <a:ext cx="2153870" cy="646331"/>
          </a:xfrm>
          <a:prstGeom prst="rect">
            <a:avLst/>
          </a:prstGeom>
          <a:noFill/>
        </p:spPr>
        <p:txBody>
          <a:bodyPr wrap="square" rtlCol="0">
            <a:spAutoFit/>
          </a:bodyPr>
          <a:lstStyle/>
          <a:p>
            <a:r>
              <a:rPr lang="it-IT" sz="1200" dirty="0">
                <a:latin typeface="MachoModular Medium"/>
              </a:rPr>
              <a:t>La giacenza effettiva 2025 è  94.208,11 hl (di cui 61.579 h.li di stoccaggio)</a:t>
            </a:r>
          </a:p>
        </p:txBody>
      </p:sp>
      <p:sp>
        <p:nvSpPr>
          <p:cNvPr id="10" name="CasellaDiTesto 9">
            <a:extLst>
              <a:ext uri="{FF2B5EF4-FFF2-40B4-BE49-F238E27FC236}">
                <a16:creationId xmlns:a16="http://schemas.microsoft.com/office/drawing/2014/main" id="{EC784A3F-2EFF-CF81-0C1B-6A57B3E2DA2C}"/>
              </a:ext>
            </a:extLst>
          </p:cNvPr>
          <p:cNvSpPr txBox="1"/>
          <p:nvPr/>
        </p:nvSpPr>
        <p:spPr>
          <a:xfrm>
            <a:off x="0" y="602338"/>
            <a:ext cx="12192000" cy="569387"/>
          </a:xfrm>
          <a:prstGeom prst="rect">
            <a:avLst/>
          </a:prstGeom>
          <a:noFill/>
        </p:spPr>
        <p:txBody>
          <a:bodyPr wrap="square">
            <a:spAutoFit/>
          </a:bodyPr>
          <a:lstStyle/>
          <a:p>
            <a:pPr algn="ctr"/>
            <a:r>
              <a:rPr lang="en-US" sz="3100" dirty="0">
                <a:latin typeface="MachoModular Medium" pitchFamily="50"/>
                <a:ea typeface="+mj-ea"/>
                <a:cs typeface="+mj-cs"/>
              </a:rPr>
              <a:t>Andamento </a:t>
            </a:r>
            <a:r>
              <a:rPr lang="en-US" sz="3100" dirty="0" err="1">
                <a:latin typeface="MachoModular Medium" pitchFamily="50"/>
                <a:ea typeface="+mj-ea"/>
                <a:cs typeface="+mj-cs"/>
              </a:rPr>
              <a:t>delle</a:t>
            </a:r>
            <a:r>
              <a:rPr lang="en-US" sz="3100" dirty="0">
                <a:latin typeface="MachoModular Medium" pitchFamily="50"/>
                <a:ea typeface="+mj-ea"/>
                <a:cs typeface="+mj-cs"/>
              </a:rPr>
              <a:t> </a:t>
            </a:r>
            <a:r>
              <a:rPr lang="en-US" sz="3100" dirty="0" err="1">
                <a:latin typeface="MachoModular Medium" pitchFamily="50"/>
                <a:ea typeface="+mj-ea"/>
                <a:cs typeface="+mj-cs"/>
              </a:rPr>
              <a:t>Giacenze</a:t>
            </a:r>
            <a:r>
              <a:rPr lang="en-US" sz="3100" dirty="0">
                <a:latin typeface="MachoModular Medium" pitchFamily="50"/>
                <a:ea typeface="+mj-ea"/>
                <a:cs typeface="+mj-cs"/>
              </a:rPr>
              <a:t> 2025</a:t>
            </a:r>
            <a:endParaRPr lang="it-IT" sz="3100" dirty="0">
              <a:latin typeface="MachoModular Medium" pitchFamily="50"/>
              <a:ea typeface="+mj-ea"/>
              <a:cs typeface="+mj-cs"/>
            </a:endParaRPr>
          </a:p>
        </p:txBody>
      </p:sp>
    </p:spTree>
    <p:extLst>
      <p:ext uri="{BB962C8B-B14F-4D97-AF65-F5344CB8AC3E}">
        <p14:creationId xmlns:p14="http://schemas.microsoft.com/office/powerpoint/2010/main" val="1425608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DE65E-D143-B164-D1BC-53AE87802186}"/>
            </a:ext>
          </a:extLst>
        </p:cNvPr>
        <p:cNvGrpSpPr/>
        <p:nvPr/>
      </p:nvGrpSpPr>
      <p:grpSpPr>
        <a:xfrm>
          <a:off x="0" y="0"/>
          <a:ext cx="0" cy="0"/>
          <a:chOff x="0" y="0"/>
          <a:chExt cx="0" cy="0"/>
        </a:xfrm>
      </p:grpSpPr>
      <p:sp>
        <p:nvSpPr>
          <p:cNvPr id="4" name="Titolo 3">
            <a:extLst>
              <a:ext uri="{FF2B5EF4-FFF2-40B4-BE49-F238E27FC236}">
                <a16:creationId xmlns:a16="http://schemas.microsoft.com/office/drawing/2014/main" id="{011B4FAD-2952-49E0-8A3C-C532FFCD3E77}"/>
              </a:ext>
            </a:extLst>
          </p:cNvPr>
          <p:cNvSpPr>
            <a:spLocks noGrp="1"/>
          </p:cNvSpPr>
          <p:nvPr>
            <p:ph type="title"/>
          </p:nvPr>
        </p:nvSpPr>
        <p:spPr>
          <a:xfrm>
            <a:off x="838198" y="600380"/>
            <a:ext cx="10515601" cy="1037534"/>
          </a:xfrm>
        </p:spPr>
        <p:txBody>
          <a:bodyPr anchor="ctr">
            <a:normAutofit/>
          </a:bodyPr>
          <a:lstStyle/>
          <a:p>
            <a:pPr algn="ctr"/>
            <a:r>
              <a:rPr lang="it-IT" sz="3100" dirty="0">
                <a:latin typeface="MachoModular Medium" pitchFamily="50"/>
              </a:rPr>
              <a:t>Dati giacenze </a:t>
            </a:r>
          </a:p>
        </p:txBody>
      </p:sp>
      <p:graphicFrame>
        <p:nvGraphicFramePr>
          <p:cNvPr id="6" name="Tabella 5">
            <a:extLst>
              <a:ext uri="{FF2B5EF4-FFF2-40B4-BE49-F238E27FC236}">
                <a16:creationId xmlns:a16="http://schemas.microsoft.com/office/drawing/2014/main" id="{D69AAF07-DEEF-580E-54A3-C2DB37FCB6D0}"/>
              </a:ext>
            </a:extLst>
          </p:cNvPr>
          <p:cNvGraphicFramePr>
            <a:graphicFrameLocks noGrp="1"/>
          </p:cNvGraphicFramePr>
          <p:nvPr>
            <p:extLst>
              <p:ext uri="{D42A27DB-BD31-4B8C-83A1-F6EECF244321}">
                <p14:modId xmlns:p14="http://schemas.microsoft.com/office/powerpoint/2010/main" val="1930059844"/>
              </p:ext>
            </p:extLst>
          </p:nvPr>
        </p:nvGraphicFramePr>
        <p:xfrm>
          <a:off x="838198" y="2323041"/>
          <a:ext cx="3162571" cy="3274141"/>
        </p:xfrm>
        <a:graphic>
          <a:graphicData uri="http://schemas.openxmlformats.org/drawingml/2006/table">
            <a:tbl>
              <a:tblPr/>
              <a:tblGrid>
                <a:gridCol w="1439863">
                  <a:extLst>
                    <a:ext uri="{9D8B030D-6E8A-4147-A177-3AD203B41FA5}">
                      <a16:colId xmlns:a16="http://schemas.microsoft.com/office/drawing/2014/main" val="4041459728"/>
                    </a:ext>
                  </a:extLst>
                </a:gridCol>
                <a:gridCol w="835252">
                  <a:extLst>
                    <a:ext uri="{9D8B030D-6E8A-4147-A177-3AD203B41FA5}">
                      <a16:colId xmlns:a16="http://schemas.microsoft.com/office/drawing/2014/main" val="184999111"/>
                    </a:ext>
                  </a:extLst>
                </a:gridCol>
                <a:gridCol w="887456">
                  <a:extLst>
                    <a:ext uri="{9D8B030D-6E8A-4147-A177-3AD203B41FA5}">
                      <a16:colId xmlns:a16="http://schemas.microsoft.com/office/drawing/2014/main" val="3191372135"/>
                    </a:ext>
                  </a:extLst>
                </a:gridCol>
              </a:tblGrid>
              <a:tr h="514644">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endParaRPr lang="it-IT" sz="1200" b="1" i="0" u="none" strike="noStrike" dirty="0">
                        <a:solidFill>
                          <a:srgbClr val="000000"/>
                        </a:solidFill>
                        <a:effectLst/>
                        <a:latin typeface="MachoModular Light"/>
                      </a:endParaRP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200" b="1" i="0" u="none" strike="noStrike" dirty="0">
                          <a:solidFill>
                            <a:srgbClr val="000000"/>
                          </a:solidFill>
                          <a:effectLst/>
                          <a:latin typeface="MachoModular Light"/>
                        </a:rPr>
                        <a:t>Ha</a:t>
                      </a:r>
                    </a:p>
                    <a:p>
                      <a:pPr algn="ctr" fontAlgn="b"/>
                      <a:endParaRPr lang="it-IT" sz="1200" b="1"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200" b="1" i="0" u="none" strike="noStrike" dirty="0">
                          <a:solidFill>
                            <a:srgbClr val="000000"/>
                          </a:solidFill>
                          <a:effectLst/>
                          <a:latin typeface="MachoModular Light"/>
                        </a:rPr>
                        <a:t>Produzione 2025 in hl</a:t>
                      </a: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421195787"/>
                  </a:ext>
                </a:extLst>
              </a:tr>
              <a:tr h="743568">
                <a:tc>
                  <a:txBody>
                    <a:bodyPr/>
                    <a:lstStyle/>
                    <a:p>
                      <a:pPr algn="ctr" fontAlgn="b"/>
                      <a:r>
                        <a:rPr lang="it-IT" sz="1200" b="1" i="0" u="none" strike="noStrike" dirty="0">
                          <a:solidFill>
                            <a:srgbClr val="000000"/>
                          </a:solidFill>
                          <a:effectLst/>
                          <a:latin typeface="MachoModular Light"/>
                        </a:rPr>
                        <a:t>C&amp;V </a:t>
                      </a:r>
                      <a:r>
                        <a:rPr lang="it-IT" sz="1200" b="1" i="0" u="none" strike="noStrike" dirty="0" err="1">
                          <a:solidFill>
                            <a:srgbClr val="000000"/>
                          </a:solidFill>
                          <a:effectLst/>
                          <a:latin typeface="MachoModular Light"/>
                        </a:rPr>
                        <a:t>Docg</a:t>
                      </a:r>
                      <a:r>
                        <a:rPr lang="it-IT" sz="1200" b="1" i="0" u="none" strike="noStrike" dirty="0">
                          <a:solidFill>
                            <a:srgbClr val="000000"/>
                          </a:solidFill>
                          <a:effectLst/>
                          <a:latin typeface="MachoModular Light"/>
                        </a:rPr>
                        <a:t> 2025 Totale</a:t>
                      </a:r>
                    </a:p>
                    <a:p>
                      <a:pPr algn="ctr" fontAlgn="b"/>
                      <a:endParaRPr lang="it-IT" sz="1200" b="1" i="0" u="none" strike="noStrike" dirty="0">
                        <a:solidFill>
                          <a:srgbClr val="000000"/>
                        </a:solidFill>
                        <a:effectLst/>
                        <a:latin typeface="MachoModular Light"/>
                      </a:endParaRPr>
                    </a:p>
                  </a:txBody>
                  <a:tcPr marL="7620" marR="7620" marT="7620" anchor="b">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endParaRPr lang="it-IT" sz="1200" b="0" i="0" u="none" strike="noStrike" kern="1200" dirty="0">
                        <a:solidFill>
                          <a:srgbClr val="000000"/>
                        </a:solidFill>
                        <a:effectLst/>
                        <a:latin typeface="MachoModular Light"/>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200" b="0" i="0" u="none" strike="noStrike" kern="1200" dirty="0">
                          <a:solidFill>
                            <a:srgbClr val="000000"/>
                          </a:solidFill>
                          <a:effectLst/>
                          <a:latin typeface="MachoModular Light"/>
                          <a:ea typeface="+mn-ea"/>
                          <a:cs typeface="+mn-cs"/>
                        </a:rPr>
                        <a:t>771.355,22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425640733"/>
                  </a:ext>
                </a:extLst>
              </a:tr>
              <a:tr h="743568">
                <a:tc>
                  <a:txBody>
                    <a:bodyPr/>
                    <a:lstStyle/>
                    <a:p>
                      <a:pPr algn="ctr" fontAlgn="b"/>
                      <a:r>
                        <a:rPr lang="it-IT" sz="1200" b="1" i="0" u="none" strike="noStrike" dirty="0">
                          <a:solidFill>
                            <a:srgbClr val="000000"/>
                          </a:solidFill>
                          <a:effectLst/>
                          <a:latin typeface="MachoModular Light"/>
                        </a:rPr>
                        <a:t>Di cui Atto al taglio</a:t>
                      </a:r>
                    </a:p>
                    <a:p>
                      <a:pPr algn="ctr" fontAlgn="b"/>
                      <a:endParaRPr lang="it-IT" sz="1200" b="1" i="0" u="none" strike="noStrike" dirty="0">
                        <a:solidFill>
                          <a:srgbClr val="000000"/>
                        </a:solidFill>
                        <a:effectLst/>
                        <a:latin typeface="MachoModular Light"/>
                      </a:endParaRPr>
                    </a:p>
                  </a:txBody>
                  <a:tcPr marL="7620" marR="7620" marT="7620" anchor="b">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endParaRPr lang="it-IT" sz="1200" b="0" i="0" u="none" strike="noStrike" kern="1200" dirty="0">
                        <a:solidFill>
                          <a:srgbClr val="000000"/>
                        </a:solidFill>
                        <a:effectLst/>
                        <a:latin typeface="MachoModular Light"/>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200" b="0" i="0" u="none" strike="noStrike" kern="1200" dirty="0">
                          <a:solidFill>
                            <a:srgbClr val="000000"/>
                          </a:solidFill>
                          <a:effectLst/>
                          <a:latin typeface="MachoModular Light"/>
                          <a:ea typeface="+mn-ea"/>
                          <a:cs typeface="+mn-cs"/>
                        </a:rPr>
                        <a:t>108.011,97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305299531"/>
                  </a:ext>
                </a:extLst>
              </a:tr>
              <a:tr h="592959">
                <a:tc>
                  <a:txBody>
                    <a:bodyPr/>
                    <a:lstStyle/>
                    <a:p>
                      <a:pPr algn="ctr" fontAlgn="b"/>
                      <a:r>
                        <a:rPr lang="it-IT" sz="1200" b="1" i="0" u="none" strike="noStrike" dirty="0">
                          <a:solidFill>
                            <a:srgbClr val="000000"/>
                          </a:solidFill>
                          <a:effectLst/>
                          <a:latin typeface="MachoModular Light"/>
                        </a:rPr>
                        <a:t>Di cui stock 25</a:t>
                      </a:r>
                    </a:p>
                    <a:p>
                      <a:pPr algn="ctr" fontAlgn="b"/>
                      <a:endParaRPr lang="it-IT" sz="1200" b="1" i="0" u="none" strike="noStrike" dirty="0">
                        <a:solidFill>
                          <a:srgbClr val="000000"/>
                        </a:solidFill>
                        <a:effectLst/>
                        <a:latin typeface="MachoModular Light"/>
                      </a:endParaRPr>
                    </a:p>
                  </a:txBody>
                  <a:tcPr marL="7620" marR="7620" marT="7620" anchor="b">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endParaRPr lang="it-IT" sz="1200" b="0" i="0" u="none" strike="noStrike" kern="1200" dirty="0">
                        <a:solidFill>
                          <a:srgbClr val="000000"/>
                        </a:solidFill>
                        <a:effectLst/>
                        <a:latin typeface="MachoModular Light"/>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200" b="0" i="0" u="none" strike="noStrike" kern="1200" dirty="0">
                          <a:solidFill>
                            <a:srgbClr val="000000"/>
                          </a:solidFill>
                          <a:effectLst/>
                          <a:latin typeface="MachoModular Light"/>
                          <a:ea typeface="+mn-ea"/>
                          <a:cs typeface="+mn-cs"/>
                        </a:rPr>
                        <a:t>61749,14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84777759"/>
                  </a:ext>
                </a:extLst>
              </a:tr>
              <a:tr h="679402">
                <a:tc>
                  <a:txBody>
                    <a:bodyPr/>
                    <a:lstStyle/>
                    <a:p>
                      <a:pPr algn="ctr" fontAlgn="b"/>
                      <a:r>
                        <a:rPr lang="it-IT" sz="1200" b="1" i="0" u="none" strike="noStrike" dirty="0">
                          <a:solidFill>
                            <a:srgbClr val="000000"/>
                          </a:solidFill>
                          <a:effectLst/>
                          <a:latin typeface="MachoModular Light"/>
                        </a:rPr>
                        <a:t>Rimanenza 2025</a:t>
                      </a:r>
                    </a:p>
                    <a:p>
                      <a:pPr algn="ctr" fontAlgn="b"/>
                      <a:endParaRPr lang="it-IT" sz="1200" b="1" i="0" u="none" strike="noStrike" dirty="0">
                        <a:solidFill>
                          <a:srgbClr val="000000"/>
                        </a:solidFill>
                        <a:effectLst/>
                        <a:latin typeface="MachoModular Light"/>
                      </a:endParaRPr>
                    </a:p>
                  </a:txBody>
                  <a:tcPr marL="7620" marR="7620" marT="7620" anchor="b">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algn="ctr" fontAlgn="b"/>
                      <a:endParaRPr lang="it-IT" sz="1200" b="0"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200" b="0" i="0" u="none" strike="noStrike" dirty="0">
                          <a:solidFill>
                            <a:srgbClr val="000000"/>
                          </a:solidFill>
                          <a:effectLst/>
                          <a:latin typeface="MachoModular Light"/>
                        </a:rPr>
                        <a:t>94.208,11</a:t>
                      </a:r>
                    </a:p>
                    <a:p>
                      <a:pPr algn="ctr" fontAlgn="b"/>
                      <a:endParaRPr lang="it-IT" sz="1200" b="0"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82058377"/>
                  </a:ext>
                </a:extLst>
              </a:tr>
            </a:tbl>
          </a:graphicData>
        </a:graphic>
      </p:graphicFrame>
      <p:pic>
        <p:nvPicPr>
          <p:cNvPr id="2" name="Immagine 1" descr="Immagine che contiene logo&#10;&#10;Descrizione generata automaticamente">
            <a:extLst>
              <a:ext uri="{FF2B5EF4-FFF2-40B4-BE49-F238E27FC236}">
                <a16:creationId xmlns:a16="http://schemas.microsoft.com/office/drawing/2014/main" id="{E65979BE-88BB-42F0-C9EE-98C8C8DBB280}"/>
              </a:ext>
            </a:extLst>
          </p:cNvPr>
          <p:cNvPicPr>
            <a:picLocks noChangeAspect="1"/>
          </p:cNvPicPr>
          <p:nvPr/>
        </p:nvPicPr>
        <p:blipFill>
          <a:blip r:embed="rId3"/>
          <a:stretch>
            <a:fillRect/>
          </a:stretch>
        </p:blipFill>
        <p:spPr>
          <a:xfrm>
            <a:off x="345686" y="271725"/>
            <a:ext cx="718906" cy="900000"/>
          </a:xfrm>
          <a:prstGeom prst="rect">
            <a:avLst/>
          </a:prstGeom>
        </p:spPr>
      </p:pic>
      <p:graphicFrame>
        <p:nvGraphicFramePr>
          <p:cNvPr id="5" name="Tabella 4">
            <a:extLst>
              <a:ext uri="{FF2B5EF4-FFF2-40B4-BE49-F238E27FC236}">
                <a16:creationId xmlns:a16="http://schemas.microsoft.com/office/drawing/2014/main" id="{45A35979-0463-1CB5-F70A-16A1F6BFF09C}"/>
              </a:ext>
            </a:extLst>
          </p:cNvPr>
          <p:cNvGraphicFramePr>
            <a:graphicFrameLocks noGrp="1"/>
          </p:cNvGraphicFramePr>
          <p:nvPr>
            <p:extLst>
              <p:ext uri="{D42A27DB-BD31-4B8C-83A1-F6EECF244321}">
                <p14:modId xmlns:p14="http://schemas.microsoft.com/office/powerpoint/2010/main" val="171567080"/>
              </p:ext>
            </p:extLst>
          </p:nvPr>
        </p:nvGraphicFramePr>
        <p:xfrm>
          <a:off x="4690615" y="2323041"/>
          <a:ext cx="3162571" cy="3274141"/>
        </p:xfrm>
        <a:graphic>
          <a:graphicData uri="http://schemas.openxmlformats.org/drawingml/2006/table">
            <a:tbl>
              <a:tblPr/>
              <a:tblGrid>
                <a:gridCol w="1439863">
                  <a:extLst>
                    <a:ext uri="{9D8B030D-6E8A-4147-A177-3AD203B41FA5}">
                      <a16:colId xmlns:a16="http://schemas.microsoft.com/office/drawing/2014/main" val="4041459728"/>
                    </a:ext>
                  </a:extLst>
                </a:gridCol>
                <a:gridCol w="835252">
                  <a:extLst>
                    <a:ext uri="{9D8B030D-6E8A-4147-A177-3AD203B41FA5}">
                      <a16:colId xmlns:a16="http://schemas.microsoft.com/office/drawing/2014/main" val="184999111"/>
                    </a:ext>
                  </a:extLst>
                </a:gridCol>
                <a:gridCol w="887456">
                  <a:extLst>
                    <a:ext uri="{9D8B030D-6E8A-4147-A177-3AD203B41FA5}">
                      <a16:colId xmlns:a16="http://schemas.microsoft.com/office/drawing/2014/main" val="3191372135"/>
                    </a:ext>
                  </a:extLst>
                </a:gridCol>
              </a:tblGrid>
              <a:tr h="514644">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endParaRPr lang="it-IT" sz="1200" b="1" i="0" u="none" strike="noStrike" dirty="0">
                        <a:solidFill>
                          <a:srgbClr val="000000"/>
                        </a:solidFill>
                        <a:effectLst/>
                        <a:latin typeface="MachoModular Light"/>
                      </a:endParaRP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200" b="1" i="0" u="none" strike="noStrike" dirty="0">
                          <a:solidFill>
                            <a:srgbClr val="000000"/>
                          </a:solidFill>
                          <a:effectLst/>
                          <a:latin typeface="MachoModular Light"/>
                        </a:rPr>
                        <a:t>Ha</a:t>
                      </a:r>
                    </a:p>
                    <a:p>
                      <a:pPr algn="ctr" fontAlgn="b"/>
                      <a:endParaRPr lang="it-IT" sz="1200" b="1"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200" b="1" i="0" u="none" strike="noStrike" dirty="0">
                          <a:solidFill>
                            <a:srgbClr val="000000"/>
                          </a:solidFill>
                          <a:effectLst/>
                          <a:latin typeface="MachoModular Light"/>
                        </a:rPr>
                        <a:t>Produzione 2025 in hl</a:t>
                      </a: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421195787"/>
                  </a:ext>
                </a:extLst>
              </a:tr>
              <a:tr h="743568">
                <a:tc>
                  <a:txBody>
                    <a:bodyPr/>
                    <a:lstStyle/>
                    <a:p>
                      <a:pPr algn="ctr" fontAlgn="b"/>
                      <a:r>
                        <a:rPr lang="it-IT" sz="1200" b="1" i="0" u="none" strike="noStrike" dirty="0">
                          <a:solidFill>
                            <a:srgbClr val="000000"/>
                          </a:solidFill>
                          <a:effectLst/>
                          <a:latin typeface="MachoModular Light"/>
                        </a:rPr>
                        <a:t>Totale disponibilità al 1/01/26</a:t>
                      </a:r>
                    </a:p>
                  </a:txBody>
                  <a:tcPr marL="7620" marR="7620" marT="7620" anchor="b">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algn="ctr" fontAlgn="b"/>
                      <a:endParaRPr lang="it-IT" sz="1200" b="0"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200" b="0" i="0" u="none" strike="noStrike" dirty="0">
                          <a:solidFill>
                            <a:srgbClr val="000000"/>
                          </a:solidFill>
                          <a:effectLst/>
                          <a:latin typeface="MachoModular Light"/>
                        </a:rPr>
                        <a:t>865.563,33</a:t>
                      </a:r>
                    </a:p>
                    <a:p>
                      <a:pPr algn="ctr" fontAlgn="b"/>
                      <a:endParaRPr lang="it-IT" sz="1200" b="0"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425640733"/>
                  </a:ext>
                </a:extLst>
              </a:tr>
              <a:tr h="743568">
                <a:tc>
                  <a:txBody>
                    <a:bodyPr/>
                    <a:lstStyle/>
                    <a:p>
                      <a:pPr algn="ctr" fontAlgn="b"/>
                      <a:r>
                        <a:rPr lang="it-IT" sz="1200" b="1" i="0" u="none" strike="noStrike" dirty="0">
                          <a:solidFill>
                            <a:srgbClr val="000000"/>
                          </a:solidFill>
                          <a:effectLst/>
                          <a:latin typeface="MachoModular Light"/>
                        </a:rPr>
                        <a:t>Certificazioni 2025</a:t>
                      </a:r>
                    </a:p>
                    <a:p>
                      <a:pPr algn="ctr" fontAlgn="b"/>
                      <a:endParaRPr lang="it-IT" sz="1200" b="1" i="0" u="none" strike="noStrike" dirty="0">
                        <a:solidFill>
                          <a:srgbClr val="000000"/>
                        </a:solidFill>
                        <a:effectLst/>
                        <a:latin typeface="MachoModular Light"/>
                      </a:endParaRPr>
                    </a:p>
                  </a:txBody>
                  <a:tcPr marL="7620" marR="7620" marT="7620" anchor="b">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algn="ctr" fontAlgn="b"/>
                      <a:endParaRPr lang="it-IT" sz="1200" b="0"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200" b="0" i="0" u="none" strike="noStrike" dirty="0">
                          <a:solidFill>
                            <a:srgbClr val="000000"/>
                          </a:solidFill>
                          <a:effectLst/>
                          <a:latin typeface="MachoModular Light"/>
                        </a:rPr>
                        <a:t>735.040,54</a:t>
                      </a:r>
                    </a:p>
                    <a:p>
                      <a:pPr algn="ctr" fontAlgn="b"/>
                      <a:endParaRPr lang="it-IT" sz="1200" b="0"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305299531"/>
                  </a:ext>
                </a:extLst>
              </a:tr>
              <a:tr h="592959">
                <a:tc>
                  <a:txBody>
                    <a:bodyPr/>
                    <a:lstStyle/>
                    <a:p>
                      <a:pPr algn="ctr" fontAlgn="b"/>
                      <a:endParaRPr lang="it-IT" sz="1200" b="1" i="0" u="none" strike="noStrike" dirty="0">
                        <a:solidFill>
                          <a:srgbClr val="000000"/>
                        </a:solidFill>
                        <a:effectLst/>
                        <a:latin typeface="MachoModular Light"/>
                      </a:endParaRPr>
                    </a:p>
                  </a:txBody>
                  <a:tcPr marL="7620" marR="7620" marT="7620" anchor="b">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endParaRPr lang="it-IT" sz="1200" b="0"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endParaRPr lang="it-IT" sz="1200" b="0"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84777759"/>
                  </a:ext>
                </a:extLst>
              </a:tr>
              <a:tr h="679402">
                <a:tc>
                  <a:txBody>
                    <a:bodyPr/>
                    <a:lstStyle/>
                    <a:p>
                      <a:pPr algn="ctr" fontAlgn="b"/>
                      <a:r>
                        <a:rPr lang="it-IT" sz="1200" b="1" i="0" u="none" strike="noStrike" dirty="0">
                          <a:solidFill>
                            <a:srgbClr val="000000"/>
                          </a:solidFill>
                          <a:effectLst/>
                          <a:latin typeface="MachoModular Light"/>
                        </a:rPr>
                        <a:t>Ipotesi giacenza dicembre 2026</a:t>
                      </a:r>
                    </a:p>
                    <a:p>
                      <a:pPr algn="ctr" fontAlgn="b"/>
                      <a:endParaRPr lang="it-IT" sz="1200" b="1" i="0" u="none" strike="noStrike" dirty="0">
                        <a:solidFill>
                          <a:srgbClr val="000000"/>
                        </a:solidFill>
                        <a:effectLst/>
                        <a:latin typeface="MachoModular Light"/>
                      </a:endParaRPr>
                    </a:p>
                  </a:txBody>
                  <a:tcPr marL="7620" marR="7620" marT="7620" anchor="b">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algn="ctr" fontAlgn="b"/>
                      <a:endParaRPr lang="it-IT" sz="1200" b="0"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200" b="0" i="0" u="none" strike="noStrike" dirty="0">
                          <a:solidFill>
                            <a:srgbClr val="000000"/>
                          </a:solidFill>
                          <a:effectLst/>
                          <a:latin typeface="MachoModular Light"/>
                        </a:rPr>
                        <a:t>130.522,79</a:t>
                      </a:r>
                    </a:p>
                    <a:p>
                      <a:pPr algn="ctr" fontAlgn="b"/>
                      <a:endParaRPr lang="it-IT" sz="1200" b="0"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82058377"/>
                  </a:ext>
                </a:extLst>
              </a:tr>
            </a:tbl>
          </a:graphicData>
        </a:graphic>
      </p:graphicFrame>
      <p:graphicFrame>
        <p:nvGraphicFramePr>
          <p:cNvPr id="7" name="Tabella 6">
            <a:extLst>
              <a:ext uri="{FF2B5EF4-FFF2-40B4-BE49-F238E27FC236}">
                <a16:creationId xmlns:a16="http://schemas.microsoft.com/office/drawing/2014/main" id="{4E806C20-DE26-8CAD-0627-9139F319CD04}"/>
              </a:ext>
            </a:extLst>
          </p:cNvPr>
          <p:cNvGraphicFramePr>
            <a:graphicFrameLocks noGrp="1"/>
          </p:cNvGraphicFramePr>
          <p:nvPr>
            <p:extLst>
              <p:ext uri="{D42A27DB-BD31-4B8C-83A1-F6EECF244321}">
                <p14:modId xmlns:p14="http://schemas.microsoft.com/office/powerpoint/2010/main" val="2852735965"/>
              </p:ext>
            </p:extLst>
          </p:nvPr>
        </p:nvGraphicFramePr>
        <p:xfrm>
          <a:off x="8543032" y="2323041"/>
          <a:ext cx="3162571" cy="2001780"/>
        </p:xfrm>
        <a:graphic>
          <a:graphicData uri="http://schemas.openxmlformats.org/drawingml/2006/table">
            <a:tbl>
              <a:tblPr/>
              <a:tblGrid>
                <a:gridCol w="1439863">
                  <a:extLst>
                    <a:ext uri="{9D8B030D-6E8A-4147-A177-3AD203B41FA5}">
                      <a16:colId xmlns:a16="http://schemas.microsoft.com/office/drawing/2014/main" val="4041459728"/>
                    </a:ext>
                  </a:extLst>
                </a:gridCol>
                <a:gridCol w="835252">
                  <a:extLst>
                    <a:ext uri="{9D8B030D-6E8A-4147-A177-3AD203B41FA5}">
                      <a16:colId xmlns:a16="http://schemas.microsoft.com/office/drawing/2014/main" val="184999111"/>
                    </a:ext>
                  </a:extLst>
                </a:gridCol>
                <a:gridCol w="887456">
                  <a:extLst>
                    <a:ext uri="{9D8B030D-6E8A-4147-A177-3AD203B41FA5}">
                      <a16:colId xmlns:a16="http://schemas.microsoft.com/office/drawing/2014/main" val="3191372135"/>
                    </a:ext>
                  </a:extLst>
                </a:gridCol>
              </a:tblGrid>
              <a:tr h="514644">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endParaRPr lang="it-IT" sz="1100" b="1" i="0" u="none" strike="noStrike" dirty="0">
                        <a:solidFill>
                          <a:srgbClr val="000000"/>
                        </a:solidFill>
                        <a:effectLst/>
                        <a:latin typeface="MachoModular Light"/>
                      </a:endParaRP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1" i="0" u="none" strike="noStrike" dirty="0">
                          <a:solidFill>
                            <a:srgbClr val="000000"/>
                          </a:solidFill>
                          <a:effectLst/>
                          <a:latin typeface="MachoModular Light"/>
                        </a:rPr>
                        <a:t>Ha</a:t>
                      </a:r>
                    </a:p>
                    <a:p>
                      <a:pPr algn="ctr" fontAlgn="b"/>
                      <a:endParaRPr lang="it-IT" sz="1100" b="1"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1" i="0" u="none" strike="noStrike" dirty="0">
                          <a:solidFill>
                            <a:srgbClr val="000000"/>
                          </a:solidFill>
                          <a:effectLst/>
                          <a:latin typeface="MachoModular Light"/>
                        </a:rPr>
                        <a:t>Produzione 2025 in hl</a:t>
                      </a: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421195787"/>
                  </a:ext>
                </a:extLst>
              </a:tr>
              <a:tr h="743568">
                <a:tc>
                  <a:txBody>
                    <a:bodyPr/>
                    <a:lstStyle/>
                    <a:p>
                      <a:pPr algn="ctr" fontAlgn="b"/>
                      <a:r>
                        <a:rPr lang="it-IT" sz="1100" b="1" i="0" u="none" strike="noStrike" dirty="0">
                          <a:solidFill>
                            <a:srgbClr val="000000"/>
                          </a:solidFill>
                          <a:effectLst/>
                          <a:latin typeface="MachoModular Light"/>
                        </a:rPr>
                        <a:t>Ipotesi riduzione resa/ha su 7238 ha totali a </a:t>
                      </a:r>
                      <a:r>
                        <a:rPr lang="it-IT" sz="1100" b="1" i="0" u="none" strike="noStrike" dirty="0" err="1">
                          <a:solidFill>
                            <a:srgbClr val="000000"/>
                          </a:solidFill>
                          <a:effectLst/>
                          <a:latin typeface="MachoModular Light"/>
                        </a:rPr>
                        <a:t>glera</a:t>
                      </a:r>
                      <a:endParaRPr lang="it-IT" sz="1100" b="1" i="0" u="none" strike="noStrike" dirty="0">
                        <a:solidFill>
                          <a:srgbClr val="000000"/>
                        </a:solidFill>
                        <a:effectLst/>
                        <a:latin typeface="MachoModular Light"/>
                      </a:endParaRPr>
                    </a:p>
                  </a:txBody>
                  <a:tcPr marL="7620" marR="7620" marT="7620" anchor="b">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dirty="0">
                          <a:solidFill>
                            <a:srgbClr val="000000"/>
                          </a:solidFill>
                          <a:effectLst/>
                          <a:latin typeface="MachoModular Light"/>
                        </a:rPr>
                        <a:t>7.238,00</a:t>
                      </a:r>
                    </a:p>
                    <a:p>
                      <a:pPr algn="ctr" fontAlgn="b"/>
                      <a:endParaRPr lang="it-IT" sz="1100" b="0"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dirty="0">
                          <a:solidFill>
                            <a:srgbClr val="000000"/>
                          </a:solidFill>
                          <a:effectLst/>
                          <a:latin typeface="MachoModular Light"/>
                        </a:rPr>
                        <a:t>4,22</a:t>
                      </a:r>
                    </a:p>
                    <a:p>
                      <a:pPr algn="ctr" fontAlgn="b"/>
                      <a:endParaRPr lang="it-IT" sz="1100" b="0"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425640733"/>
                  </a:ext>
                </a:extLst>
              </a:tr>
              <a:tr h="743568">
                <a:tc>
                  <a:txBody>
                    <a:bodyPr/>
                    <a:lstStyle/>
                    <a:p>
                      <a:pPr algn="ctr" fontAlgn="b"/>
                      <a:r>
                        <a:rPr lang="it-IT" sz="1100" b="1" i="0" u="none" strike="noStrike">
                          <a:solidFill>
                            <a:srgbClr val="000000"/>
                          </a:solidFill>
                          <a:effectLst/>
                          <a:latin typeface="MachoModular Light"/>
                        </a:rPr>
                        <a:t>Ipotesi riduzione resa/ha su 5638 ha totali a glera</a:t>
                      </a:r>
                    </a:p>
                  </a:txBody>
                  <a:tcPr marL="7620" marR="7620" marT="7620" anchor="b">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dirty="0">
                          <a:solidFill>
                            <a:srgbClr val="000000"/>
                          </a:solidFill>
                          <a:effectLst/>
                          <a:latin typeface="MachoModular Light"/>
                        </a:rPr>
                        <a:t>5.638,00</a:t>
                      </a:r>
                    </a:p>
                    <a:p>
                      <a:pPr algn="ctr" fontAlgn="b"/>
                      <a:endParaRPr lang="it-IT" sz="1100" b="0"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dirty="0">
                          <a:solidFill>
                            <a:srgbClr val="000000"/>
                          </a:solidFill>
                          <a:effectLst/>
                          <a:latin typeface="MachoModular Light"/>
                        </a:rPr>
                        <a:t>5,41</a:t>
                      </a:r>
                    </a:p>
                    <a:p>
                      <a:pPr algn="ctr" fontAlgn="b"/>
                      <a:endParaRPr lang="it-IT" sz="1100" b="0" i="0" u="none" strike="noStrike" dirty="0">
                        <a:solidFill>
                          <a:srgbClr val="000000"/>
                        </a:solidFill>
                        <a:effectLst/>
                        <a:latin typeface="MachoModular Light"/>
                      </a:endParaRPr>
                    </a:p>
                  </a:txBody>
                  <a:tcPr marL="7620" marR="7620" marT="762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305299531"/>
                  </a:ext>
                </a:extLst>
              </a:tr>
            </a:tbl>
          </a:graphicData>
        </a:graphic>
      </p:graphicFrame>
    </p:spTree>
    <p:extLst>
      <p:ext uri="{BB962C8B-B14F-4D97-AF65-F5344CB8AC3E}">
        <p14:creationId xmlns:p14="http://schemas.microsoft.com/office/powerpoint/2010/main" val="2692575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logo&#10;&#10;Descrizione generata automaticamente">
            <a:extLst>
              <a:ext uri="{FF2B5EF4-FFF2-40B4-BE49-F238E27FC236}">
                <a16:creationId xmlns:a16="http://schemas.microsoft.com/office/drawing/2014/main" id="{896A4C36-A7BC-7EBC-832E-DD714E0BD075}"/>
              </a:ext>
            </a:extLst>
          </p:cNvPr>
          <p:cNvPicPr>
            <a:picLocks noChangeAspect="1"/>
          </p:cNvPicPr>
          <p:nvPr/>
        </p:nvPicPr>
        <p:blipFill>
          <a:blip r:embed="rId3"/>
          <a:stretch>
            <a:fillRect/>
          </a:stretch>
        </p:blipFill>
        <p:spPr>
          <a:xfrm>
            <a:off x="5487307" y="501398"/>
            <a:ext cx="1217386" cy="1524048"/>
          </a:xfrm>
          <a:prstGeom prst="rect">
            <a:avLst/>
          </a:prstGeom>
        </p:spPr>
      </p:pic>
    </p:spTree>
    <p:extLst>
      <p:ext uri="{BB962C8B-B14F-4D97-AF65-F5344CB8AC3E}">
        <p14:creationId xmlns:p14="http://schemas.microsoft.com/office/powerpoint/2010/main" val="370562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BAB8839E-607B-C2E1-F307-217B3578BD6B}"/>
              </a:ext>
            </a:extLst>
          </p:cNvPr>
          <p:cNvSpPr>
            <a:spLocks noGrp="1"/>
          </p:cNvSpPr>
          <p:nvPr>
            <p:ph type="title"/>
          </p:nvPr>
        </p:nvSpPr>
        <p:spPr/>
        <p:txBody>
          <a:bodyPr/>
          <a:lstStyle/>
          <a:p>
            <a:pPr algn="ctr"/>
            <a:r>
              <a:rPr lang="it-IT" dirty="0">
                <a:latin typeface="MachoModular Medium" pitchFamily="50"/>
              </a:rPr>
              <a:t>Dati vendemmia 2025 (in quintali)</a:t>
            </a:r>
            <a:endParaRPr lang="it-IT" dirty="0"/>
          </a:p>
        </p:txBody>
      </p:sp>
      <p:sp>
        <p:nvSpPr>
          <p:cNvPr id="4" name="Segnaposto piè di pagina 3">
            <a:extLst>
              <a:ext uri="{FF2B5EF4-FFF2-40B4-BE49-F238E27FC236}">
                <a16:creationId xmlns:a16="http://schemas.microsoft.com/office/drawing/2014/main" id="{DEDFBC45-BE88-1914-21CE-A01D2D8A5075}"/>
              </a:ext>
            </a:extLst>
          </p:cNvPr>
          <p:cNvSpPr>
            <a:spLocks noGrp="1"/>
          </p:cNvSpPr>
          <p:nvPr>
            <p:ph type="ftr" sz="quarter" idx="12"/>
          </p:nvPr>
        </p:nvSpPr>
        <p:spPr/>
        <p:txBody>
          <a:bodyPr/>
          <a:lstStyle/>
          <a:p>
            <a:r>
              <a:rPr lang="en-US"/>
              <a:t>Source:</a:t>
            </a:r>
            <a:endParaRPr lang="en-US" dirty="0"/>
          </a:p>
        </p:txBody>
      </p:sp>
      <p:graphicFrame>
        <p:nvGraphicFramePr>
          <p:cNvPr id="6" name="Tabella 5">
            <a:extLst>
              <a:ext uri="{FF2B5EF4-FFF2-40B4-BE49-F238E27FC236}">
                <a16:creationId xmlns:a16="http://schemas.microsoft.com/office/drawing/2014/main" id="{EFDA1AFD-01AD-0ABC-30C0-29E15F2E51D1}"/>
              </a:ext>
            </a:extLst>
          </p:cNvPr>
          <p:cNvGraphicFramePr>
            <a:graphicFrameLocks noGrp="1"/>
          </p:cNvGraphicFramePr>
          <p:nvPr>
            <p:extLst>
              <p:ext uri="{D42A27DB-BD31-4B8C-83A1-F6EECF244321}">
                <p14:modId xmlns:p14="http://schemas.microsoft.com/office/powerpoint/2010/main" val="1989870392"/>
              </p:ext>
            </p:extLst>
          </p:nvPr>
        </p:nvGraphicFramePr>
        <p:xfrm>
          <a:off x="447870" y="1690688"/>
          <a:ext cx="10905930" cy="1554480"/>
        </p:xfrm>
        <a:graphic>
          <a:graphicData uri="http://schemas.openxmlformats.org/drawingml/2006/table">
            <a:tbl>
              <a:tblPr firstRow="1" bandRow="1">
                <a:tableStyleId>{00A15C55-8517-42AA-B614-E9B94910E393}</a:tableStyleId>
              </a:tblPr>
              <a:tblGrid>
                <a:gridCol w="2363452">
                  <a:extLst>
                    <a:ext uri="{9D8B030D-6E8A-4147-A177-3AD203B41FA5}">
                      <a16:colId xmlns:a16="http://schemas.microsoft.com/office/drawing/2014/main" val="3145098461"/>
                    </a:ext>
                  </a:extLst>
                </a:gridCol>
                <a:gridCol w="1564735">
                  <a:extLst>
                    <a:ext uri="{9D8B030D-6E8A-4147-A177-3AD203B41FA5}">
                      <a16:colId xmlns:a16="http://schemas.microsoft.com/office/drawing/2014/main" val="3003506188"/>
                    </a:ext>
                  </a:extLst>
                </a:gridCol>
                <a:gridCol w="1819064">
                  <a:extLst>
                    <a:ext uri="{9D8B030D-6E8A-4147-A177-3AD203B41FA5}">
                      <a16:colId xmlns:a16="http://schemas.microsoft.com/office/drawing/2014/main" val="1672263479"/>
                    </a:ext>
                  </a:extLst>
                </a:gridCol>
                <a:gridCol w="1905339">
                  <a:extLst>
                    <a:ext uri="{9D8B030D-6E8A-4147-A177-3AD203B41FA5}">
                      <a16:colId xmlns:a16="http://schemas.microsoft.com/office/drawing/2014/main" val="334383383"/>
                    </a:ext>
                  </a:extLst>
                </a:gridCol>
                <a:gridCol w="1447105">
                  <a:extLst>
                    <a:ext uri="{9D8B030D-6E8A-4147-A177-3AD203B41FA5}">
                      <a16:colId xmlns:a16="http://schemas.microsoft.com/office/drawing/2014/main" val="2845435609"/>
                    </a:ext>
                  </a:extLst>
                </a:gridCol>
                <a:gridCol w="1806235">
                  <a:extLst>
                    <a:ext uri="{9D8B030D-6E8A-4147-A177-3AD203B41FA5}">
                      <a16:colId xmlns:a16="http://schemas.microsoft.com/office/drawing/2014/main" val="3701262140"/>
                    </a:ext>
                  </a:extLst>
                </a:gridCol>
              </a:tblGrid>
              <a:tr h="370840">
                <a:tc>
                  <a:txBody>
                    <a:bodyPr/>
                    <a:lstStyle/>
                    <a:p>
                      <a:r>
                        <a:rPr lang="it-IT" dirty="0"/>
                        <a:t>Denominazione</a:t>
                      </a:r>
                    </a:p>
                  </a:txBody>
                  <a:tcPr/>
                </a:tc>
                <a:tc>
                  <a:txBody>
                    <a:bodyPr/>
                    <a:lstStyle/>
                    <a:p>
                      <a:r>
                        <a:rPr lang="it-IT" dirty="0"/>
                        <a:t>Superficie (ha)</a:t>
                      </a:r>
                    </a:p>
                  </a:txBody>
                  <a:tcPr/>
                </a:tc>
                <a:tc>
                  <a:txBody>
                    <a:bodyPr/>
                    <a:lstStyle/>
                    <a:p>
                      <a:r>
                        <a:rPr lang="it-IT" dirty="0"/>
                        <a:t>Raccolta</a:t>
                      </a:r>
                    </a:p>
                  </a:txBody>
                  <a:tcPr/>
                </a:tc>
                <a:tc>
                  <a:txBody>
                    <a:bodyPr/>
                    <a:lstStyle/>
                    <a:p>
                      <a:r>
                        <a:rPr lang="it-IT" dirty="0"/>
                        <a:t>Produzione Riserva</a:t>
                      </a:r>
                    </a:p>
                  </a:txBody>
                  <a:tcPr/>
                </a:tc>
                <a:tc>
                  <a:txBody>
                    <a:bodyPr/>
                    <a:lstStyle/>
                    <a:p>
                      <a:r>
                        <a:rPr lang="it-IT" dirty="0"/>
                        <a:t>Totale</a:t>
                      </a:r>
                    </a:p>
                  </a:txBody>
                  <a:tcPr/>
                </a:tc>
                <a:tc>
                  <a:txBody>
                    <a:bodyPr/>
                    <a:lstStyle/>
                    <a:p>
                      <a:r>
                        <a:rPr lang="it-IT" dirty="0"/>
                        <a:t>Stoccaggio </a:t>
                      </a:r>
                    </a:p>
                  </a:txBody>
                  <a:tcPr/>
                </a:tc>
                <a:extLst>
                  <a:ext uri="{0D108BD9-81ED-4DB2-BD59-A6C34878D82A}">
                    <a16:rowId xmlns:a16="http://schemas.microsoft.com/office/drawing/2014/main" val="2095373656"/>
                  </a:ext>
                </a:extLst>
              </a:tr>
              <a:tr h="370840">
                <a:tc>
                  <a:txBody>
                    <a:bodyPr/>
                    <a:lstStyle/>
                    <a:p>
                      <a:r>
                        <a:rPr lang="it-IT" dirty="0"/>
                        <a:t>Conegliano Valdobbiadene Prosecco </a:t>
                      </a:r>
                      <a:r>
                        <a:rPr lang="it-IT" dirty="0" err="1"/>
                        <a:t>Docg</a:t>
                      </a:r>
                      <a:r>
                        <a:rPr lang="it-IT" dirty="0"/>
                        <a:t> </a:t>
                      </a:r>
                    </a:p>
                  </a:txBody>
                  <a:tcPr/>
                </a:tc>
                <a:tc>
                  <a:txBody>
                    <a:bodyPr/>
                    <a:lstStyle/>
                    <a:p>
                      <a:r>
                        <a:rPr lang="it-IT" dirty="0"/>
                        <a:t>8.665</a:t>
                      </a:r>
                    </a:p>
                  </a:txBody>
                  <a:tcPr/>
                </a:tc>
                <a:tc>
                  <a:txBody>
                    <a:bodyPr/>
                    <a:lstStyle/>
                    <a:p>
                      <a:r>
                        <a:rPr lang="it-IT" dirty="0"/>
                        <a:t>1.101.950</a:t>
                      </a:r>
                    </a:p>
                  </a:txBody>
                  <a:tcPr/>
                </a:tc>
                <a:tc>
                  <a:txBody>
                    <a:bodyPr/>
                    <a:lstStyle/>
                    <a:p>
                      <a:r>
                        <a:rPr lang="it-IT" dirty="0"/>
                        <a:t>-</a:t>
                      </a:r>
                    </a:p>
                  </a:txBody>
                  <a:tcPr/>
                </a:tc>
                <a:tc>
                  <a:txBody>
                    <a:bodyPr/>
                    <a:lstStyle/>
                    <a:p>
                      <a:r>
                        <a:rPr lang="it-IT" dirty="0"/>
                        <a:t>1.101.950</a:t>
                      </a:r>
                    </a:p>
                  </a:txBody>
                  <a:tcPr/>
                </a:tc>
                <a:tc>
                  <a:txBody>
                    <a:bodyPr/>
                    <a:lstStyle/>
                    <a:p>
                      <a:r>
                        <a:rPr lang="it-IT" dirty="0"/>
                        <a:t>88.213</a:t>
                      </a:r>
                    </a:p>
                  </a:txBody>
                  <a:tcPr/>
                </a:tc>
                <a:extLst>
                  <a:ext uri="{0D108BD9-81ED-4DB2-BD59-A6C34878D82A}">
                    <a16:rowId xmlns:a16="http://schemas.microsoft.com/office/drawing/2014/main" val="1726489237"/>
                  </a:ext>
                </a:extLst>
              </a:tr>
            </a:tbl>
          </a:graphicData>
        </a:graphic>
      </p:graphicFrame>
      <p:sp>
        <p:nvSpPr>
          <p:cNvPr id="7" name="CasellaDiTesto 6">
            <a:extLst>
              <a:ext uri="{FF2B5EF4-FFF2-40B4-BE49-F238E27FC236}">
                <a16:creationId xmlns:a16="http://schemas.microsoft.com/office/drawing/2014/main" id="{A75F60D2-91A4-7ED7-49E6-19D5F8CD06F1}"/>
              </a:ext>
            </a:extLst>
          </p:cNvPr>
          <p:cNvSpPr txBox="1"/>
          <p:nvPr/>
        </p:nvSpPr>
        <p:spPr>
          <a:xfrm>
            <a:off x="709128" y="4082171"/>
            <a:ext cx="10644672" cy="1815882"/>
          </a:xfrm>
          <a:prstGeom prst="rect">
            <a:avLst/>
          </a:prstGeom>
          <a:solidFill>
            <a:srgbClr val="B5D1C1"/>
          </a:solidFill>
          <a:ln>
            <a:solidFill>
              <a:srgbClr val="AFD3C0"/>
            </a:solidFill>
          </a:ln>
        </p:spPr>
        <p:txBody>
          <a:bodyPr wrap="square" rtlCol="0">
            <a:spAutoFit/>
          </a:bodyPr>
          <a:lstStyle/>
          <a:p>
            <a:pPr marL="285750" indent="-285750">
              <a:buFont typeface="Arial" panose="020B0604020202020204" pitchFamily="34" charset="0"/>
              <a:buChar char="•"/>
            </a:pPr>
            <a:r>
              <a:rPr lang="it-IT" sz="2800" dirty="0">
                <a:solidFill>
                  <a:schemeClr val="bg1"/>
                </a:solidFill>
              </a:rPr>
              <a:t>127,2 quintali di uva </a:t>
            </a:r>
            <a:r>
              <a:rPr lang="it-IT" sz="2800" dirty="0" err="1">
                <a:solidFill>
                  <a:schemeClr val="bg1"/>
                </a:solidFill>
              </a:rPr>
              <a:t>glera</a:t>
            </a:r>
            <a:r>
              <a:rPr lang="it-IT" sz="2800" dirty="0">
                <a:solidFill>
                  <a:schemeClr val="bg1"/>
                </a:solidFill>
              </a:rPr>
              <a:t> per ettaro di Conegliano Valdobbiadene Prosecco </a:t>
            </a:r>
            <a:r>
              <a:rPr lang="it-IT" sz="2800" dirty="0" err="1">
                <a:solidFill>
                  <a:schemeClr val="bg1"/>
                </a:solidFill>
              </a:rPr>
              <a:t>Docg</a:t>
            </a:r>
            <a:endParaRPr lang="it-IT" sz="2800" dirty="0">
              <a:solidFill>
                <a:schemeClr val="bg1"/>
              </a:solidFill>
            </a:endParaRPr>
          </a:p>
          <a:p>
            <a:endParaRPr lang="it-IT" sz="2800" dirty="0">
              <a:solidFill>
                <a:schemeClr val="bg1"/>
              </a:solidFill>
            </a:endParaRPr>
          </a:p>
          <a:p>
            <a:pPr marL="285750" indent="-285750">
              <a:buFont typeface="Arial" panose="020B0604020202020204" pitchFamily="34" charset="0"/>
              <a:buChar char="•"/>
            </a:pPr>
            <a:r>
              <a:rPr lang="it-IT" sz="2800" dirty="0">
                <a:solidFill>
                  <a:schemeClr val="bg1"/>
                </a:solidFill>
              </a:rPr>
              <a:t>771.365,00 HL di vino previsti </a:t>
            </a:r>
          </a:p>
        </p:txBody>
      </p:sp>
    </p:spTree>
    <p:extLst>
      <p:ext uri="{BB962C8B-B14F-4D97-AF65-F5344CB8AC3E}">
        <p14:creationId xmlns:p14="http://schemas.microsoft.com/office/powerpoint/2010/main" val="2532114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80B99-C3F2-19DC-0EE9-6656F3ADD1EE}"/>
            </a:ext>
          </a:extLst>
        </p:cNvPr>
        <p:cNvGrpSpPr/>
        <p:nvPr/>
      </p:nvGrpSpPr>
      <p:grpSpPr>
        <a:xfrm>
          <a:off x="0" y="0"/>
          <a:ext cx="0" cy="0"/>
          <a:chOff x="0" y="0"/>
          <a:chExt cx="0" cy="0"/>
        </a:xfrm>
      </p:grpSpPr>
      <p:sp>
        <p:nvSpPr>
          <p:cNvPr id="3" name="Titolo 2">
            <a:extLst>
              <a:ext uri="{FF2B5EF4-FFF2-40B4-BE49-F238E27FC236}">
                <a16:creationId xmlns:a16="http://schemas.microsoft.com/office/drawing/2014/main" id="{4D29E750-AF83-1D89-7F02-6FBC8D464D52}"/>
              </a:ext>
            </a:extLst>
          </p:cNvPr>
          <p:cNvSpPr>
            <a:spLocks noGrp="1"/>
          </p:cNvSpPr>
          <p:nvPr>
            <p:ph type="title"/>
          </p:nvPr>
        </p:nvSpPr>
        <p:spPr/>
        <p:txBody>
          <a:bodyPr/>
          <a:lstStyle/>
          <a:p>
            <a:pPr algn="ctr"/>
            <a:r>
              <a:rPr lang="it-IT" dirty="0">
                <a:latin typeface="MachoModular Medium" pitchFamily="50"/>
              </a:rPr>
              <a:t>Dati vendemmia 2025 (in quintali)</a:t>
            </a:r>
            <a:endParaRPr lang="it-IT" dirty="0"/>
          </a:p>
        </p:txBody>
      </p:sp>
      <p:sp>
        <p:nvSpPr>
          <p:cNvPr id="4" name="Segnaposto piè di pagina 3">
            <a:extLst>
              <a:ext uri="{FF2B5EF4-FFF2-40B4-BE49-F238E27FC236}">
                <a16:creationId xmlns:a16="http://schemas.microsoft.com/office/drawing/2014/main" id="{6F7B384C-D950-5C18-A9A5-F8856F081E1D}"/>
              </a:ext>
            </a:extLst>
          </p:cNvPr>
          <p:cNvSpPr>
            <a:spLocks noGrp="1"/>
          </p:cNvSpPr>
          <p:nvPr>
            <p:ph type="ftr" sz="quarter" idx="12"/>
          </p:nvPr>
        </p:nvSpPr>
        <p:spPr/>
        <p:txBody>
          <a:bodyPr/>
          <a:lstStyle/>
          <a:p>
            <a:r>
              <a:rPr lang="en-US"/>
              <a:t>Source:</a:t>
            </a:r>
            <a:endParaRPr lang="en-US" dirty="0"/>
          </a:p>
        </p:txBody>
      </p:sp>
      <p:graphicFrame>
        <p:nvGraphicFramePr>
          <p:cNvPr id="6" name="Tabella 5">
            <a:extLst>
              <a:ext uri="{FF2B5EF4-FFF2-40B4-BE49-F238E27FC236}">
                <a16:creationId xmlns:a16="http://schemas.microsoft.com/office/drawing/2014/main" id="{6277B632-62F0-6EBC-7D4B-57C14349E68C}"/>
              </a:ext>
            </a:extLst>
          </p:cNvPr>
          <p:cNvGraphicFramePr>
            <a:graphicFrameLocks noGrp="1"/>
          </p:cNvGraphicFramePr>
          <p:nvPr>
            <p:extLst>
              <p:ext uri="{D42A27DB-BD31-4B8C-83A1-F6EECF244321}">
                <p14:modId xmlns:p14="http://schemas.microsoft.com/office/powerpoint/2010/main" val="3465004251"/>
              </p:ext>
            </p:extLst>
          </p:nvPr>
        </p:nvGraphicFramePr>
        <p:xfrm>
          <a:off x="447870" y="1690688"/>
          <a:ext cx="9716575" cy="2406280"/>
        </p:xfrm>
        <a:graphic>
          <a:graphicData uri="http://schemas.openxmlformats.org/drawingml/2006/table">
            <a:tbl>
              <a:tblPr firstRow="1" bandRow="1">
                <a:tableStyleId>{00A15C55-8517-42AA-B614-E9B94910E393}</a:tableStyleId>
              </a:tblPr>
              <a:tblGrid>
                <a:gridCol w="1942490">
                  <a:extLst>
                    <a:ext uri="{9D8B030D-6E8A-4147-A177-3AD203B41FA5}">
                      <a16:colId xmlns:a16="http://schemas.microsoft.com/office/drawing/2014/main" val="3145098461"/>
                    </a:ext>
                  </a:extLst>
                </a:gridCol>
                <a:gridCol w="1942490">
                  <a:extLst>
                    <a:ext uri="{9D8B030D-6E8A-4147-A177-3AD203B41FA5}">
                      <a16:colId xmlns:a16="http://schemas.microsoft.com/office/drawing/2014/main" val="1441499099"/>
                    </a:ext>
                  </a:extLst>
                </a:gridCol>
                <a:gridCol w="1629411">
                  <a:extLst>
                    <a:ext uri="{9D8B030D-6E8A-4147-A177-3AD203B41FA5}">
                      <a16:colId xmlns:a16="http://schemas.microsoft.com/office/drawing/2014/main" val="3003506188"/>
                    </a:ext>
                  </a:extLst>
                </a:gridCol>
                <a:gridCol w="1324947">
                  <a:extLst>
                    <a:ext uri="{9D8B030D-6E8A-4147-A177-3AD203B41FA5}">
                      <a16:colId xmlns:a16="http://schemas.microsoft.com/office/drawing/2014/main" val="1672263479"/>
                    </a:ext>
                  </a:extLst>
                </a:gridCol>
                <a:gridCol w="1392716">
                  <a:extLst>
                    <a:ext uri="{9D8B030D-6E8A-4147-A177-3AD203B41FA5}">
                      <a16:colId xmlns:a16="http://schemas.microsoft.com/office/drawing/2014/main" val="334383383"/>
                    </a:ext>
                  </a:extLst>
                </a:gridCol>
                <a:gridCol w="1484521">
                  <a:extLst>
                    <a:ext uri="{9D8B030D-6E8A-4147-A177-3AD203B41FA5}">
                      <a16:colId xmlns:a16="http://schemas.microsoft.com/office/drawing/2014/main" val="3701262140"/>
                    </a:ext>
                  </a:extLst>
                </a:gridCol>
              </a:tblGrid>
              <a:tr h="370840">
                <a:tc>
                  <a:txBody>
                    <a:bodyPr/>
                    <a:lstStyle/>
                    <a:p>
                      <a:endParaRPr lang="it-IT" dirty="0"/>
                    </a:p>
                  </a:txBody>
                  <a:tcPr/>
                </a:tc>
                <a:tc>
                  <a:txBody>
                    <a:bodyPr/>
                    <a:lstStyle/>
                    <a:p>
                      <a:r>
                        <a:rPr lang="it-IT" dirty="0"/>
                        <a:t>Tipologia</a:t>
                      </a:r>
                    </a:p>
                  </a:txBody>
                  <a:tcPr/>
                </a:tc>
                <a:tc>
                  <a:txBody>
                    <a:bodyPr/>
                    <a:lstStyle/>
                    <a:p>
                      <a:r>
                        <a:rPr lang="it-IT" dirty="0"/>
                        <a:t>Superficie (ha)</a:t>
                      </a:r>
                    </a:p>
                  </a:txBody>
                  <a:tcPr/>
                </a:tc>
                <a:tc>
                  <a:txBody>
                    <a:bodyPr/>
                    <a:lstStyle/>
                    <a:p>
                      <a:r>
                        <a:rPr lang="it-IT" dirty="0"/>
                        <a:t>Raccolta</a:t>
                      </a:r>
                    </a:p>
                  </a:txBody>
                  <a:tcPr/>
                </a:tc>
                <a:tc>
                  <a:txBody>
                    <a:bodyPr/>
                    <a:lstStyle/>
                    <a:p>
                      <a:r>
                        <a:rPr lang="it-IT" dirty="0"/>
                        <a:t>Produzione Riserva</a:t>
                      </a:r>
                    </a:p>
                  </a:txBody>
                  <a:tcPr/>
                </a:tc>
                <a:tc>
                  <a:txBody>
                    <a:bodyPr/>
                    <a:lstStyle/>
                    <a:p>
                      <a:r>
                        <a:rPr lang="it-IT" dirty="0"/>
                        <a:t>Di cui </a:t>
                      </a:r>
                    </a:p>
                    <a:p>
                      <a:r>
                        <a:rPr lang="it-IT" dirty="0"/>
                        <a:t>Stoccaggio </a:t>
                      </a:r>
                    </a:p>
                  </a:txBody>
                  <a:tcPr/>
                </a:tc>
                <a:extLst>
                  <a:ext uri="{0D108BD9-81ED-4DB2-BD59-A6C34878D82A}">
                    <a16:rowId xmlns:a16="http://schemas.microsoft.com/office/drawing/2014/main" val="2095373656"/>
                  </a:ext>
                </a:extLst>
              </a:tr>
              <a:tr h="384440">
                <a:tc rowSpan="3">
                  <a:txBody>
                    <a:bodyPr/>
                    <a:lstStyle/>
                    <a:p>
                      <a:r>
                        <a:rPr lang="it-IT" dirty="0"/>
                        <a:t>Conegliano Valdobbiadene </a:t>
                      </a:r>
                    </a:p>
                  </a:txBody>
                  <a:tcPr/>
                </a:tc>
                <a:tc>
                  <a:txBody>
                    <a:bodyPr/>
                    <a:lstStyle/>
                    <a:p>
                      <a:r>
                        <a:rPr lang="it-IT" dirty="0"/>
                        <a:t>Glera</a:t>
                      </a:r>
                    </a:p>
                  </a:txBody>
                  <a:tcPr/>
                </a:tc>
                <a:tc>
                  <a:txBody>
                    <a:bodyPr/>
                    <a:lstStyle/>
                    <a:p>
                      <a:r>
                        <a:rPr lang="it-IT" dirty="0"/>
                        <a:t>                 7.140</a:t>
                      </a:r>
                    </a:p>
                  </a:txBody>
                  <a:tcPr/>
                </a:tc>
                <a:tc>
                  <a:txBody>
                    <a:bodyPr/>
                    <a:lstStyle/>
                    <a:p>
                      <a:r>
                        <a:rPr lang="it-IT" dirty="0"/>
                        <a:t>921.500</a:t>
                      </a:r>
                    </a:p>
                  </a:txBody>
                  <a:tcPr/>
                </a:tc>
                <a:tc>
                  <a:txBody>
                    <a:bodyPr/>
                    <a:lstStyle/>
                    <a:p>
                      <a:r>
                        <a:rPr lang="it-IT" dirty="0"/>
                        <a:t>-</a:t>
                      </a:r>
                    </a:p>
                  </a:txBody>
                  <a:tcPr/>
                </a:tc>
                <a:tc>
                  <a:txBody>
                    <a:bodyPr/>
                    <a:lstStyle/>
                    <a:p>
                      <a:r>
                        <a:rPr lang="it-IT" dirty="0"/>
                        <a:t>85.793</a:t>
                      </a:r>
                    </a:p>
                  </a:txBody>
                  <a:tcPr/>
                </a:tc>
                <a:extLst>
                  <a:ext uri="{0D108BD9-81ED-4DB2-BD59-A6C34878D82A}">
                    <a16:rowId xmlns:a16="http://schemas.microsoft.com/office/drawing/2014/main" val="3933612450"/>
                  </a:ext>
                </a:extLst>
              </a:tr>
              <a:tr h="370840">
                <a:tc vMerge="1">
                  <a:txBody>
                    <a:bodyPr/>
                    <a:lstStyle/>
                    <a:p>
                      <a:endParaRPr lang="it-IT" dirty="0"/>
                    </a:p>
                  </a:txBody>
                  <a:tcPr/>
                </a:tc>
                <a:tc>
                  <a:txBody>
                    <a:bodyPr/>
                    <a:lstStyle/>
                    <a:p>
                      <a:r>
                        <a:rPr lang="it-IT" dirty="0"/>
                        <a:t>Glera + Complementari </a:t>
                      </a:r>
                    </a:p>
                  </a:txBody>
                  <a:tcPr/>
                </a:tc>
                <a:tc>
                  <a:txBody>
                    <a:bodyPr/>
                    <a:lstStyle/>
                    <a:p>
                      <a:pPr algn="r"/>
                      <a:r>
                        <a:rPr lang="it-IT" dirty="0"/>
                        <a:t>204</a:t>
                      </a:r>
                    </a:p>
                  </a:txBody>
                  <a:tcPr/>
                </a:tc>
                <a:tc>
                  <a:txBody>
                    <a:bodyPr/>
                    <a:lstStyle/>
                    <a:p>
                      <a:r>
                        <a:rPr lang="it-IT" dirty="0"/>
                        <a:t>26.150</a:t>
                      </a:r>
                    </a:p>
                  </a:txBody>
                  <a:tcPr/>
                </a:tc>
                <a:tc>
                  <a:txBody>
                    <a:bodyPr/>
                    <a:lstStyle/>
                    <a:p>
                      <a:r>
                        <a:rPr lang="it-IT" dirty="0"/>
                        <a:t>-</a:t>
                      </a:r>
                    </a:p>
                  </a:txBody>
                  <a:tcPr/>
                </a:tc>
                <a:tc>
                  <a:txBody>
                    <a:bodyPr/>
                    <a:lstStyle/>
                    <a:p>
                      <a:r>
                        <a:rPr lang="it-IT" dirty="0"/>
                        <a:t>2.420</a:t>
                      </a:r>
                    </a:p>
                  </a:txBody>
                  <a:tcPr/>
                </a:tc>
                <a:extLst>
                  <a:ext uri="{0D108BD9-81ED-4DB2-BD59-A6C34878D82A}">
                    <a16:rowId xmlns:a16="http://schemas.microsoft.com/office/drawing/2014/main" val="387925554"/>
                  </a:ext>
                </a:extLst>
              </a:tr>
              <a:tr h="370840">
                <a:tc vMerge="1">
                  <a:txBody>
                    <a:bodyPr/>
                    <a:lstStyle/>
                    <a:p>
                      <a:endParaRPr lang="it-IT" dirty="0"/>
                    </a:p>
                  </a:txBody>
                  <a:tcPr/>
                </a:tc>
                <a:tc>
                  <a:txBody>
                    <a:bodyPr/>
                    <a:lstStyle/>
                    <a:p>
                      <a:r>
                        <a:rPr lang="it-IT" dirty="0"/>
                        <a:t>Taglio</a:t>
                      </a:r>
                    </a:p>
                  </a:txBody>
                  <a:tcPr/>
                </a:tc>
                <a:tc>
                  <a:txBody>
                    <a:bodyPr/>
                    <a:lstStyle/>
                    <a:p>
                      <a:pPr algn="r"/>
                      <a:r>
                        <a:rPr lang="it-IT" dirty="0"/>
                        <a:t>1.321</a:t>
                      </a:r>
                    </a:p>
                  </a:txBody>
                  <a:tcPr/>
                </a:tc>
                <a:tc>
                  <a:txBody>
                    <a:bodyPr/>
                    <a:lstStyle/>
                    <a:p>
                      <a:r>
                        <a:rPr lang="it-IT" dirty="0"/>
                        <a:t>154.300</a:t>
                      </a:r>
                    </a:p>
                  </a:txBody>
                  <a:tcPr/>
                </a:tc>
                <a:tc>
                  <a:txBody>
                    <a:bodyPr/>
                    <a:lstStyle/>
                    <a:p>
                      <a:r>
                        <a:rPr lang="it-IT" dirty="0"/>
                        <a:t>-</a:t>
                      </a:r>
                    </a:p>
                  </a:txBody>
                  <a:tcPr/>
                </a:tc>
                <a:tc>
                  <a:txBody>
                    <a:bodyPr/>
                    <a:lstStyle/>
                    <a:p>
                      <a:r>
                        <a:rPr lang="it-IT" dirty="0"/>
                        <a:t>-</a:t>
                      </a:r>
                    </a:p>
                  </a:txBody>
                  <a:tcPr/>
                </a:tc>
                <a:extLst>
                  <a:ext uri="{0D108BD9-81ED-4DB2-BD59-A6C34878D82A}">
                    <a16:rowId xmlns:a16="http://schemas.microsoft.com/office/drawing/2014/main" val="1767724557"/>
                  </a:ext>
                </a:extLst>
              </a:tr>
              <a:tr h="370840">
                <a:tc>
                  <a:txBody>
                    <a:bodyPr/>
                    <a:lstStyle/>
                    <a:p>
                      <a:endParaRPr lang="it-IT" dirty="0"/>
                    </a:p>
                  </a:txBody>
                  <a:tcPr/>
                </a:tc>
                <a:tc>
                  <a:txBody>
                    <a:bodyPr/>
                    <a:lstStyle/>
                    <a:p>
                      <a:r>
                        <a:rPr lang="it-IT" b="1" dirty="0"/>
                        <a:t>Totale</a:t>
                      </a:r>
                    </a:p>
                  </a:txBody>
                  <a:tcPr/>
                </a:tc>
                <a:tc>
                  <a:txBody>
                    <a:bodyPr/>
                    <a:lstStyle/>
                    <a:p>
                      <a:pPr algn="r"/>
                      <a:r>
                        <a:rPr lang="it-IT" dirty="0"/>
                        <a:t>8.665</a:t>
                      </a:r>
                    </a:p>
                  </a:txBody>
                  <a:tcPr/>
                </a:tc>
                <a:tc>
                  <a:txBody>
                    <a:bodyPr/>
                    <a:lstStyle/>
                    <a:p>
                      <a:r>
                        <a:rPr lang="it-IT" dirty="0"/>
                        <a:t>1.101.950</a:t>
                      </a:r>
                    </a:p>
                  </a:txBody>
                  <a:tcPr/>
                </a:tc>
                <a:tc>
                  <a:txBody>
                    <a:bodyPr/>
                    <a:lstStyle/>
                    <a:p>
                      <a:r>
                        <a:rPr lang="it-IT" dirty="0"/>
                        <a:t>-</a:t>
                      </a:r>
                    </a:p>
                  </a:txBody>
                  <a:tcPr/>
                </a:tc>
                <a:tc>
                  <a:txBody>
                    <a:bodyPr/>
                    <a:lstStyle/>
                    <a:p>
                      <a:r>
                        <a:rPr lang="it-IT" dirty="0"/>
                        <a:t>88.213</a:t>
                      </a:r>
                    </a:p>
                  </a:txBody>
                  <a:tcPr/>
                </a:tc>
                <a:extLst>
                  <a:ext uri="{0D108BD9-81ED-4DB2-BD59-A6C34878D82A}">
                    <a16:rowId xmlns:a16="http://schemas.microsoft.com/office/drawing/2014/main" val="3075010262"/>
                  </a:ext>
                </a:extLst>
              </a:tr>
            </a:tbl>
          </a:graphicData>
        </a:graphic>
      </p:graphicFrame>
    </p:spTree>
    <p:extLst>
      <p:ext uri="{BB962C8B-B14F-4D97-AF65-F5344CB8AC3E}">
        <p14:creationId xmlns:p14="http://schemas.microsoft.com/office/powerpoint/2010/main" val="3791472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AA58A"/>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3E7FB6-79FB-7CF1-F45F-7D9A79D31AB0}"/>
              </a:ext>
            </a:extLst>
          </p:cNvPr>
          <p:cNvSpPr>
            <a:spLocks noGrp="1"/>
          </p:cNvSpPr>
          <p:nvPr>
            <p:ph type="title"/>
          </p:nvPr>
        </p:nvSpPr>
        <p:spPr>
          <a:xfrm>
            <a:off x="468346" y="2812219"/>
            <a:ext cx="9963679" cy="845966"/>
          </a:xfrm>
        </p:spPr>
        <p:txBody>
          <a:bodyPr/>
          <a:lstStyle/>
          <a:p>
            <a:r>
              <a:rPr lang="it-IT" b="1" dirty="0">
                <a:solidFill>
                  <a:schemeClr val="tx1"/>
                </a:solidFill>
                <a:latin typeface="Brasilica" pitchFamily="2" charset="77"/>
              </a:rPr>
              <a:t>Valori storici</a:t>
            </a:r>
            <a:br>
              <a:rPr lang="it-IT" b="1" dirty="0">
                <a:solidFill>
                  <a:schemeClr val="tx1"/>
                </a:solidFill>
                <a:latin typeface="Brasilica" pitchFamily="2" charset="77"/>
              </a:rPr>
            </a:br>
            <a:r>
              <a:rPr lang="it-IT" b="1" dirty="0">
                <a:solidFill>
                  <a:schemeClr val="tx1"/>
                </a:solidFill>
                <a:latin typeface="Brasilica" pitchFamily="2" charset="77"/>
              </a:rPr>
              <a:t>(superfici – uva – vino)</a:t>
            </a:r>
          </a:p>
        </p:txBody>
      </p:sp>
      <p:pic>
        <p:nvPicPr>
          <p:cNvPr id="8" name="Immagine 7" descr="Immagine che contiene logo&#10;&#10;Descrizione generata automaticamente">
            <a:extLst>
              <a:ext uri="{FF2B5EF4-FFF2-40B4-BE49-F238E27FC236}">
                <a16:creationId xmlns:a16="http://schemas.microsoft.com/office/drawing/2014/main" id="{F168A23F-7939-584C-EACD-AB145664A6F7}"/>
              </a:ext>
            </a:extLst>
          </p:cNvPr>
          <p:cNvPicPr>
            <a:picLocks noChangeAspect="1"/>
          </p:cNvPicPr>
          <p:nvPr/>
        </p:nvPicPr>
        <p:blipFill>
          <a:blip r:embed="rId2"/>
          <a:stretch>
            <a:fillRect/>
          </a:stretch>
        </p:blipFill>
        <p:spPr>
          <a:xfrm>
            <a:off x="468347" y="227121"/>
            <a:ext cx="718906" cy="900000"/>
          </a:xfrm>
          <a:prstGeom prst="rect">
            <a:avLst/>
          </a:prstGeom>
        </p:spPr>
      </p:pic>
      <p:pic>
        <p:nvPicPr>
          <p:cNvPr id="7" name="Elemento grafico 6" descr="Freccia a destra contorno">
            <a:extLst>
              <a:ext uri="{FF2B5EF4-FFF2-40B4-BE49-F238E27FC236}">
                <a16:creationId xmlns:a16="http://schemas.microsoft.com/office/drawing/2014/main" id="{56C50489-BFA6-B469-5E81-B570FE2963E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68346" y="4162956"/>
            <a:ext cx="914400" cy="914400"/>
          </a:xfrm>
          <a:prstGeom prst="rect">
            <a:avLst/>
          </a:prstGeom>
        </p:spPr>
      </p:pic>
      <p:sp>
        <p:nvSpPr>
          <p:cNvPr id="3" name="Sottotitolo 2">
            <a:extLst>
              <a:ext uri="{FF2B5EF4-FFF2-40B4-BE49-F238E27FC236}">
                <a16:creationId xmlns:a16="http://schemas.microsoft.com/office/drawing/2014/main" id="{11A21E3E-3FF2-8884-87A7-2DF11FA274EA}"/>
              </a:ext>
            </a:extLst>
          </p:cNvPr>
          <p:cNvSpPr>
            <a:spLocks noGrp="1"/>
          </p:cNvSpPr>
          <p:nvPr>
            <p:ph type="subTitle" idx="1"/>
          </p:nvPr>
        </p:nvSpPr>
        <p:spPr>
          <a:xfrm>
            <a:off x="468346" y="3658185"/>
            <a:ext cx="9144000" cy="1080963"/>
          </a:xfrm>
        </p:spPr>
        <p:txBody>
          <a:bodyPr/>
          <a:lstStyle/>
          <a:p>
            <a:r>
              <a:rPr lang="it-IT" b="0" dirty="0">
                <a:solidFill>
                  <a:schemeClr val="accent1">
                    <a:lumMod val="20000"/>
                    <a:lumOff val="80000"/>
                  </a:schemeClr>
                </a:solidFill>
              </a:rPr>
              <a:t>Storico</a:t>
            </a:r>
          </a:p>
        </p:txBody>
      </p:sp>
    </p:spTree>
    <p:extLst>
      <p:ext uri="{BB962C8B-B14F-4D97-AF65-F5344CB8AC3E}">
        <p14:creationId xmlns:p14="http://schemas.microsoft.com/office/powerpoint/2010/main" val="2107820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egnaposto contenuto 4">
            <a:extLst>
              <a:ext uri="{FF2B5EF4-FFF2-40B4-BE49-F238E27FC236}">
                <a16:creationId xmlns:a16="http://schemas.microsoft.com/office/drawing/2014/main" id="{2B9AF8BD-0151-AA02-6488-79FB9E6D0C8F}"/>
              </a:ext>
            </a:extLst>
          </p:cNvPr>
          <p:cNvGraphicFramePr>
            <a:graphicFrameLocks/>
          </p:cNvGraphicFramePr>
          <p:nvPr>
            <p:extLst>
              <p:ext uri="{D42A27DB-BD31-4B8C-83A1-F6EECF244321}">
                <p14:modId xmlns:p14="http://schemas.microsoft.com/office/powerpoint/2010/main" val="3119172354"/>
              </p:ext>
            </p:extLst>
          </p:nvPr>
        </p:nvGraphicFramePr>
        <p:xfrm>
          <a:off x="1" y="1"/>
          <a:ext cx="12198095" cy="6990610"/>
        </p:xfrm>
        <a:graphic>
          <a:graphicData uri="http://schemas.openxmlformats.org/drawingml/2006/table">
            <a:tbl>
              <a:tblPr>
                <a:tableStyleId>{5C22544A-7EE6-4342-B048-85BDC9FD1C3A}</a:tableStyleId>
              </a:tblPr>
              <a:tblGrid>
                <a:gridCol w="1847286">
                  <a:extLst>
                    <a:ext uri="{9D8B030D-6E8A-4147-A177-3AD203B41FA5}">
                      <a16:colId xmlns:a16="http://schemas.microsoft.com/office/drawing/2014/main" val="20000"/>
                    </a:ext>
                  </a:extLst>
                </a:gridCol>
                <a:gridCol w="780805">
                  <a:extLst>
                    <a:ext uri="{9D8B030D-6E8A-4147-A177-3AD203B41FA5}">
                      <a16:colId xmlns:a16="http://schemas.microsoft.com/office/drawing/2014/main" val="20002"/>
                    </a:ext>
                  </a:extLst>
                </a:gridCol>
                <a:gridCol w="696423">
                  <a:extLst>
                    <a:ext uri="{9D8B030D-6E8A-4147-A177-3AD203B41FA5}">
                      <a16:colId xmlns:a16="http://schemas.microsoft.com/office/drawing/2014/main" val="20003"/>
                    </a:ext>
                  </a:extLst>
                </a:gridCol>
                <a:gridCol w="688151">
                  <a:extLst>
                    <a:ext uri="{9D8B030D-6E8A-4147-A177-3AD203B41FA5}">
                      <a16:colId xmlns:a16="http://schemas.microsoft.com/office/drawing/2014/main" val="20004"/>
                    </a:ext>
                  </a:extLst>
                </a:gridCol>
                <a:gridCol w="564432">
                  <a:extLst>
                    <a:ext uri="{9D8B030D-6E8A-4147-A177-3AD203B41FA5}">
                      <a16:colId xmlns:a16="http://schemas.microsoft.com/office/drawing/2014/main" val="20005"/>
                    </a:ext>
                  </a:extLst>
                </a:gridCol>
                <a:gridCol w="517398">
                  <a:extLst>
                    <a:ext uri="{9D8B030D-6E8A-4147-A177-3AD203B41FA5}">
                      <a16:colId xmlns:a16="http://schemas.microsoft.com/office/drawing/2014/main" val="20006"/>
                    </a:ext>
                  </a:extLst>
                </a:gridCol>
                <a:gridCol w="536210">
                  <a:extLst>
                    <a:ext uri="{9D8B030D-6E8A-4147-A177-3AD203B41FA5}">
                      <a16:colId xmlns:a16="http://schemas.microsoft.com/office/drawing/2014/main" val="20007"/>
                    </a:ext>
                  </a:extLst>
                </a:gridCol>
                <a:gridCol w="526803">
                  <a:extLst>
                    <a:ext uri="{9D8B030D-6E8A-4147-A177-3AD203B41FA5}">
                      <a16:colId xmlns:a16="http://schemas.microsoft.com/office/drawing/2014/main" val="20008"/>
                    </a:ext>
                  </a:extLst>
                </a:gridCol>
                <a:gridCol w="517398">
                  <a:extLst>
                    <a:ext uri="{9D8B030D-6E8A-4147-A177-3AD203B41FA5}">
                      <a16:colId xmlns:a16="http://schemas.microsoft.com/office/drawing/2014/main" val="20009"/>
                    </a:ext>
                  </a:extLst>
                </a:gridCol>
                <a:gridCol w="564432">
                  <a:extLst>
                    <a:ext uri="{9D8B030D-6E8A-4147-A177-3AD203B41FA5}">
                      <a16:colId xmlns:a16="http://schemas.microsoft.com/office/drawing/2014/main" val="20010"/>
                    </a:ext>
                  </a:extLst>
                </a:gridCol>
                <a:gridCol w="483708">
                  <a:extLst>
                    <a:ext uri="{9D8B030D-6E8A-4147-A177-3AD203B41FA5}">
                      <a16:colId xmlns:a16="http://schemas.microsoft.com/office/drawing/2014/main" val="20011"/>
                    </a:ext>
                  </a:extLst>
                </a:gridCol>
                <a:gridCol w="564887">
                  <a:extLst>
                    <a:ext uri="{9D8B030D-6E8A-4147-A177-3AD203B41FA5}">
                      <a16:colId xmlns:a16="http://schemas.microsoft.com/office/drawing/2014/main" val="20012"/>
                    </a:ext>
                  </a:extLst>
                </a:gridCol>
                <a:gridCol w="568353">
                  <a:extLst>
                    <a:ext uri="{9D8B030D-6E8A-4147-A177-3AD203B41FA5}">
                      <a16:colId xmlns:a16="http://schemas.microsoft.com/office/drawing/2014/main" val="425616445"/>
                    </a:ext>
                  </a:extLst>
                </a:gridCol>
                <a:gridCol w="654492">
                  <a:extLst>
                    <a:ext uri="{9D8B030D-6E8A-4147-A177-3AD203B41FA5}">
                      <a16:colId xmlns:a16="http://schemas.microsoft.com/office/drawing/2014/main" val="2551266272"/>
                    </a:ext>
                  </a:extLst>
                </a:gridCol>
                <a:gridCol w="654492">
                  <a:extLst>
                    <a:ext uri="{9D8B030D-6E8A-4147-A177-3AD203B41FA5}">
                      <a16:colId xmlns:a16="http://schemas.microsoft.com/office/drawing/2014/main" val="3198938431"/>
                    </a:ext>
                  </a:extLst>
                </a:gridCol>
                <a:gridCol w="654492">
                  <a:extLst>
                    <a:ext uri="{9D8B030D-6E8A-4147-A177-3AD203B41FA5}">
                      <a16:colId xmlns:a16="http://schemas.microsoft.com/office/drawing/2014/main" val="1459571849"/>
                    </a:ext>
                  </a:extLst>
                </a:gridCol>
                <a:gridCol w="654492">
                  <a:extLst>
                    <a:ext uri="{9D8B030D-6E8A-4147-A177-3AD203B41FA5}">
                      <a16:colId xmlns:a16="http://schemas.microsoft.com/office/drawing/2014/main" val="211349925"/>
                    </a:ext>
                  </a:extLst>
                </a:gridCol>
                <a:gridCol w="723841">
                  <a:extLst>
                    <a:ext uri="{9D8B030D-6E8A-4147-A177-3AD203B41FA5}">
                      <a16:colId xmlns:a16="http://schemas.microsoft.com/office/drawing/2014/main" val="2839748452"/>
                    </a:ext>
                  </a:extLst>
                </a:gridCol>
              </a:tblGrid>
              <a:tr h="504536">
                <a:tc>
                  <a:txBody>
                    <a:bodyPr/>
                    <a:lstStyle/>
                    <a:p>
                      <a:pPr algn="ctr" fontAlgn="b"/>
                      <a:r>
                        <a:rPr lang="it-IT" sz="800" b="1" u="none" strike="noStrike" dirty="0">
                          <a:solidFill>
                            <a:schemeClr val="accent6">
                              <a:lumMod val="10000"/>
                            </a:schemeClr>
                          </a:solidFill>
                          <a:effectLst/>
                          <a:latin typeface="MachoModular Light" pitchFamily="50"/>
                        </a:rPr>
                        <a:t>Denominazione </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u="none" strike="noStrike" dirty="0">
                          <a:solidFill>
                            <a:schemeClr val="accent6">
                              <a:lumMod val="10000"/>
                            </a:schemeClr>
                          </a:solidFill>
                          <a:effectLst/>
                          <a:latin typeface="MachoModular Light" pitchFamily="50"/>
                        </a:rPr>
                        <a:t>2011</a:t>
                      </a:r>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u="none" strike="noStrike" dirty="0">
                          <a:solidFill>
                            <a:schemeClr val="accent6">
                              <a:lumMod val="10000"/>
                            </a:schemeClr>
                          </a:solidFill>
                          <a:effectLst/>
                          <a:latin typeface="MachoModular Light" pitchFamily="50"/>
                        </a:rPr>
                        <a:t>2012</a:t>
                      </a:r>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u="none" strike="noStrike" dirty="0">
                          <a:solidFill>
                            <a:schemeClr val="accent6">
                              <a:lumMod val="10000"/>
                            </a:schemeClr>
                          </a:solidFill>
                          <a:effectLst/>
                          <a:latin typeface="MachoModular Light" pitchFamily="50"/>
                        </a:rPr>
                        <a:t>2013</a:t>
                      </a:r>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u="none" strike="noStrike" dirty="0">
                          <a:solidFill>
                            <a:schemeClr val="accent6">
                              <a:lumMod val="10000"/>
                            </a:schemeClr>
                          </a:solidFill>
                          <a:effectLst/>
                          <a:latin typeface="MachoModular Light" pitchFamily="50"/>
                        </a:rPr>
                        <a:t>2014</a:t>
                      </a:r>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u="none" strike="noStrike" dirty="0">
                          <a:solidFill>
                            <a:schemeClr val="accent6">
                              <a:lumMod val="10000"/>
                            </a:schemeClr>
                          </a:solidFill>
                          <a:effectLst/>
                          <a:latin typeface="MachoModular Light" pitchFamily="50"/>
                        </a:rPr>
                        <a:t>2015</a:t>
                      </a:r>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u="none" strike="noStrike" dirty="0">
                          <a:solidFill>
                            <a:schemeClr val="accent6">
                              <a:lumMod val="10000"/>
                            </a:schemeClr>
                          </a:solidFill>
                          <a:effectLst/>
                          <a:latin typeface="MachoModular Light" pitchFamily="50"/>
                        </a:rPr>
                        <a:t>2016</a:t>
                      </a:r>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u="none" strike="noStrike" dirty="0">
                          <a:solidFill>
                            <a:schemeClr val="accent6">
                              <a:lumMod val="10000"/>
                            </a:schemeClr>
                          </a:solidFill>
                          <a:effectLst/>
                          <a:latin typeface="MachoModular Light" pitchFamily="50"/>
                        </a:rPr>
                        <a:t>2017</a:t>
                      </a:r>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u="none" strike="noStrike" dirty="0">
                          <a:solidFill>
                            <a:schemeClr val="accent6">
                              <a:lumMod val="10000"/>
                            </a:schemeClr>
                          </a:solidFill>
                          <a:effectLst/>
                          <a:latin typeface="MachoModular Light" pitchFamily="50"/>
                        </a:rPr>
                        <a:t>2018</a:t>
                      </a:r>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i="0" u="none" strike="noStrike" dirty="0">
                          <a:solidFill>
                            <a:schemeClr val="accent6">
                              <a:lumMod val="10000"/>
                            </a:schemeClr>
                          </a:solidFill>
                          <a:effectLst/>
                          <a:latin typeface="MachoModular Light" pitchFamily="50"/>
                        </a:rPr>
                        <a:t>2019</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i="0" u="none" strike="noStrike" dirty="0">
                          <a:solidFill>
                            <a:schemeClr val="accent6">
                              <a:lumMod val="10000"/>
                            </a:schemeClr>
                          </a:solidFill>
                          <a:effectLst/>
                          <a:latin typeface="MachoModular Light" pitchFamily="50"/>
                        </a:rPr>
                        <a:t>2020</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i="0" u="none" strike="noStrike" dirty="0">
                          <a:solidFill>
                            <a:schemeClr val="accent6">
                              <a:lumMod val="10000"/>
                            </a:schemeClr>
                          </a:solidFill>
                          <a:effectLst/>
                          <a:latin typeface="MachoModular Light" pitchFamily="50"/>
                        </a:rPr>
                        <a:t>2021</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i="0" u="none" strike="noStrike" dirty="0">
                          <a:solidFill>
                            <a:schemeClr val="accent6">
                              <a:lumMod val="10000"/>
                            </a:schemeClr>
                          </a:solidFill>
                          <a:effectLst/>
                          <a:latin typeface="MachoModular Light" pitchFamily="50"/>
                        </a:rPr>
                        <a:t>2022</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i="0" u="none" strike="noStrike" dirty="0">
                          <a:solidFill>
                            <a:schemeClr val="accent6">
                              <a:lumMod val="10000"/>
                            </a:schemeClr>
                          </a:solidFill>
                          <a:effectLst/>
                          <a:latin typeface="MachoModular Light" pitchFamily="50"/>
                        </a:rPr>
                        <a:t>2023</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i="0" u="none" strike="noStrike" dirty="0">
                          <a:solidFill>
                            <a:schemeClr val="accent6">
                              <a:lumMod val="10000"/>
                            </a:schemeClr>
                          </a:solidFill>
                          <a:effectLst/>
                          <a:latin typeface="MachoModular Light" pitchFamily="50"/>
                        </a:rPr>
                        <a:t>2024</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i="0" u="none" strike="noStrike" dirty="0">
                          <a:solidFill>
                            <a:schemeClr val="accent6">
                              <a:lumMod val="10000"/>
                            </a:schemeClr>
                          </a:solidFill>
                          <a:effectLst/>
                          <a:latin typeface="MachoModular Light" pitchFamily="50"/>
                        </a:rPr>
                        <a:t>2025</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l" fontAlgn="b"/>
                      <a:r>
                        <a:rPr lang="it-IT" sz="800" b="1" i="0" u="none" strike="noStrike" kern="1200" dirty="0">
                          <a:solidFill>
                            <a:schemeClr val="accent6">
                              <a:lumMod val="10000"/>
                            </a:schemeClr>
                          </a:solidFill>
                          <a:effectLst/>
                          <a:latin typeface="MachoModular Light" pitchFamily="50"/>
                          <a:ea typeface="+mn-ea"/>
                          <a:cs typeface="+mn-cs"/>
                        </a:rPr>
                        <a:t>* Dati </a:t>
                      </a:r>
                      <a:r>
                        <a:rPr lang="it-IT" sz="800" b="1" i="0" u="none" strike="noStrike" kern="1200" dirty="0" err="1">
                          <a:solidFill>
                            <a:schemeClr val="accent6">
                              <a:lumMod val="10000"/>
                            </a:schemeClr>
                          </a:solidFill>
                          <a:effectLst/>
                          <a:latin typeface="MachoModular Light" pitchFamily="50"/>
                          <a:ea typeface="+mn-ea"/>
                          <a:cs typeface="+mn-cs"/>
                        </a:rPr>
                        <a:t>Avepa</a:t>
                      </a:r>
                      <a:r>
                        <a:rPr lang="it-IT" sz="800" b="1" i="0" u="none" strike="noStrike" kern="1200" dirty="0">
                          <a:solidFill>
                            <a:schemeClr val="accent6">
                              <a:lumMod val="10000"/>
                            </a:schemeClr>
                          </a:solidFill>
                          <a:effectLst/>
                          <a:latin typeface="MachoModular Light" pitchFamily="50"/>
                          <a:ea typeface="+mn-ea"/>
                          <a:cs typeface="+mn-cs"/>
                        </a:rPr>
                        <a:t>- Variazione 24-25</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00"/>
                  </a:ext>
                </a:extLst>
              </a:tr>
              <a:tr h="235161">
                <a:tc rowSpan="3">
                  <a:txBody>
                    <a:bodyPr/>
                    <a:lstStyle/>
                    <a:p>
                      <a:pPr algn="ctr" fontAlgn="b"/>
                      <a:r>
                        <a:rPr lang="it-IT" sz="800" b="1" u="none" strike="noStrike" dirty="0">
                          <a:solidFill>
                            <a:schemeClr val="accent6">
                              <a:lumMod val="10000"/>
                            </a:schemeClr>
                          </a:solidFill>
                          <a:effectLst/>
                          <a:latin typeface="MachoModular Light" pitchFamily="50"/>
                        </a:rPr>
                        <a:t>CONEGLIANO VALDOBBIADENE PROSECCO </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1" u="none" strike="noStrike" dirty="0">
                          <a:solidFill>
                            <a:schemeClr val="accent6">
                              <a:lumMod val="10000"/>
                            </a:schemeClr>
                          </a:solidFill>
                          <a:effectLst/>
                          <a:latin typeface="MachoModular Light" pitchFamily="50"/>
                        </a:rPr>
                        <a:t>Sup. Riv. Mq</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51.443.101</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55.597.320</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58.204.563</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59.498.273</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60.538.216</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62.543.687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64.624.205</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66.867.483</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i="0" u="none" strike="noStrike" dirty="0">
                          <a:solidFill>
                            <a:schemeClr val="accent6">
                              <a:lumMod val="10000"/>
                            </a:schemeClr>
                          </a:solidFill>
                          <a:effectLst/>
                          <a:latin typeface="MachoModular Light" pitchFamily="50"/>
                        </a:rPr>
                        <a:t>66.967.059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67.717.320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i="0" u="none" strike="noStrike" dirty="0">
                          <a:solidFill>
                            <a:schemeClr val="accent6">
                              <a:lumMod val="10000"/>
                            </a:schemeClr>
                          </a:solidFill>
                          <a:effectLst/>
                          <a:latin typeface="MachoModular Light" pitchFamily="50"/>
                        </a:rPr>
                        <a:t>68.549.329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68.606.161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68.453.913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68.078.436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1000" b="0" i="0" u="none" strike="noStrike" dirty="0">
                          <a:effectLst/>
                          <a:latin typeface="Arial" panose="020B0604020202020204" pitchFamily="34" charset="0"/>
                        </a:rPr>
                        <a:t> </a:t>
                      </a:r>
                      <a:r>
                        <a:rPr lang="it-IT" sz="800" b="0" i="0" u="none" strike="noStrike" kern="1200" dirty="0">
                          <a:solidFill>
                            <a:schemeClr val="accent6">
                              <a:lumMod val="10000"/>
                            </a:schemeClr>
                          </a:solidFill>
                          <a:effectLst/>
                          <a:latin typeface="MachoModular Light" pitchFamily="50"/>
                          <a:ea typeface="+mn-ea"/>
                          <a:cs typeface="+mn-cs"/>
                        </a:rPr>
                        <a:t>67.730.343 </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r" fontAlgn="b"/>
                      <a:r>
                        <a:rPr lang="it-IT" sz="800" b="1" i="0" u="none" strike="noStrike" kern="1200" dirty="0">
                          <a:solidFill>
                            <a:schemeClr val="accent6">
                              <a:lumMod val="10000"/>
                            </a:schemeClr>
                          </a:solidFill>
                          <a:effectLst/>
                          <a:latin typeface="MachoModular Light" pitchFamily="50"/>
                          <a:ea typeface="+mn-ea"/>
                          <a:cs typeface="+mn-cs"/>
                        </a:rPr>
                        <a:t>-0,51%</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02"/>
                  </a:ext>
                </a:extLst>
              </a:tr>
              <a:tr h="288030">
                <a:tc vMerge="1">
                  <a:txBody>
                    <a:bodyPr/>
                    <a:lstStyle/>
                    <a:p>
                      <a:pPr algn="l" fontAlgn="b"/>
                      <a:endParaRPr lang="it-IT" sz="700" b="1" i="1" u="none" strike="noStrike" dirty="0">
                        <a:solidFill>
                          <a:schemeClr val="accent6">
                            <a:lumMod val="10000"/>
                          </a:schemeClr>
                        </a:solidFill>
                        <a:effectLst/>
                        <a:latin typeface="Arial" panose="020B0604020202020204" pitchFamily="34" charset="0"/>
                      </a:endParaRPr>
                    </a:p>
                  </a:txBody>
                  <a:tcPr marL="6097" marR="6097" marT="6097" marB="0" anchor="b">
                    <a:lnT w="12700" cap="flat" cmpd="sng" algn="ctr">
                      <a:solidFill>
                        <a:srgbClr val="FFFFFF"/>
                      </a:solidFill>
                      <a:prstDash val="solid"/>
                      <a:round/>
                      <a:headEnd type="none" w="med" len="med"/>
                      <a:tailEnd type="none" w="med" len="med"/>
                    </a:lnT>
                  </a:tcPr>
                </a:tc>
                <a:tc>
                  <a:txBody>
                    <a:bodyPr/>
                    <a:lstStyle/>
                    <a:p>
                      <a:pPr algn="ctr" fontAlgn="b"/>
                      <a:r>
                        <a:rPr lang="it-IT" sz="800" b="1" u="none" strike="noStrike" dirty="0">
                          <a:solidFill>
                            <a:schemeClr val="accent6">
                              <a:lumMod val="10000"/>
                            </a:schemeClr>
                          </a:solidFill>
                          <a:effectLst/>
                          <a:latin typeface="MachoModular Light" pitchFamily="50"/>
                        </a:rPr>
                        <a:t>Uva q.li</a:t>
                      </a:r>
                      <a:endParaRPr lang="it-IT" sz="800" b="1" i="1" u="none" strike="noStrike" dirty="0">
                        <a:solidFill>
                          <a:schemeClr val="accent6">
                            <a:lumMod val="10000"/>
                          </a:schemeClr>
                        </a:solidFill>
                        <a:effectLst/>
                        <a:latin typeface="MachoModular Light" pitchFamily="50"/>
                      </a:endParaRPr>
                    </a:p>
                  </a:txBody>
                  <a:tcPr marL="6097" marR="6097" marT="6097" marB="0" anchor="ctr">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677.311,82</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729.860,77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751.790,44</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762.345,94</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786.783,52</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826.476,81</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798.248,50</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889.384,33</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i="0" u="none" strike="noStrike" dirty="0">
                          <a:solidFill>
                            <a:schemeClr val="accent6">
                              <a:lumMod val="10000"/>
                            </a:schemeClr>
                          </a:solidFill>
                          <a:effectLst/>
                          <a:latin typeface="MachoModular Light" pitchFamily="50"/>
                        </a:rPr>
                        <a:t>759.243,57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662.162,51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i="0" u="none" strike="noStrike" dirty="0">
                          <a:solidFill>
                            <a:schemeClr val="accent6">
                              <a:lumMod val="10000"/>
                            </a:schemeClr>
                          </a:solidFill>
                          <a:effectLst/>
                          <a:latin typeface="MachoModular Light" pitchFamily="50"/>
                        </a:rPr>
                        <a:t>903.227,86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903.137,91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843.747,92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791.560,21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1000" b="0" i="0" u="none" strike="noStrike" dirty="0">
                          <a:effectLst/>
                          <a:latin typeface="Arial" panose="020B0604020202020204" pitchFamily="34" charset="0"/>
                        </a:rPr>
                        <a:t>      </a:t>
                      </a:r>
                      <a:r>
                        <a:rPr lang="it-IT" sz="800" b="0" i="0" u="none" strike="noStrike" kern="1200" dirty="0">
                          <a:solidFill>
                            <a:schemeClr val="accent6">
                              <a:lumMod val="10000"/>
                            </a:schemeClr>
                          </a:solidFill>
                          <a:effectLst/>
                          <a:latin typeface="MachoModular Light" pitchFamily="50"/>
                          <a:ea typeface="+mn-ea"/>
                          <a:cs typeface="+mn-cs"/>
                        </a:rPr>
                        <a:t>793.126,29 </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r" fontAlgn="b"/>
                      <a:r>
                        <a:rPr lang="it-IT" sz="800" b="1" i="0" u="none" strike="noStrike" kern="1200" dirty="0">
                          <a:solidFill>
                            <a:schemeClr val="accent6">
                              <a:lumMod val="10000"/>
                            </a:schemeClr>
                          </a:solidFill>
                          <a:effectLst/>
                          <a:latin typeface="MachoModular Light" pitchFamily="50"/>
                          <a:ea typeface="+mn-ea"/>
                          <a:cs typeface="+mn-cs"/>
                        </a:rPr>
                        <a:t>0,20%</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03"/>
                  </a:ext>
                </a:extLst>
              </a:tr>
              <a:tr h="235161">
                <a:tc vMerge="1">
                  <a:txBody>
                    <a:bodyPr/>
                    <a:lstStyle/>
                    <a:p>
                      <a:pPr algn="l" fontAlgn="b"/>
                      <a:endParaRPr lang="it-IT" sz="700" b="0" i="0" u="none" strike="noStrike" dirty="0">
                        <a:solidFill>
                          <a:schemeClr val="accent6">
                            <a:lumMod val="10000"/>
                          </a:schemeClr>
                        </a:solidFill>
                        <a:effectLst/>
                        <a:latin typeface="Arial" panose="020B0604020202020204" pitchFamily="34" charset="0"/>
                      </a:endParaRPr>
                    </a:p>
                  </a:txBody>
                  <a:tcPr marL="6097" marR="6097" marT="6097" marB="0" anchor="b"/>
                </a:tc>
                <a:tc>
                  <a:txBody>
                    <a:bodyPr/>
                    <a:lstStyle/>
                    <a:p>
                      <a:pPr algn="ctr" fontAlgn="b"/>
                      <a:r>
                        <a:rPr lang="it-IT" sz="800" b="1" u="none" strike="noStrike" dirty="0">
                          <a:solidFill>
                            <a:schemeClr val="accent6">
                              <a:lumMod val="10000"/>
                            </a:schemeClr>
                          </a:solidFill>
                          <a:effectLst/>
                          <a:latin typeface="MachoModular Light" pitchFamily="50"/>
                        </a:rPr>
                        <a:t>Vino hl.</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474.118,27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510.902,54</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526.253,31</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533.642,16</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550.748,46</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578.533,77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558.773,95</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622.569,03</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i="0" u="none" strike="noStrike" dirty="0">
                          <a:solidFill>
                            <a:schemeClr val="accent6">
                              <a:lumMod val="10000"/>
                            </a:schemeClr>
                          </a:solidFill>
                          <a:effectLst/>
                          <a:latin typeface="MachoModular Light" pitchFamily="50"/>
                        </a:rPr>
                        <a:t>531.470,50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463.513,76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i="0" u="none" strike="noStrike" dirty="0">
                          <a:solidFill>
                            <a:schemeClr val="accent6">
                              <a:lumMod val="10000"/>
                            </a:schemeClr>
                          </a:solidFill>
                          <a:effectLst/>
                          <a:latin typeface="MachoModular Light" pitchFamily="50"/>
                        </a:rPr>
                        <a:t>632.259,50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632.196,54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590.623,54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554.092,15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555.188,40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l" fontAlgn="b"/>
                      <a:endParaRPr lang="it-IT" sz="800" b="1" i="0" u="none" strike="noStrike" kern="1200" dirty="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04"/>
                  </a:ext>
                </a:extLst>
              </a:tr>
              <a:tr h="133383">
                <a:tc rowSpan="3">
                  <a:txBody>
                    <a:bodyPr/>
                    <a:lstStyle/>
                    <a:p>
                      <a:pPr algn="ctr" fontAlgn="b"/>
                      <a:r>
                        <a:rPr lang="it-IT" sz="800" b="1" u="none" strike="noStrike" dirty="0">
                          <a:solidFill>
                            <a:schemeClr val="accent6">
                              <a:lumMod val="10000"/>
                            </a:schemeClr>
                          </a:solidFill>
                          <a:effectLst/>
                          <a:latin typeface="MachoModular Light" pitchFamily="50"/>
                        </a:rPr>
                        <a:t> </a:t>
                      </a:r>
                      <a:endParaRPr lang="it-IT" sz="800" b="1" i="0" u="none" strike="noStrike" dirty="0">
                        <a:solidFill>
                          <a:schemeClr val="accent6">
                            <a:lumMod val="10000"/>
                          </a:schemeClr>
                        </a:solidFill>
                        <a:effectLst/>
                        <a:latin typeface="MachoModular Light" pitchFamily="50"/>
                      </a:endParaRPr>
                    </a:p>
                    <a:p>
                      <a:pPr algn="ctr" fontAlgn="b"/>
                      <a:r>
                        <a:rPr lang="it-IT" sz="800" b="1" u="none" strike="noStrike" dirty="0">
                          <a:solidFill>
                            <a:schemeClr val="accent6">
                              <a:lumMod val="10000"/>
                            </a:schemeClr>
                          </a:solidFill>
                          <a:effectLst/>
                          <a:latin typeface="MachoModular Light" pitchFamily="50"/>
                        </a:rPr>
                        <a:t>CONEGLIANO VALDOBBIADENE PROSECCO </a:t>
                      </a:r>
                    </a:p>
                    <a:p>
                      <a:pPr algn="ctr" fontAlgn="b"/>
                      <a:r>
                        <a:rPr lang="it-IT" sz="800" b="1" u="none" strike="noStrike" dirty="0">
                          <a:solidFill>
                            <a:schemeClr val="accent6">
                              <a:lumMod val="10000"/>
                            </a:schemeClr>
                          </a:solidFill>
                          <a:effectLst/>
                          <a:latin typeface="MachoModular Light" pitchFamily="50"/>
                        </a:rPr>
                        <a:t>"SUPERIORE DI CARTIZZE"</a:t>
                      </a:r>
                      <a:endParaRPr lang="it-IT" sz="800" b="1" i="1" u="none" strike="noStrike" dirty="0">
                        <a:solidFill>
                          <a:schemeClr val="accent6">
                            <a:lumMod val="10000"/>
                          </a:schemeClr>
                        </a:solidFill>
                        <a:effectLst/>
                        <a:latin typeface="MachoModular Light" pitchFamily="50"/>
                      </a:endParaRPr>
                    </a:p>
                    <a:p>
                      <a:pPr algn="ctr" fontAlgn="b"/>
                      <a:r>
                        <a:rPr lang="it-IT" sz="800" b="1" u="none" strike="noStrike" dirty="0">
                          <a:solidFill>
                            <a:schemeClr val="accent6">
                              <a:lumMod val="10000"/>
                            </a:schemeClr>
                          </a:solidFill>
                          <a:effectLst/>
                          <a:latin typeface="MachoModular Light" pitchFamily="50"/>
                        </a:rPr>
                        <a:t> </a:t>
                      </a:r>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u="none" strike="noStrike" dirty="0">
                          <a:solidFill>
                            <a:schemeClr val="accent6">
                              <a:lumMod val="10000"/>
                            </a:schemeClr>
                          </a:solidFill>
                          <a:effectLst/>
                          <a:latin typeface="MachoModular Light" pitchFamily="50"/>
                        </a:rPr>
                        <a:t>Sup. Riv. Mq</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1.068.347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1.076.902</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1.074.423</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1.066.736</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1.079.739</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1.079.612</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1.078.937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1.077.797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1.080.231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1.080.056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1.080.400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1.061.761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1.060.009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1.062.610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1.054.124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l" fontAlgn="b"/>
                      <a:endParaRPr lang="it-IT" sz="800" b="1" i="0" u="none" strike="noStrike" kern="1200" dirty="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06"/>
                  </a:ext>
                </a:extLst>
              </a:tr>
              <a:tr h="133383">
                <a:tc vMerge="1">
                  <a:txBody>
                    <a:bodyPr/>
                    <a:lstStyle/>
                    <a:p>
                      <a:pPr algn="l" fontAlgn="b"/>
                      <a:endParaRPr lang="it-IT" sz="700" b="1" i="1" u="none" strike="noStrike" dirty="0">
                        <a:solidFill>
                          <a:schemeClr val="accent6">
                            <a:lumMod val="10000"/>
                          </a:schemeClr>
                        </a:solidFill>
                        <a:effectLst/>
                        <a:latin typeface="Arial" panose="020B0604020202020204" pitchFamily="34" charset="0"/>
                      </a:endParaRPr>
                    </a:p>
                  </a:txBody>
                  <a:tcPr marL="6097" marR="6097" marT="6097" marB="0" anchor="b"/>
                </a:tc>
                <a:tc>
                  <a:txBody>
                    <a:bodyPr/>
                    <a:lstStyle/>
                    <a:p>
                      <a:pPr algn="ctr" fontAlgn="b"/>
                      <a:r>
                        <a:rPr lang="it-IT" sz="800" b="1" u="none" strike="noStrike" dirty="0">
                          <a:solidFill>
                            <a:schemeClr val="accent6">
                              <a:lumMod val="10000"/>
                            </a:schemeClr>
                          </a:solidFill>
                          <a:effectLst/>
                          <a:latin typeface="MachoModular Light" pitchFamily="50"/>
                        </a:rPr>
                        <a:t>Uva q.li</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12.767,99</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12.868,10</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12.799,15</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12.643,42</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12.896,92</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12.950,50</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12.938,21</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12.922,89</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12.560,22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12.936,98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12.954,91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12.633,45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11.765,20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12.627,66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12623,44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r" fontAlgn="b"/>
                      <a:r>
                        <a:rPr lang="it-IT" sz="800" b="1" i="0" u="none" strike="noStrike" kern="1200" dirty="0">
                          <a:solidFill>
                            <a:schemeClr val="accent6">
                              <a:lumMod val="10000"/>
                            </a:schemeClr>
                          </a:solidFill>
                          <a:effectLst/>
                          <a:latin typeface="MachoModular Light" pitchFamily="50"/>
                          <a:ea typeface="+mn-ea"/>
                          <a:cs typeface="+mn-cs"/>
                        </a:rPr>
                        <a:t>-0,80%</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07"/>
                  </a:ext>
                </a:extLst>
              </a:tr>
              <a:tr h="327458">
                <a:tc vMerge="1">
                  <a:txBody>
                    <a:bodyPr/>
                    <a:lstStyle/>
                    <a:p>
                      <a:pPr algn="l" fontAlgn="b"/>
                      <a:endParaRPr lang="it-IT" sz="700" b="0" i="0" u="none" strike="noStrike" dirty="0">
                        <a:solidFill>
                          <a:schemeClr val="accent6">
                            <a:lumMod val="10000"/>
                          </a:schemeClr>
                        </a:solidFill>
                        <a:effectLst/>
                        <a:latin typeface="Arial" panose="020B0604020202020204" pitchFamily="34" charset="0"/>
                      </a:endParaRPr>
                    </a:p>
                  </a:txBody>
                  <a:tcPr marL="6097" marR="6097" marT="6097" marB="0" anchor="b"/>
                </a:tc>
                <a:tc>
                  <a:txBody>
                    <a:bodyPr/>
                    <a:lstStyle/>
                    <a:p>
                      <a:pPr algn="ctr" fontAlgn="b"/>
                      <a:r>
                        <a:rPr lang="it-IT" sz="800" b="1" u="none" strike="noStrike" dirty="0">
                          <a:solidFill>
                            <a:schemeClr val="accent6">
                              <a:lumMod val="10000"/>
                            </a:schemeClr>
                          </a:solidFill>
                          <a:effectLst/>
                          <a:latin typeface="MachoModular Light" pitchFamily="50"/>
                        </a:rPr>
                        <a:t>Vino hl.</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8.937,59</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9.007,67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8.959,41</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8.850,39</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9.027,84</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9.065,35</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9.056,75</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9.046,02</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8.792,15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9.055,89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9.068,44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8.843,42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8.235,64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8.839,36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8836,41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r" fontAlgn="b"/>
                      <a:r>
                        <a:rPr lang="it-IT" sz="800" b="1" i="0" u="none" strike="noStrike" kern="1200">
                          <a:solidFill>
                            <a:schemeClr val="accent6">
                              <a:lumMod val="10000"/>
                            </a:schemeClr>
                          </a:solidFill>
                          <a:effectLst/>
                          <a:latin typeface="MachoModular Light" pitchFamily="50"/>
                          <a:ea typeface="+mn-ea"/>
                          <a:cs typeface="+mn-cs"/>
                        </a:rPr>
                        <a:t>-0,03%</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08"/>
                  </a:ext>
                </a:extLst>
              </a:tr>
              <a:tr h="133383">
                <a:tc>
                  <a:txBody>
                    <a:bodyPr/>
                    <a:lstStyle/>
                    <a:p>
                      <a:pPr algn="ctr" fontAlgn="b"/>
                      <a:r>
                        <a:rPr lang="it-IT" sz="800" b="1" u="none" strike="noStrike" kern="1200" dirty="0">
                          <a:solidFill>
                            <a:schemeClr val="accent4">
                              <a:lumMod val="40000"/>
                              <a:lumOff val="60000"/>
                            </a:schemeClr>
                          </a:solidFill>
                          <a:effectLst/>
                          <a:latin typeface="MachoModular Light" pitchFamily="50"/>
                          <a:ea typeface="+mn-ea"/>
                          <a:cs typeface="+mn-cs"/>
                        </a:rPr>
                        <a:t> </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1" u="none" strike="noStrike" kern="1200" dirty="0">
                          <a:solidFill>
                            <a:schemeClr val="accent4">
                              <a:lumMod val="40000"/>
                              <a:lumOff val="60000"/>
                            </a:schemeClr>
                          </a:solidFill>
                          <a:effectLst/>
                          <a:latin typeface="MachoModular Light" pitchFamily="50"/>
                          <a:ea typeface="+mn-ea"/>
                          <a:cs typeface="+mn-cs"/>
                        </a:rPr>
                        <a:t> </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kern="1200" dirty="0">
                          <a:solidFill>
                            <a:schemeClr val="accent4">
                              <a:lumMod val="40000"/>
                              <a:lumOff val="60000"/>
                            </a:schemeClr>
                          </a:solidFill>
                          <a:effectLst/>
                          <a:latin typeface="MachoModular Light" pitchFamily="50"/>
                          <a:ea typeface="+mn-ea"/>
                          <a:cs typeface="+mn-cs"/>
                        </a:rPr>
                        <a:t> </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kern="1200" dirty="0">
                          <a:solidFill>
                            <a:schemeClr val="accent4">
                              <a:lumMod val="40000"/>
                              <a:lumOff val="60000"/>
                            </a:schemeClr>
                          </a:solidFill>
                          <a:effectLst/>
                          <a:latin typeface="MachoModular Light" pitchFamily="50"/>
                          <a:ea typeface="+mn-ea"/>
                          <a:cs typeface="+mn-cs"/>
                        </a:rPr>
                        <a:t> </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kern="1200" dirty="0">
                          <a:solidFill>
                            <a:schemeClr val="accent4">
                              <a:lumMod val="40000"/>
                              <a:lumOff val="60000"/>
                            </a:schemeClr>
                          </a:solidFill>
                          <a:effectLst/>
                          <a:latin typeface="MachoModular Light" pitchFamily="50"/>
                          <a:ea typeface="+mn-ea"/>
                          <a:cs typeface="+mn-cs"/>
                        </a:rPr>
                        <a:t> </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kern="1200" dirty="0">
                          <a:solidFill>
                            <a:schemeClr val="accent4">
                              <a:lumMod val="40000"/>
                              <a:lumOff val="60000"/>
                            </a:schemeClr>
                          </a:solidFill>
                          <a:effectLst/>
                          <a:latin typeface="MachoModular Light" pitchFamily="50"/>
                          <a:ea typeface="+mn-ea"/>
                          <a:cs typeface="+mn-cs"/>
                        </a:rPr>
                        <a:t> </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u="none" strike="noStrike" kern="1200" dirty="0">
                        <a:solidFill>
                          <a:schemeClr val="accent4">
                            <a:lumMod val="40000"/>
                            <a:lumOff val="60000"/>
                          </a:schemeClr>
                        </a:solidFill>
                        <a:effectLst/>
                        <a:latin typeface="MachoModular Light" pitchFamily="50"/>
                        <a:ea typeface="+mn-ea"/>
                        <a:cs typeface="+mn-cs"/>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u="none" strike="noStrike" kern="1200" dirty="0">
                        <a:solidFill>
                          <a:schemeClr val="accent4">
                            <a:lumMod val="40000"/>
                            <a:lumOff val="60000"/>
                          </a:schemeClr>
                        </a:solidFill>
                        <a:effectLst/>
                        <a:latin typeface="MachoModular Light" pitchFamily="50"/>
                        <a:ea typeface="+mn-ea"/>
                        <a:cs typeface="+mn-cs"/>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u="none" strike="noStrike" kern="1200" dirty="0">
                        <a:solidFill>
                          <a:schemeClr val="accent4">
                            <a:lumMod val="40000"/>
                            <a:lumOff val="60000"/>
                          </a:schemeClr>
                        </a:solidFill>
                        <a:effectLst/>
                        <a:latin typeface="MachoModular Light" pitchFamily="50"/>
                        <a:ea typeface="+mn-ea"/>
                        <a:cs typeface="+mn-cs"/>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u="none" strike="noStrike" kern="1200" dirty="0">
                        <a:solidFill>
                          <a:schemeClr val="accent4">
                            <a:lumMod val="40000"/>
                            <a:lumOff val="60000"/>
                          </a:schemeClr>
                        </a:solidFill>
                        <a:effectLst/>
                        <a:latin typeface="MachoModular Light" pitchFamily="50"/>
                        <a:ea typeface="+mn-ea"/>
                        <a:cs typeface="+mn-cs"/>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u="none" strike="noStrike" kern="1200" dirty="0">
                        <a:solidFill>
                          <a:schemeClr val="accent4">
                            <a:lumMod val="40000"/>
                            <a:lumOff val="60000"/>
                          </a:schemeClr>
                        </a:solidFill>
                        <a:effectLst/>
                        <a:latin typeface="MachoModular Light" pitchFamily="50"/>
                        <a:ea typeface="+mn-ea"/>
                        <a:cs typeface="+mn-cs"/>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u="none" strike="noStrike" kern="1200" dirty="0">
                        <a:solidFill>
                          <a:schemeClr val="accent4">
                            <a:lumMod val="40000"/>
                            <a:lumOff val="60000"/>
                          </a:schemeClr>
                        </a:solidFill>
                        <a:effectLst/>
                        <a:latin typeface="MachoModular Light" pitchFamily="50"/>
                        <a:ea typeface="+mn-ea"/>
                        <a:cs typeface="+mn-cs"/>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u="none" strike="noStrike" kern="1200" dirty="0">
                        <a:solidFill>
                          <a:schemeClr val="accent4">
                            <a:lumMod val="40000"/>
                            <a:lumOff val="60000"/>
                          </a:schemeClr>
                        </a:solidFill>
                        <a:effectLst/>
                        <a:latin typeface="MachoModular Light" pitchFamily="50"/>
                        <a:ea typeface="+mn-ea"/>
                        <a:cs typeface="+mn-cs"/>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u="none" strike="noStrike" kern="1200" dirty="0">
                        <a:solidFill>
                          <a:schemeClr val="accent4">
                            <a:lumMod val="40000"/>
                            <a:lumOff val="60000"/>
                          </a:schemeClr>
                        </a:solidFill>
                        <a:effectLst/>
                        <a:latin typeface="MachoModular Light" pitchFamily="50"/>
                        <a:ea typeface="+mn-ea"/>
                        <a:cs typeface="+mn-cs"/>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u="none" strike="noStrike" kern="1200" dirty="0">
                        <a:solidFill>
                          <a:schemeClr val="accent4">
                            <a:lumMod val="40000"/>
                            <a:lumOff val="60000"/>
                          </a:schemeClr>
                        </a:solidFill>
                        <a:effectLst/>
                        <a:latin typeface="MachoModular Light" pitchFamily="50"/>
                        <a:ea typeface="+mn-ea"/>
                        <a:cs typeface="+mn-cs"/>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l" fontAlgn="b"/>
                      <a:endParaRPr lang="it-IT" sz="800" b="1" i="0" u="none" strike="noStrike" kern="1200" dirty="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09"/>
                  </a:ext>
                </a:extLst>
              </a:tr>
              <a:tr h="133383">
                <a:tc rowSpan="3">
                  <a:txBody>
                    <a:bodyPr/>
                    <a:lstStyle/>
                    <a:p>
                      <a:pPr algn="ctr" fontAlgn="b"/>
                      <a:r>
                        <a:rPr lang="it-IT" sz="800" b="1" u="none" strike="noStrike" dirty="0">
                          <a:solidFill>
                            <a:schemeClr val="accent6">
                              <a:lumMod val="10000"/>
                            </a:schemeClr>
                          </a:solidFill>
                          <a:effectLst/>
                          <a:latin typeface="MachoModular Light" pitchFamily="50"/>
                        </a:rPr>
                        <a:t> </a:t>
                      </a:r>
                      <a:endParaRPr lang="it-IT" sz="800" b="1" i="0" u="none" strike="noStrike" dirty="0">
                        <a:solidFill>
                          <a:schemeClr val="accent6">
                            <a:lumMod val="10000"/>
                          </a:schemeClr>
                        </a:solidFill>
                        <a:effectLst/>
                        <a:latin typeface="MachoModular Light" pitchFamily="50"/>
                      </a:endParaRPr>
                    </a:p>
                    <a:p>
                      <a:pPr algn="ctr" fontAlgn="b"/>
                      <a:r>
                        <a:rPr lang="it-IT" sz="800" b="1" u="none" strike="noStrike" dirty="0">
                          <a:solidFill>
                            <a:schemeClr val="accent6">
                              <a:lumMod val="10000"/>
                            </a:schemeClr>
                          </a:solidFill>
                          <a:effectLst/>
                          <a:latin typeface="MachoModular Light" pitchFamily="50"/>
                        </a:rPr>
                        <a:t>CONEGLIANO VALDOBBIADENE PROSECCO </a:t>
                      </a:r>
                    </a:p>
                    <a:p>
                      <a:pPr algn="ctr" fontAlgn="b"/>
                      <a:r>
                        <a:rPr lang="it-IT" sz="800" b="1" u="none" strike="noStrike" dirty="0">
                          <a:solidFill>
                            <a:schemeClr val="accent6">
                              <a:lumMod val="10000"/>
                            </a:schemeClr>
                          </a:solidFill>
                          <a:effectLst/>
                          <a:latin typeface="MachoModular Light" pitchFamily="50"/>
                        </a:rPr>
                        <a:t>"RIVE" </a:t>
                      </a:r>
                      <a:endParaRPr lang="it-IT" sz="800" b="1" i="1" u="none" strike="noStrike" dirty="0">
                        <a:solidFill>
                          <a:schemeClr val="accent6">
                            <a:lumMod val="10000"/>
                          </a:schemeClr>
                        </a:solidFill>
                        <a:effectLst/>
                        <a:latin typeface="MachoModular Light" pitchFamily="50"/>
                      </a:endParaRPr>
                    </a:p>
                    <a:p>
                      <a:pPr algn="ctr" fontAlgn="b"/>
                      <a:r>
                        <a:rPr lang="it-IT" sz="800" b="1" u="none" strike="noStrike" dirty="0">
                          <a:solidFill>
                            <a:schemeClr val="accent6">
                              <a:lumMod val="10000"/>
                            </a:schemeClr>
                          </a:solidFill>
                          <a:effectLst/>
                          <a:latin typeface="MachoModular Light" pitchFamily="50"/>
                        </a:rPr>
                        <a:t> </a:t>
                      </a:r>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u="none" strike="noStrike" dirty="0">
                          <a:solidFill>
                            <a:schemeClr val="accent6">
                              <a:lumMod val="10000"/>
                            </a:schemeClr>
                          </a:solidFill>
                          <a:effectLst/>
                          <a:latin typeface="MachoModular Light" pitchFamily="50"/>
                        </a:rPr>
                        <a:t>Sup. Riv. Mq</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1.149.890</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1.331.327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1.414.895</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1.621.152</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2.257.448</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2.510.806</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2.740.175</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2.486.677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3.520.432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4.937.057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4.113.230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3.951.609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3.694.055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4.245.856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4.653.385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l" fontAlgn="b"/>
                      <a:endParaRPr lang="it-IT" sz="800" b="1" i="0" u="none" strike="noStrike" kern="120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10"/>
                  </a:ext>
                </a:extLst>
              </a:tr>
              <a:tr h="133383">
                <a:tc vMerge="1">
                  <a:txBody>
                    <a:bodyPr/>
                    <a:lstStyle/>
                    <a:p>
                      <a:pPr algn="l" fontAlgn="b"/>
                      <a:endParaRPr lang="it-IT" sz="700" b="1" i="1" u="none" strike="noStrike" dirty="0">
                        <a:solidFill>
                          <a:schemeClr val="accent6">
                            <a:lumMod val="10000"/>
                          </a:schemeClr>
                        </a:solidFill>
                        <a:effectLst/>
                        <a:latin typeface="Arial" panose="020B0604020202020204" pitchFamily="34" charset="0"/>
                      </a:endParaRPr>
                    </a:p>
                  </a:txBody>
                  <a:tcPr marL="6097" marR="6097" marT="6097" marB="0" anchor="b"/>
                </a:tc>
                <a:tc>
                  <a:txBody>
                    <a:bodyPr/>
                    <a:lstStyle/>
                    <a:p>
                      <a:pPr algn="ctr" fontAlgn="b"/>
                      <a:r>
                        <a:rPr lang="it-IT" sz="800" b="1" u="none" strike="noStrike" dirty="0">
                          <a:solidFill>
                            <a:schemeClr val="accent6">
                              <a:lumMod val="10000"/>
                            </a:schemeClr>
                          </a:solidFill>
                          <a:effectLst/>
                          <a:latin typeface="MachoModular Light" pitchFamily="50"/>
                        </a:rPr>
                        <a:t>Uva q.li</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14.639,49</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17.029,35</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17.871,66</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20.235,99</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28.274,95</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32.000,68</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34.656,56</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32.142,45</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32.586,00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52.960,24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49.235,43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48.825,32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41.641,22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47.664,02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53.684,71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r" fontAlgn="b"/>
                      <a:r>
                        <a:rPr lang="it-IT" sz="800" b="1" i="0" u="none" strike="noStrike" kern="1200" dirty="0">
                          <a:solidFill>
                            <a:schemeClr val="accent6">
                              <a:lumMod val="10000"/>
                            </a:schemeClr>
                          </a:solidFill>
                          <a:effectLst/>
                          <a:latin typeface="MachoModular Light" pitchFamily="50"/>
                          <a:ea typeface="+mn-ea"/>
                          <a:cs typeface="+mn-cs"/>
                        </a:rPr>
                        <a:t>9,60%</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11"/>
                  </a:ext>
                </a:extLst>
              </a:tr>
              <a:tr h="327458">
                <a:tc vMerge="1">
                  <a:txBody>
                    <a:bodyPr/>
                    <a:lstStyle/>
                    <a:p>
                      <a:pPr algn="l" fontAlgn="b"/>
                      <a:endParaRPr lang="it-IT" sz="700" b="0" i="0" u="none" strike="noStrike" dirty="0">
                        <a:solidFill>
                          <a:schemeClr val="accent6">
                            <a:lumMod val="10000"/>
                          </a:schemeClr>
                        </a:solidFill>
                        <a:effectLst/>
                        <a:latin typeface="Arial" panose="020B0604020202020204" pitchFamily="34" charset="0"/>
                      </a:endParaRPr>
                    </a:p>
                  </a:txBody>
                  <a:tcPr marL="6097" marR="6097" marT="6097" marB="0" anchor="b"/>
                </a:tc>
                <a:tc>
                  <a:txBody>
                    <a:bodyPr/>
                    <a:lstStyle/>
                    <a:p>
                      <a:pPr algn="ctr" fontAlgn="b"/>
                      <a:r>
                        <a:rPr lang="it-IT" sz="800" b="1" u="none" strike="noStrike" dirty="0">
                          <a:solidFill>
                            <a:schemeClr val="accent6">
                              <a:lumMod val="10000"/>
                            </a:schemeClr>
                          </a:solidFill>
                          <a:effectLst/>
                          <a:latin typeface="MachoModular Light" pitchFamily="50"/>
                        </a:rPr>
                        <a:t>Vino hl.</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10.247,64</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11.920,55</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12.510,16</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14.165,19</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19.792,47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22.400,48</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24.259,59</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22.499,72</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22.810,20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37.072,17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34.464,80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34.177,72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29.148,85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33.364,81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37.579,30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r" fontAlgn="b"/>
                      <a:r>
                        <a:rPr lang="it-IT" sz="800" b="1" i="0" u="none" strike="noStrike" kern="1200">
                          <a:solidFill>
                            <a:schemeClr val="accent6">
                              <a:lumMod val="10000"/>
                            </a:schemeClr>
                          </a:solidFill>
                          <a:effectLst/>
                          <a:latin typeface="MachoModular Light" pitchFamily="50"/>
                          <a:ea typeface="+mn-ea"/>
                          <a:cs typeface="+mn-cs"/>
                        </a:rPr>
                        <a:t>12,63%</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12"/>
                  </a:ext>
                </a:extLst>
              </a:tr>
              <a:tr h="133383">
                <a:tc>
                  <a:txBody>
                    <a:bodyPr/>
                    <a:lstStyle/>
                    <a:p>
                      <a:pPr algn="ctr" fontAlgn="b"/>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1" u="none" strike="noStrike" dirty="0">
                          <a:solidFill>
                            <a:schemeClr val="accent6">
                              <a:lumMod val="10000"/>
                            </a:schemeClr>
                          </a:solidFill>
                          <a:effectLst/>
                          <a:latin typeface="MachoModular Light" pitchFamily="50"/>
                        </a:rPr>
                        <a:t> </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 </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 </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 </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 </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l" fontAlgn="b"/>
                      <a:endParaRPr lang="it-IT" sz="800" b="1" i="0" u="none" strike="noStrike" kern="120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13"/>
                  </a:ext>
                </a:extLst>
              </a:tr>
              <a:tr h="220615">
                <a:tc rowSpan="3">
                  <a:txBody>
                    <a:bodyPr/>
                    <a:lstStyle/>
                    <a:p>
                      <a:pPr algn="ctr" fontAlgn="b"/>
                      <a:r>
                        <a:rPr lang="it-IT" sz="800" b="1" i="0" u="none" strike="noStrike" dirty="0">
                          <a:solidFill>
                            <a:schemeClr val="accent6">
                              <a:lumMod val="10000"/>
                            </a:schemeClr>
                          </a:solidFill>
                          <a:effectLst/>
                          <a:latin typeface="MachoModular Light" pitchFamily="50"/>
                        </a:rPr>
                        <a:t> </a:t>
                      </a:r>
                    </a:p>
                    <a:p>
                      <a:pPr algn="ctr" fontAlgn="b"/>
                      <a:r>
                        <a:rPr lang="it-IT" sz="800" b="1" i="0" u="none" strike="noStrike" dirty="0">
                          <a:solidFill>
                            <a:schemeClr val="accent6">
                              <a:lumMod val="10000"/>
                            </a:schemeClr>
                          </a:solidFill>
                          <a:effectLst/>
                          <a:latin typeface="MachoModular Light" pitchFamily="50"/>
                        </a:rPr>
                        <a:t>CONEGLIANO VALDOBBIADENE PROSECCO</a:t>
                      </a:r>
                    </a:p>
                    <a:p>
                      <a:pPr algn="ctr" fontAlgn="b"/>
                      <a:r>
                        <a:rPr lang="it-IT" sz="800" b="1" i="0" u="none" strike="noStrike" dirty="0">
                          <a:solidFill>
                            <a:schemeClr val="accent6">
                              <a:lumMod val="10000"/>
                            </a:schemeClr>
                          </a:solidFill>
                          <a:effectLst/>
                          <a:latin typeface="MachoModular Light" pitchFamily="50"/>
                        </a:rPr>
                        <a:t>"VIGNA" </a:t>
                      </a:r>
                    </a:p>
                    <a:p>
                      <a:pPr algn="ctr" fontAlgn="b"/>
                      <a:r>
                        <a:rPr lang="it-IT" sz="800" b="1" i="0" u="none" strike="noStrike" dirty="0">
                          <a:solidFill>
                            <a:schemeClr val="accent6">
                              <a:lumMod val="10000"/>
                            </a:schemeClr>
                          </a:solidFill>
                          <a:effectLst/>
                          <a:latin typeface="MachoModular Light" pitchFamily="50"/>
                        </a:rPr>
                        <a:t>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i="0" u="none" strike="noStrike" dirty="0">
                          <a:solidFill>
                            <a:schemeClr val="accent6">
                              <a:lumMod val="10000"/>
                            </a:schemeClr>
                          </a:solidFill>
                          <a:effectLst/>
                          <a:latin typeface="MachoModular Light" pitchFamily="50"/>
                        </a:rPr>
                        <a:t>Sup. Riv. Mq</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56.459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41.909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l" fontAlgn="b"/>
                      <a:endParaRPr lang="it-IT" sz="800" b="1" i="0" u="none" strike="noStrike" kern="1200" dirty="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831659482"/>
                  </a:ext>
                </a:extLst>
              </a:tr>
              <a:tr h="133383">
                <a:tc vMerge="1">
                  <a:txBody>
                    <a:bodyPr/>
                    <a:lstStyle/>
                    <a:p>
                      <a:pPr algn="l" fontAlgn="b"/>
                      <a:r>
                        <a:rPr lang="it-IT" sz="700" b="0" i="0" u="none" strike="noStrike" dirty="0">
                          <a:solidFill>
                            <a:schemeClr val="accent6">
                              <a:lumMod val="10000"/>
                            </a:schemeClr>
                          </a:solidFill>
                          <a:effectLst/>
                          <a:latin typeface="+mn-lt"/>
                        </a:rPr>
                        <a:t>CONEGLIANO VALDOBBIADENE PROSECCO "VIGNA" </a:t>
                      </a:r>
                    </a:p>
                  </a:txBody>
                  <a:tcPr marL="9525" marR="9525" marT="9525" marB="0" anchor="b"/>
                </a:tc>
                <a:tc>
                  <a:txBody>
                    <a:bodyPr/>
                    <a:lstStyle/>
                    <a:p>
                      <a:pPr algn="ctr" fontAlgn="b"/>
                      <a:r>
                        <a:rPr lang="it-IT" sz="800" b="1" i="0" u="none" strike="noStrike" dirty="0">
                          <a:solidFill>
                            <a:schemeClr val="accent6">
                              <a:lumMod val="10000"/>
                            </a:schemeClr>
                          </a:solidFill>
                          <a:effectLst/>
                          <a:latin typeface="MachoModular Light" pitchFamily="50"/>
                        </a:rPr>
                        <a:t>Uva q.li</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574,50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457,26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l" fontAlgn="b"/>
                      <a:endParaRPr lang="it-IT" sz="800" b="1" i="0" u="none" strike="noStrike" kern="120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3039467279"/>
                  </a:ext>
                </a:extLst>
              </a:tr>
              <a:tr h="232027">
                <a:tc vMerge="1">
                  <a:txBody>
                    <a:bodyPr/>
                    <a:lstStyle/>
                    <a:p>
                      <a:pPr algn="l" fontAlgn="b"/>
                      <a:r>
                        <a:rPr lang="it-IT" sz="700" b="0" i="0" u="none" strike="noStrike" dirty="0">
                          <a:solidFill>
                            <a:schemeClr val="accent6">
                              <a:lumMod val="10000"/>
                            </a:schemeClr>
                          </a:solidFill>
                          <a:effectLst/>
                          <a:latin typeface="+mn-lt"/>
                        </a:rPr>
                        <a:t> </a:t>
                      </a:r>
                    </a:p>
                  </a:txBody>
                  <a:tcPr marL="9525" marR="9525" marT="9525" marB="0" anchor="b"/>
                </a:tc>
                <a:tc>
                  <a:txBody>
                    <a:bodyPr/>
                    <a:lstStyle/>
                    <a:p>
                      <a:pPr algn="ctr" fontAlgn="b"/>
                      <a:r>
                        <a:rPr lang="it-IT" sz="800" b="1" i="0" u="none" strike="noStrike" dirty="0">
                          <a:solidFill>
                            <a:schemeClr val="accent6">
                              <a:lumMod val="10000"/>
                            </a:schemeClr>
                          </a:solidFill>
                          <a:effectLst/>
                          <a:latin typeface="MachoModular Light" pitchFamily="50"/>
                        </a:rPr>
                        <a:t>Vino hl.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402,15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320,08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l" fontAlgn="b"/>
                      <a:endParaRPr lang="it-IT" sz="800" b="1" i="0" u="none" strike="noStrike" kern="120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2306792845"/>
                  </a:ext>
                </a:extLst>
              </a:tr>
              <a:tr h="133383">
                <a:tc>
                  <a:txBody>
                    <a:bodyPr/>
                    <a:lstStyle/>
                    <a:p>
                      <a:pPr algn="ctr" fontAlgn="b"/>
                      <a:endParaRPr lang="it-IT" sz="800" b="1" i="0" u="none" strike="noStrike" dirty="0">
                        <a:solidFill>
                          <a:schemeClr val="accent6">
                            <a:lumMod val="10000"/>
                          </a:schemeClr>
                        </a:solidFill>
                        <a:effectLst/>
                        <a:latin typeface="MachoModular Light" pitchFamily="5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1" i="0" u="none" strike="noStrike" dirty="0">
                        <a:solidFill>
                          <a:schemeClr val="accent6">
                            <a:lumMod val="10000"/>
                          </a:schemeClr>
                        </a:solidFill>
                        <a:effectLst/>
                        <a:latin typeface="MachoModular Light" pitchFamily="5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l" fontAlgn="b"/>
                      <a:endParaRPr lang="it-IT" sz="800" b="1" i="0" u="none" strike="noStrike" kern="120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958855559"/>
                  </a:ext>
                </a:extLst>
              </a:tr>
              <a:tr h="235161">
                <a:tc rowSpan="3">
                  <a:txBody>
                    <a:bodyPr/>
                    <a:lstStyle/>
                    <a:p>
                      <a:pPr algn="ctr" fontAlgn="b"/>
                      <a:r>
                        <a:rPr lang="it-IT" sz="800" b="1" u="none" strike="noStrike" dirty="0">
                          <a:solidFill>
                            <a:schemeClr val="accent6">
                              <a:lumMod val="10000"/>
                            </a:schemeClr>
                          </a:solidFill>
                          <a:effectLst/>
                          <a:latin typeface="MachoModular Light" pitchFamily="50"/>
                        </a:rPr>
                        <a:t> </a:t>
                      </a:r>
                      <a:endParaRPr lang="it-IT" sz="800" b="1" i="0" u="none" strike="noStrike" dirty="0">
                        <a:solidFill>
                          <a:schemeClr val="accent6">
                            <a:lumMod val="10000"/>
                          </a:schemeClr>
                        </a:solidFill>
                        <a:effectLst/>
                        <a:latin typeface="MachoModular Light" pitchFamily="50"/>
                      </a:endParaRPr>
                    </a:p>
                    <a:p>
                      <a:pPr algn="ctr" fontAlgn="b"/>
                      <a:r>
                        <a:rPr lang="it-IT" sz="800" b="1" u="none" strike="noStrike" dirty="0">
                          <a:solidFill>
                            <a:schemeClr val="accent6">
                              <a:lumMod val="10000"/>
                            </a:schemeClr>
                          </a:solidFill>
                          <a:effectLst/>
                          <a:latin typeface="MachoModular Light" pitchFamily="50"/>
                        </a:rPr>
                        <a:t>CONEGLIANO VALDOBBIADENE PROSECCO </a:t>
                      </a:r>
                    </a:p>
                    <a:p>
                      <a:pPr algn="ctr" fontAlgn="b"/>
                      <a:r>
                        <a:rPr lang="it-IT" sz="800" b="1" u="none" strike="noStrike" dirty="0">
                          <a:solidFill>
                            <a:schemeClr val="accent6">
                              <a:lumMod val="10000"/>
                            </a:schemeClr>
                          </a:solidFill>
                          <a:effectLst/>
                          <a:latin typeface="MachoModular Light" pitchFamily="50"/>
                        </a:rPr>
                        <a:t>ATTI AL TAGLIO CH/PINOT</a:t>
                      </a:r>
                      <a:endParaRPr lang="it-IT" sz="800" b="1" i="1" u="none" strike="noStrike" dirty="0">
                        <a:solidFill>
                          <a:schemeClr val="accent6">
                            <a:lumMod val="10000"/>
                          </a:schemeClr>
                        </a:solidFill>
                        <a:effectLst/>
                        <a:latin typeface="MachoModular Light" pitchFamily="50"/>
                      </a:endParaRPr>
                    </a:p>
                    <a:p>
                      <a:pPr algn="ctr" fontAlgn="b"/>
                      <a:r>
                        <a:rPr lang="it-IT" sz="800" b="1" u="none" strike="noStrike" dirty="0">
                          <a:solidFill>
                            <a:schemeClr val="accent6">
                              <a:lumMod val="10000"/>
                            </a:schemeClr>
                          </a:solidFill>
                          <a:effectLst/>
                          <a:latin typeface="MachoModular Light" pitchFamily="50"/>
                        </a:rPr>
                        <a:t> </a:t>
                      </a:r>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u="none" strike="noStrike" dirty="0">
                          <a:solidFill>
                            <a:schemeClr val="accent6">
                              <a:lumMod val="10000"/>
                            </a:schemeClr>
                          </a:solidFill>
                          <a:effectLst/>
                          <a:latin typeface="MachoModular Light" pitchFamily="50"/>
                        </a:rPr>
                        <a:t>Sup. Riv. Mq</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3.881.070</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4.581.548</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5.113.614</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6.422.536</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8.040.911</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9.353.253</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12.434.752</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14.027.848</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12.738.498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13.332.787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13.210.344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13.184.707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13.467.578</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13.333.347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13.215.180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l" fontAlgn="b"/>
                      <a:endParaRPr lang="it-IT" sz="800" b="1" i="0" u="none" strike="noStrike" kern="1200" dirty="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14"/>
                  </a:ext>
                </a:extLst>
              </a:tr>
              <a:tr h="133383">
                <a:tc vMerge="1">
                  <a:txBody>
                    <a:bodyPr/>
                    <a:lstStyle/>
                    <a:p>
                      <a:pPr algn="l" fontAlgn="b"/>
                      <a:endParaRPr lang="it-IT" sz="700" b="1" i="1" u="none" strike="noStrike" dirty="0">
                        <a:solidFill>
                          <a:schemeClr val="accent6">
                            <a:lumMod val="10000"/>
                          </a:schemeClr>
                        </a:solidFill>
                        <a:effectLst/>
                        <a:latin typeface="Arial" panose="020B0604020202020204" pitchFamily="34" charset="0"/>
                      </a:endParaRPr>
                    </a:p>
                  </a:txBody>
                  <a:tcPr marL="6097" marR="6097" marT="6097" marB="0" anchor="b"/>
                </a:tc>
                <a:tc>
                  <a:txBody>
                    <a:bodyPr/>
                    <a:lstStyle/>
                    <a:p>
                      <a:pPr algn="ctr" fontAlgn="b"/>
                      <a:r>
                        <a:rPr lang="it-IT" sz="800" b="1" u="none" strike="noStrike" dirty="0">
                          <a:solidFill>
                            <a:schemeClr val="accent6">
                              <a:lumMod val="10000"/>
                            </a:schemeClr>
                          </a:solidFill>
                          <a:effectLst/>
                          <a:latin typeface="MachoModular Light" pitchFamily="50"/>
                        </a:rPr>
                        <a:t>Uva q.li</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49.550,56</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55.610,47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59.119,91</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69.803,00</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92.376,51</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102.980,76</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130.140,54</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178.194,63</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95.638,45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128.284,63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162.402,12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167.101,53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155.140,08</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158.486,71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154.302,81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r" fontAlgn="b"/>
                      <a:r>
                        <a:rPr lang="it-IT" sz="800" b="1" i="0" u="none" strike="noStrike" kern="1200">
                          <a:solidFill>
                            <a:schemeClr val="accent6">
                              <a:lumMod val="10000"/>
                            </a:schemeClr>
                          </a:solidFill>
                          <a:effectLst/>
                          <a:latin typeface="MachoModular Light" pitchFamily="50"/>
                          <a:ea typeface="+mn-ea"/>
                          <a:cs typeface="+mn-cs"/>
                        </a:rPr>
                        <a:t>-0,89%</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15"/>
                  </a:ext>
                </a:extLst>
              </a:tr>
              <a:tr h="214298">
                <a:tc vMerge="1">
                  <a:txBody>
                    <a:bodyPr/>
                    <a:lstStyle/>
                    <a:p>
                      <a:pPr algn="l" fontAlgn="b"/>
                      <a:endParaRPr lang="it-IT" sz="700" b="0" i="0" u="none" strike="noStrike" dirty="0">
                        <a:solidFill>
                          <a:schemeClr val="accent6">
                            <a:lumMod val="10000"/>
                          </a:schemeClr>
                        </a:solidFill>
                        <a:effectLst/>
                        <a:latin typeface="Arial" panose="020B0604020202020204" pitchFamily="34" charset="0"/>
                      </a:endParaRPr>
                    </a:p>
                  </a:txBody>
                  <a:tcPr marL="6097" marR="6097" marT="6097" marB="0" anchor="b"/>
                </a:tc>
                <a:tc>
                  <a:txBody>
                    <a:bodyPr/>
                    <a:lstStyle/>
                    <a:p>
                      <a:pPr algn="ctr" fontAlgn="b"/>
                      <a:r>
                        <a:rPr lang="it-IT" sz="800" b="1" u="none" strike="noStrike" dirty="0">
                          <a:solidFill>
                            <a:schemeClr val="accent6">
                              <a:lumMod val="10000"/>
                            </a:schemeClr>
                          </a:solidFill>
                          <a:effectLst/>
                          <a:latin typeface="MachoModular Light" pitchFamily="50"/>
                        </a:rPr>
                        <a:t>Vino hl.</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34.685,39</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38.927,33</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41.383,94</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48.862,10</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64.663,56</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72.086,53</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91.098,38</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124.736,24</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66.946,92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89.799,24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113.681,48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116.971,07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108.598,06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110.940,70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108.011,97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r" fontAlgn="b"/>
                      <a:r>
                        <a:rPr lang="it-IT" sz="800" b="1" i="0" u="none" strike="noStrike" kern="1200">
                          <a:solidFill>
                            <a:schemeClr val="accent6">
                              <a:lumMod val="10000"/>
                            </a:schemeClr>
                          </a:solidFill>
                          <a:effectLst/>
                          <a:latin typeface="MachoModular Light" pitchFamily="50"/>
                          <a:ea typeface="+mn-ea"/>
                          <a:cs typeface="+mn-cs"/>
                        </a:rPr>
                        <a:t>-2,64%</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16"/>
                  </a:ext>
                </a:extLst>
              </a:tr>
              <a:tr h="133383">
                <a:tc>
                  <a:txBody>
                    <a:bodyPr/>
                    <a:lstStyle/>
                    <a:p>
                      <a:pPr algn="ctr" fontAlgn="b"/>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1" u="none" strike="noStrike" dirty="0">
                          <a:solidFill>
                            <a:schemeClr val="accent6">
                              <a:lumMod val="10000"/>
                            </a:schemeClr>
                          </a:solidFill>
                          <a:effectLst/>
                          <a:latin typeface="MachoModular Light" pitchFamily="50"/>
                        </a:rPr>
                        <a:t> </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 </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 </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 </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 </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l" fontAlgn="b"/>
                      <a:endParaRPr lang="it-IT" sz="800" b="1" i="0" u="none" strike="noStrike" kern="1200" dirty="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17"/>
                  </a:ext>
                </a:extLst>
              </a:tr>
              <a:tr h="235161">
                <a:tc rowSpan="3">
                  <a:txBody>
                    <a:bodyPr/>
                    <a:lstStyle/>
                    <a:p>
                      <a:pPr algn="ctr" fontAlgn="ctr"/>
                      <a:r>
                        <a:rPr lang="it-IT" sz="800" b="1" u="none" strike="noStrike" dirty="0">
                          <a:solidFill>
                            <a:schemeClr val="accent6">
                              <a:lumMod val="10000"/>
                            </a:schemeClr>
                          </a:solidFill>
                          <a:effectLst/>
                          <a:latin typeface="MachoModular Light" pitchFamily="50"/>
                        </a:rPr>
                        <a:t> DOCG CONEGLIANO VALDOBBIADENE PROSECCO </a:t>
                      </a:r>
                    </a:p>
                    <a:p>
                      <a:pPr algn="ctr" fontAlgn="ctr"/>
                      <a:r>
                        <a:rPr lang="it-IT" sz="800" b="1" u="none" strike="noStrike" dirty="0">
                          <a:solidFill>
                            <a:schemeClr val="accent6">
                              <a:lumMod val="10000"/>
                            </a:schemeClr>
                          </a:solidFill>
                          <a:effectLst/>
                          <a:latin typeface="MachoModular Light" pitchFamily="50"/>
                        </a:rPr>
                        <a:t>(senza Riserva o Stoccaggio)</a:t>
                      </a:r>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u="none" strike="noStrike" dirty="0">
                          <a:solidFill>
                            <a:schemeClr val="accent6">
                              <a:lumMod val="10000"/>
                            </a:schemeClr>
                          </a:solidFill>
                          <a:effectLst/>
                          <a:latin typeface="MachoModular Light" pitchFamily="50"/>
                        </a:rPr>
                        <a:t>Sup. Riv. Mq</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57.542.408</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62.587.097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65.807.495</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68.608.697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71.952.691</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75.487.358</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80.878.069</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84.459.805</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84.306.220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87.123.679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86.995.212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86.826.997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86.675.555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86.720.249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86.653.032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l" fontAlgn="b"/>
                      <a:endParaRPr lang="it-IT" sz="800" b="1" i="0" u="none" strike="noStrike" kern="120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19"/>
                  </a:ext>
                </a:extLst>
              </a:tr>
              <a:tr h="235161">
                <a:tc vMerge="1">
                  <a:txBody>
                    <a:bodyPr/>
                    <a:lstStyle/>
                    <a:p>
                      <a:endParaRPr lang="it-IT"/>
                    </a:p>
                  </a:txBody>
                  <a:tcPr/>
                </a:tc>
                <a:tc>
                  <a:txBody>
                    <a:bodyPr/>
                    <a:lstStyle/>
                    <a:p>
                      <a:pPr algn="ctr" fontAlgn="b"/>
                      <a:r>
                        <a:rPr lang="it-IT" sz="800" b="1" u="none" strike="noStrike" dirty="0">
                          <a:solidFill>
                            <a:schemeClr val="accent6">
                              <a:lumMod val="10000"/>
                            </a:schemeClr>
                          </a:solidFill>
                          <a:effectLst/>
                          <a:latin typeface="MachoModular Light" pitchFamily="50"/>
                        </a:rPr>
                        <a:t>Uva q.li</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754.269,86</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815.368,69</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841.581,16</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865.028,35</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920.331,90</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974.408,75</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975.983,81</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1.112.644,30</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900.028,24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856.918,86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1.128.277,58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1.132.005,40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1.052.294,42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1.010.338,60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1.013.737,25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l" fontAlgn="b"/>
                      <a:endParaRPr lang="it-IT" sz="800" b="1" i="0" u="none" strike="noStrike" kern="1200" dirty="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20"/>
                  </a:ext>
                </a:extLst>
              </a:tr>
              <a:tr h="235161">
                <a:tc vMerge="1">
                  <a:txBody>
                    <a:bodyPr/>
                    <a:lstStyle/>
                    <a:p>
                      <a:endParaRPr lang="it-IT"/>
                    </a:p>
                  </a:txBody>
                  <a:tcPr/>
                </a:tc>
                <a:tc>
                  <a:txBody>
                    <a:bodyPr/>
                    <a:lstStyle/>
                    <a:p>
                      <a:pPr algn="ctr" fontAlgn="b"/>
                      <a:r>
                        <a:rPr lang="it-IT" sz="800" b="1" u="none" strike="noStrike" dirty="0">
                          <a:solidFill>
                            <a:schemeClr val="accent6">
                              <a:lumMod val="10000"/>
                            </a:schemeClr>
                          </a:solidFill>
                          <a:effectLst/>
                          <a:latin typeface="MachoModular Light" pitchFamily="50"/>
                        </a:rPr>
                        <a:t>Vino hl.</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527.988,90</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570.758,08</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589.106,81</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605.519,85</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644.232,33</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682.086,13</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683.188,67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778.851,01</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630.019,77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599.843,20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789.794,31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792.403,78</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736.606,09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707.237,02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709.616,08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r" fontAlgn="b"/>
                      <a:r>
                        <a:rPr lang="it-IT" sz="800" b="1" i="0" u="none" strike="noStrike" kern="1200">
                          <a:solidFill>
                            <a:schemeClr val="accent6">
                              <a:lumMod val="10000"/>
                            </a:schemeClr>
                          </a:solidFill>
                          <a:effectLst/>
                          <a:latin typeface="MachoModular Light" pitchFamily="50"/>
                          <a:ea typeface="+mn-ea"/>
                          <a:cs typeface="+mn-cs"/>
                        </a:rPr>
                        <a:t>-0,08%</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21"/>
                  </a:ext>
                </a:extLst>
              </a:tr>
              <a:tr h="133383">
                <a:tc>
                  <a:txBody>
                    <a:bodyPr/>
                    <a:lstStyle/>
                    <a:p>
                      <a:pPr algn="ctr" fontAlgn="b"/>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 </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 </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 </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r>
                        <a:rPr lang="it-IT" sz="800" b="0" u="none" strike="noStrike" dirty="0">
                          <a:solidFill>
                            <a:schemeClr val="accent6">
                              <a:lumMod val="10000"/>
                            </a:schemeClr>
                          </a:solidFill>
                          <a:effectLst/>
                          <a:latin typeface="MachoModular Light" pitchFamily="50"/>
                        </a:rPr>
                        <a:t> </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r" fontAlgn="b"/>
                      <a:r>
                        <a:rPr lang="it-IT" sz="800" b="1" i="0" u="none" strike="noStrike" kern="1200" dirty="0">
                          <a:solidFill>
                            <a:schemeClr val="accent6">
                              <a:lumMod val="10000"/>
                            </a:schemeClr>
                          </a:solidFill>
                          <a:effectLst/>
                          <a:latin typeface="MachoModular Light" pitchFamily="50"/>
                          <a:ea typeface="+mn-ea"/>
                          <a:cs typeface="+mn-cs"/>
                        </a:rPr>
                        <a:t>0,34%</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22"/>
                  </a:ext>
                </a:extLst>
              </a:tr>
              <a:tr h="220615">
                <a:tc rowSpan="4">
                  <a:txBody>
                    <a:bodyPr/>
                    <a:lstStyle/>
                    <a:p>
                      <a:pPr algn="ctr" fontAlgn="b"/>
                      <a:r>
                        <a:rPr lang="it-IT" sz="800" b="1" i="0" u="none" strike="noStrike" dirty="0">
                          <a:solidFill>
                            <a:schemeClr val="accent6">
                              <a:lumMod val="10000"/>
                            </a:schemeClr>
                          </a:solidFill>
                          <a:effectLst/>
                          <a:latin typeface="MachoModular Light" pitchFamily="50"/>
                        </a:rPr>
                        <a:t>CONEGLIANO VALDOBBIADENE PROSECCO </a:t>
                      </a:r>
                    </a:p>
                    <a:p>
                      <a:pPr algn="ctr" fontAlgn="b"/>
                      <a:r>
                        <a:rPr lang="it-IT" sz="800" b="1" i="0" u="none" strike="noStrike" dirty="0">
                          <a:solidFill>
                            <a:schemeClr val="accent6">
                              <a:lumMod val="10000"/>
                            </a:schemeClr>
                          </a:solidFill>
                          <a:effectLst/>
                          <a:latin typeface="MachoModular Light" pitchFamily="50"/>
                        </a:rPr>
                        <a:t>"STOCCAGGIO"</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i="1" u="none" strike="noStrike" dirty="0">
                          <a:solidFill>
                            <a:schemeClr val="accent6">
                              <a:lumMod val="10000"/>
                            </a:schemeClr>
                          </a:solidFill>
                          <a:effectLst/>
                          <a:latin typeface="MachoModular Light" pitchFamily="50"/>
                        </a:rPr>
                        <a:t>Uva q.li GLERA</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82.334,84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126.651,24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87.971,81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88.213,06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l" fontAlgn="b"/>
                      <a:endParaRPr lang="it-IT" sz="800" b="1" i="0" u="none" strike="noStrike" kern="120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23"/>
                  </a:ext>
                </a:extLst>
              </a:tr>
              <a:tr h="220615">
                <a:tc vMerge="1">
                  <a:txBody>
                    <a:bodyPr/>
                    <a:lstStyle/>
                    <a:p>
                      <a:pPr algn="l" fontAlgn="b"/>
                      <a:endParaRPr lang="it-IT" sz="700" b="0" i="0" u="none" strike="noStrike" dirty="0">
                        <a:solidFill>
                          <a:schemeClr val="accent6">
                            <a:lumMod val="10000"/>
                          </a:schemeClr>
                        </a:solidFill>
                        <a:effectLst/>
                        <a:latin typeface="Arial" panose="020B0604020202020204" pitchFamily="34" charset="0"/>
                      </a:endParaRPr>
                    </a:p>
                  </a:txBody>
                  <a:tcPr marL="6097" marR="6097" marT="6097" marB="0" anchor="b"/>
                </a:tc>
                <a:tc>
                  <a:txBody>
                    <a:bodyPr/>
                    <a:lstStyle/>
                    <a:p>
                      <a:pPr algn="ctr" fontAlgn="b"/>
                      <a:r>
                        <a:rPr lang="it-IT" sz="800" b="1" i="1" u="none" strike="noStrike" dirty="0">
                          <a:solidFill>
                            <a:schemeClr val="accent6">
                              <a:lumMod val="10000"/>
                            </a:schemeClr>
                          </a:solidFill>
                          <a:effectLst/>
                          <a:latin typeface="MachoModular Light" pitchFamily="50"/>
                        </a:rPr>
                        <a:t>Vino hl. GLERA</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57.634,39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88.655,87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61.580,27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61.749,14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l" fontAlgn="b"/>
                      <a:endParaRPr lang="it-IT" sz="800" b="1" i="0" u="none" strike="noStrike" kern="1200" dirty="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24"/>
                  </a:ext>
                </a:extLst>
              </a:tr>
              <a:tr h="220615">
                <a:tc vMerge="1">
                  <a:txBody>
                    <a:bodyPr/>
                    <a:lstStyle/>
                    <a:p>
                      <a:pPr algn="l" fontAlgn="b"/>
                      <a:endParaRPr lang="it-IT" sz="700" b="0" i="0" u="none" strike="noStrike" dirty="0">
                        <a:solidFill>
                          <a:schemeClr val="accent6">
                            <a:lumMod val="10000"/>
                          </a:schemeClr>
                        </a:solidFill>
                        <a:effectLst/>
                        <a:latin typeface="Arial" panose="020B0604020202020204" pitchFamily="34" charset="0"/>
                      </a:endParaRPr>
                    </a:p>
                  </a:txBody>
                  <a:tcPr marL="6097" marR="6097" marT="6097" marB="0" anchor="b"/>
                </a:tc>
                <a:tc>
                  <a:txBody>
                    <a:bodyPr/>
                    <a:lstStyle/>
                    <a:p>
                      <a:pPr algn="ctr" fontAlgn="b"/>
                      <a:r>
                        <a:rPr lang="it-IT" sz="800" b="1" i="1" u="none" strike="noStrike" dirty="0">
                          <a:solidFill>
                            <a:schemeClr val="accent6">
                              <a:lumMod val="10000"/>
                            </a:schemeClr>
                          </a:solidFill>
                          <a:effectLst/>
                          <a:latin typeface="MachoModular Light" pitchFamily="50"/>
                        </a:rPr>
                        <a:t>Uva q.li TAGLIO</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48.097,13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21.668,95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l" fontAlgn="b"/>
                      <a:endParaRPr lang="it-IT" sz="800" b="1" i="0" u="none" strike="noStrike" kern="120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25"/>
                  </a:ext>
                </a:extLst>
              </a:tr>
              <a:tr h="220615">
                <a:tc vMerge="1">
                  <a:txBody>
                    <a:bodyPr/>
                    <a:lstStyle/>
                    <a:p>
                      <a:pPr algn="l" fontAlgn="b"/>
                      <a:endParaRPr lang="it-IT" sz="700" b="0" i="0" u="none" strike="noStrike" dirty="0">
                        <a:solidFill>
                          <a:schemeClr val="accent6">
                            <a:lumMod val="10000"/>
                          </a:schemeClr>
                        </a:solidFill>
                        <a:effectLst/>
                        <a:latin typeface="Arial" panose="020B0604020202020204" pitchFamily="34" charset="0"/>
                      </a:endParaRPr>
                    </a:p>
                  </a:txBody>
                  <a:tcPr marL="6097" marR="6097" marT="6097" marB="0" anchor="b"/>
                </a:tc>
                <a:tc>
                  <a:txBody>
                    <a:bodyPr/>
                    <a:lstStyle/>
                    <a:p>
                      <a:pPr algn="ctr" fontAlgn="b"/>
                      <a:r>
                        <a:rPr lang="it-IT" sz="800" b="1" i="1" u="none" strike="noStrike" dirty="0">
                          <a:solidFill>
                            <a:schemeClr val="accent6">
                              <a:lumMod val="10000"/>
                            </a:schemeClr>
                          </a:solidFill>
                          <a:effectLst/>
                          <a:latin typeface="MachoModular Light" pitchFamily="50"/>
                        </a:rPr>
                        <a:t>Vino hl. TAGLIO</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33.667,99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15.168,27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r" fontAlgn="b"/>
                      <a:r>
                        <a:rPr lang="it-IT" sz="800" b="1" i="0" u="none" strike="noStrike" kern="1200" dirty="0">
                          <a:solidFill>
                            <a:schemeClr val="accent6">
                              <a:lumMod val="10000"/>
                            </a:schemeClr>
                          </a:solidFill>
                          <a:effectLst/>
                          <a:latin typeface="MachoModular Light" pitchFamily="50"/>
                          <a:ea typeface="+mn-ea"/>
                          <a:cs typeface="+mn-cs"/>
                        </a:rPr>
                        <a:t>0,27%</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26"/>
                  </a:ext>
                </a:extLst>
              </a:tr>
              <a:tr h="133383">
                <a:tc>
                  <a:txBody>
                    <a:bodyPr/>
                    <a:lstStyle/>
                    <a:p>
                      <a:pPr algn="ctr" fontAlgn="b"/>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l" fontAlgn="b"/>
                      <a:endParaRPr lang="it-IT" sz="800" b="1" i="0" u="none" strike="noStrike" kern="120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27"/>
                  </a:ext>
                </a:extLst>
              </a:tr>
              <a:tr h="133383">
                <a:tc rowSpan="2">
                  <a:txBody>
                    <a:bodyPr/>
                    <a:lstStyle/>
                    <a:p>
                      <a:pPr algn="ctr" fontAlgn="ctr"/>
                      <a:r>
                        <a:rPr lang="it-IT" sz="800" b="1" u="none" strike="noStrike" dirty="0">
                          <a:solidFill>
                            <a:schemeClr val="accent6">
                              <a:lumMod val="10000"/>
                            </a:schemeClr>
                          </a:solidFill>
                          <a:effectLst/>
                          <a:latin typeface="MachoModular Light" pitchFamily="50"/>
                        </a:rPr>
                        <a:t>CONEGLIANO VALDOBBIADENE PROSECCO </a:t>
                      </a:r>
                    </a:p>
                    <a:p>
                      <a:pPr algn="ctr" fontAlgn="ctr"/>
                      <a:r>
                        <a:rPr lang="it-IT" sz="800" b="1" u="none" strike="noStrike" dirty="0">
                          <a:solidFill>
                            <a:schemeClr val="accent6">
                              <a:lumMod val="10000"/>
                            </a:schemeClr>
                          </a:solidFill>
                          <a:effectLst/>
                          <a:latin typeface="MachoModular Light" pitchFamily="50"/>
                        </a:rPr>
                        <a:t>"RISERVA"</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u="none" strike="noStrike" dirty="0">
                          <a:solidFill>
                            <a:schemeClr val="accent6">
                              <a:lumMod val="10000"/>
                            </a:schemeClr>
                          </a:solidFill>
                          <a:effectLst/>
                          <a:latin typeface="MachoModular Light" pitchFamily="50"/>
                        </a:rPr>
                        <a:t>Uva q.li</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35.108,37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143.153,39</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164.648,58</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158.720,23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l" fontAlgn="b"/>
                      <a:endParaRPr lang="it-IT" sz="800" b="1" i="0" u="none" strike="noStrike" kern="1200" dirty="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28"/>
                  </a:ext>
                </a:extLst>
              </a:tr>
              <a:tr h="223138">
                <a:tc vMerge="1">
                  <a:txBody>
                    <a:bodyPr/>
                    <a:lstStyle/>
                    <a:p>
                      <a:endParaRPr lang="it-IT" dirty="0"/>
                    </a:p>
                  </a:txBody>
                  <a:tcPr/>
                </a:tc>
                <a:tc>
                  <a:txBody>
                    <a:bodyPr/>
                    <a:lstStyle/>
                    <a:p>
                      <a:pPr algn="ctr" fontAlgn="b"/>
                      <a:r>
                        <a:rPr lang="it-IT" sz="800" b="1" u="none" strike="noStrike" dirty="0">
                          <a:solidFill>
                            <a:schemeClr val="accent6">
                              <a:lumMod val="10000"/>
                            </a:schemeClr>
                          </a:solidFill>
                          <a:effectLst/>
                          <a:latin typeface="MachoModular Light" pitchFamily="50"/>
                        </a:rPr>
                        <a:t>Vino hl.</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24.575,86</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100.207,37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115.254,01</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111.104,16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l" fontAlgn="b"/>
                      <a:endParaRPr lang="it-IT" sz="800" b="1" i="0" u="none" strike="noStrike" kern="1200" dirty="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29"/>
                  </a:ext>
                </a:extLst>
              </a:tr>
              <a:tr h="133383">
                <a:tc>
                  <a:txBody>
                    <a:bodyPr/>
                    <a:lstStyle/>
                    <a:p>
                      <a:pPr algn="ctr" fontAlgn="b"/>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
                      <a:endParaRPr lang="it-IT" sz="800" b="0" i="0" u="none" strike="noStrike" kern="1200" dirty="0">
                        <a:solidFill>
                          <a:schemeClr val="accent6">
                            <a:lumMod val="10000"/>
                          </a:schemeClr>
                        </a:solidFill>
                        <a:effectLst/>
                        <a:latin typeface="MachoModular Light" pitchFamily="5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l" fontAlgn="b"/>
                      <a:endParaRPr lang="it-IT" sz="800" b="1" i="0" u="none" strike="noStrike" kern="1200" dirty="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30"/>
                  </a:ext>
                </a:extLst>
              </a:tr>
              <a:tr h="257101">
                <a:tc rowSpan="2">
                  <a:txBody>
                    <a:bodyPr/>
                    <a:lstStyle/>
                    <a:p>
                      <a:pPr algn="ctr" fontAlgn="ctr"/>
                      <a:r>
                        <a:rPr lang="it-IT" sz="800" b="1" u="none" strike="noStrike" dirty="0">
                          <a:solidFill>
                            <a:schemeClr val="accent6">
                              <a:lumMod val="10000"/>
                            </a:schemeClr>
                          </a:solidFill>
                          <a:effectLst/>
                          <a:latin typeface="MachoModular Light" pitchFamily="50"/>
                        </a:rPr>
                        <a:t> DOCG CONEGLIANO VALDOBBIADENE PROSECCO (con Riserva o Stoccaggio)</a:t>
                      </a:r>
                      <a:endParaRPr lang="it-IT" sz="800" b="1"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u="none" strike="noStrike" dirty="0">
                          <a:solidFill>
                            <a:schemeClr val="accent6">
                              <a:lumMod val="10000"/>
                            </a:schemeClr>
                          </a:solidFill>
                          <a:effectLst/>
                          <a:latin typeface="MachoModular Light" pitchFamily="50"/>
                        </a:rPr>
                        <a:t>Uva q.li</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955.440,27</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1.117.562,14</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1.277.292,88</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1.030.460,21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1.005.239,05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1.290.725,63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i="0" u="none" strike="noStrike" kern="1200" dirty="0">
                          <a:solidFill>
                            <a:schemeClr val="accent6">
                              <a:lumMod val="10000"/>
                            </a:schemeClr>
                          </a:solidFill>
                          <a:effectLst/>
                          <a:latin typeface="MachoModular Light" pitchFamily="50"/>
                          <a:ea typeface="+mn-ea"/>
                          <a:cs typeface="+mn-cs"/>
                        </a:rPr>
                        <a:t>1.098.310,41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i="0" u="none" strike="noStrike" kern="1200" dirty="0">
                          <a:solidFill>
                            <a:schemeClr val="accent6">
                              <a:lumMod val="10000"/>
                            </a:schemeClr>
                          </a:solidFill>
                          <a:effectLst/>
                          <a:latin typeface="MachoModular Light" pitchFamily="50"/>
                          <a:ea typeface="+mn-ea"/>
                          <a:cs typeface="+mn-cs"/>
                        </a:rPr>
                        <a:t>1.101.950,31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l" fontAlgn="b"/>
                      <a:endParaRPr lang="it-IT" sz="800" b="1" i="0" u="none" strike="noStrike" kern="1200" dirty="0">
                        <a:solidFill>
                          <a:schemeClr val="accent6">
                            <a:lumMod val="10000"/>
                          </a:schemeClr>
                        </a:solidFill>
                        <a:effectLst/>
                        <a:latin typeface="MachoModular Light" pitchFamily="50"/>
                        <a:ea typeface="+mn-ea"/>
                        <a:cs typeface="+mn-cs"/>
                      </a:endParaRP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32"/>
                  </a:ext>
                </a:extLst>
              </a:tr>
              <a:tr h="235161">
                <a:tc vMerge="1">
                  <a:txBody>
                    <a:bodyPr/>
                    <a:lstStyle/>
                    <a:p>
                      <a:endParaRPr lang="it-IT"/>
                    </a:p>
                  </a:txBody>
                  <a:tcPr/>
                </a:tc>
                <a:tc>
                  <a:txBody>
                    <a:bodyPr/>
                    <a:lstStyle/>
                    <a:p>
                      <a:pPr algn="ctr" fontAlgn="b"/>
                      <a:r>
                        <a:rPr lang="it-IT" sz="800" b="1" u="none" strike="noStrike" dirty="0">
                          <a:solidFill>
                            <a:schemeClr val="accent6">
                              <a:lumMod val="10000"/>
                            </a:schemeClr>
                          </a:solidFill>
                          <a:effectLst/>
                          <a:latin typeface="MachoModular Light" pitchFamily="50"/>
                        </a:rPr>
                        <a:t>Vino hl.</a:t>
                      </a:r>
                      <a:endParaRPr lang="it-IT" sz="800" b="1" i="1"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668.808,19</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782.293,50</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u="none" strike="noStrike" dirty="0">
                          <a:solidFill>
                            <a:schemeClr val="accent6">
                              <a:lumMod val="10000"/>
                            </a:schemeClr>
                          </a:solidFill>
                          <a:effectLst/>
                          <a:latin typeface="MachoModular Light" pitchFamily="50"/>
                        </a:rPr>
                        <a:t>894.105,02</a:t>
                      </a:r>
                      <a:endParaRPr lang="it-IT" sz="800" b="0" i="0" u="none" strike="noStrike" dirty="0">
                        <a:solidFill>
                          <a:schemeClr val="accent6">
                            <a:lumMod val="10000"/>
                          </a:schemeClr>
                        </a:solidFill>
                        <a:effectLst/>
                        <a:latin typeface="MachoModular Light" pitchFamily="50"/>
                      </a:endParaRP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721.322,15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algn="ctr" defTabSz="914400" rtl="0" eaLnBrk="1" fontAlgn="b" latinLnBrk="0" hangingPunct="1"/>
                      <a:r>
                        <a:rPr lang="it-IT" sz="800" b="0" i="0" u="none" strike="noStrike" kern="1200" dirty="0">
                          <a:solidFill>
                            <a:schemeClr val="accent6">
                              <a:lumMod val="10000"/>
                            </a:schemeClr>
                          </a:solidFill>
                          <a:effectLst/>
                          <a:latin typeface="MachoModular Light" pitchFamily="50"/>
                          <a:ea typeface="+mn-ea"/>
                          <a:cs typeface="+mn-cs"/>
                        </a:rPr>
                        <a:t>703.667,34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dirty="0">
                          <a:solidFill>
                            <a:schemeClr val="accent6">
                              <a:lumMod val="10000"/>
                            </a:schemeClr>
                          </a:solidFill>
                          <a:effectLst/>
                          <a:latin typeface="MachoModular Light" pitchFamily="50"/>
                        </a:rPr>
                        <a:t>-</a:t>
                      </a:r>
                    </a:p>
                  </a:txBody>
                  <a:tcPr marL="6097" marR="6097" marT="609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0" i="0" u="none" strike="noStrike" kern="1200" dirty="0">
                          <a:solidFill>
                            <a:schemeClr val="accent6">
                              <a:lumMod val="10000"/>
                            </a:schemeClr>
                          </a:solidFill>
                          <a:effectLst/>
                          <a:latin typeface="MachoModular Light" pitchFamily="50"/>
                          <a:ea typeface="+mn-ea"/>
                          <a:cs typeface="+mn-cs"/>
                        </a:rPr>
                        <a:t>903.507,94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it-IT" sz="800" b="0" i="0" u="none" strike="noStrike" kern="1200" dirty="0">
                          <a:solidFill>
                            <a:schemeClr val="accent6">
                              <a:lumMod val="10000"/>
                            </a:schemeClr>
                          </a:solidFill>
                          <a:effectLst/>
                          <a:latin typeface="MachoModular Light" pitchFamily="50"/>
                          <a:ea typeface="+mn-ea"/>
                          <a:cs typeface="+mn-cs"/>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i="0" u="none" strike="noStrike" kern="1200" dirty="0">
                          <a:solidFill>
                            <a:schemeClr val="accent6">
                              <a:lumMod val="10000"/>
                            </a:schemeClr>
                          </a:solidFill>
                          <a:effectLst/>
                          <a:latin typeface="MachoModular Light" pitchFamily="50"/>
                          <a:ea typeface="+mn-ea"/>
                          <a:cs typeface="+mn-cs"/>
                        </a:rPr>
                        <a:t>768.817,29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ctr" fontAlgn="b"/>
                      <a:r>
                        <a:rPr lang="it-IT" sz="800" b="1" i="0" u="none" strike="noStrike" kern="1200" dirty="0">
                          <a:solidFill>
                            <a:schemeClr val="accent6">
                              <a:lumMod val="10000"/>
                            </a:schemeClr>
                          </a:solidFill>
                          <a:effectLst/>
                          <a:latin typeface="MachoModular Light" pitchFamily="50"/>
                          <a:ea typeface="+mn-ea"/>
                          <a:cs typeface="+mn-cs"/>
                        </a:rPr>
                        <a:t>771.365,22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tc>
                  <a:txBody>
                    <a:bodyPr/>
                    <a:lstStyle/>
                    <a:p>
                      <a:pPr algn="r" fontAlgn="b"/>
                      <a:r>
                        <a:rPr lang="it-IT" sz="800" b="1" i="0" u="none" strike="noStrike" kern="1200" dirty="0">
                          <a:solidFill>
                            <a:schemeClr val="accent6">
                              <a:lumMod val="10000"/>
                            </a:schemeClr>
                          </a:solidFill>
                          <a:effectLst/>
                          <a:latin typeface="MachoModular Light" pitchFamily="50"/>
                          <a:ea typeface="+mn-ea"/>
                          <a:cs typeface="+mn-cs"/>
                        </a:rPr>
                        <a:t>-0,51%</a:t>
                      </a:r>
                    </a:p>
                  </a:txBody>
                  <a:tcPr marL="9525" marR="9525"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FD3C0"/>
                    </a:solidFill>
                  </a:tcPr>
                </a:tc>
                <a:extLst>
                  <a:ext uri="{0D108BD9-81ED-4DB2-BD59-A6C34878D82A}">
                    <a16:rowId xmlns:a16="http://schemas.microsoft.com/office/drawing/2014/main" val="10033"/>
                  </a:ext>
                </a:extLst>
              </a:tr>
            </a:tbl>
          </a:graphicData>
        </a:graphic>
      </p:graphicFrame>
    </p:spTree>
    <p:extLst>
      <p:ext uri="{BB962C8B-B14F-4D97-AF65-F5344CB8AC3E}">
        <p14:creationId xmlns:p14="http://schemas.microsoft.com/office/powerpoint/2010/main" val="1632096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3E7FB6-79FB-7CF1-F45F-7D9A79D31AB0}"/>
              </a:ext>
            </a:extLst>
          </p:cNvPr>
          <p:cNvSpPr>
            <a:spLocks noGrp="1"/>
          </p:cNvSpPr>
          <p:nvPr>
            <p:ph type="title"/>
          </p:nvPr>
        </p:nvSpPr>
        <p:spPr>
          <a:xfrm>
            <a:off x="468346" y="2812219"/>
            <a:ext cx="7119569" cy="685607"/>
          </a:xfrm>
        </p:spPr>
        <p:txBody>
          <a:bodyPr/>
          <a:lstStyle/>
          <a:p>
            <a:r>
              <a:rPr lang="it-IT" b="1" dirty="0">
                <a:solidFill>
                  <a:schemeClr val="tx1"/>
                </a:solidFill>
                <a:latin typeface="Brasilica" pitchFamily="2" charset="77"/>
              </a:rPr>
              <a:t>Movimentazione contrassegni</a:t>
            </a:r>
          </a:p>
        </p:txBody>
      </p:sp>
      <p:pic>
        <p:nvPicPr>
          <p:cNvPr id="8" name="Immagine 7" descr="Immagine che contiene logo&#10;&#10;Descrizione generata automaticamente">
            <a:extLst>
              <a:ext uri="{FF2B5EF4-FFF2-40B4-BE49-F238E27FC236}">
                <a16:creationId xmlns:a16="http://schemas.microsoft.com/office/drawing/2014/main" id="{F168A23F-7939-584C-EACD-AB145664A6F7}"/>
              </a:ext>
            </a:extLst>
          </p:cNvPr>
          <p:cNvPicPr>
            <a:picLocks noChangeAspect="1"/>
          </p:cNvPicPr>
          <p:nvPr/>
        </p:nvPicPr>
        <p:blipFill>
          <a:blip r:embed="rId2"/>
          <a:stretch>
            <a:fillRect/>
          </a:stretch>
        </p:blipFill>
        <p:spPr>
          <a:xfrm>
            <a:off x="468347" y="227121"/>
            <a:ext cx="718906" cy="900000"/>
          </a:xfrm>
          <a:prstGeom prst="rect">
            <a:avLst/>
          </a:prstGeom>
        </p:spPr>
      </p:pic>
      <p:pic>
        <p:nvPicPr>
          <p:cNvPr id="7" name="Elemento grafico 6" descr="Freccia a destra contorno">
            <a:extLst>
              <a:ext uri="{FF2B5EF4-FFF2-40B4-BE49-F238E27FC236}">
                <a16:creationId xmlns:a16="http://schemas.microsoft.com/office/drawing/2014/main" id="{56C50489-BFA6-B469-5E81-B570FE2963E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68346" y="3293418"/>
            <a:ext cx="914400" cy="914400"/>
          </a:xfrm>
          <a:prstGeom prst="rect">
            <a:avLst/>
          </a:prstGeom>
        </p:spPr>
      </p:pic>
    </p:spTree>
    <p:extLst>
      <p:ext uri="{BB962C8B-B14F-4D97-AF65-F5344CB8AC3E}">
        <p14:creationId xmlns:p14="http://schemas.microsoft.com/office/powerpoint/2010/main" val="573641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32B2245A-969B-4A63-9746-D7A782E11E63}"/>
              </a:ext>
            </a:extLst>
          </p:cNvPr>
          <p:cNvSpPr>
            <a:spLocks noGrp="1"/>
          </p:cNvSpPr>
          <p:nvPr>
            <p:ph type="title"/>
          </p:nvPr>
        </p:nvSpPr>
        <p:spPr>
          <a:xfrm>
            <a:off x="836612" y="169751"/>
            <a:ext cx="10515601" cy="1037534"/>
          </a:xfrm>
        </p:spPr>
        <p:txBody>
          <a:bodyPr anchor="ctr">
            <a:normAutofit/>
          </a:bodyPr>
          <a:lstStyle/>
          <a:p>
            <a:pPr algn="ctr"/>
            <a:r>
              <a:rPr lang="it-IT" sz="3100" dirty="0">
                <a:latin typeface="MachoModular Medium" pitchFamily="50"/>
              </a:rPr>
              <a:t>Tipologie di contrassegni</a:t>
            </a:r>
            <a:endParaRPr lang="it-IT" sz="3100" dirty="0">
              <a:solidFill>
                <a:srgbClr val="FF0000"/>
              </a:solidFill>
              <a:latin typeface="MachoModular Medium" pitchFamily="50"/>
            </a:endParaRPr>
          </a:p>
        </p:txBody>
      </p:sp>
      <p:graphicFrame>
        <p:nvGraphicFramePr>
          <p:cNvPr id="6" name="Tabella 5">
            <a:extLst>
              <a:ext uri="{FF2B5EF4-FFF2-40B4-BE49-F238E27FC236}">
                <a16:creationId xmlns:a16="http://schemas.microsoft.com/office/drawing/2014/main" id="{A1B4966B-EB5C-43AA-A90F-BEE8CA1E9664}"/>
              </a:ext>
            </a:extLst>
          </p:cNvPr>
          <p:cNvGraphicFramePr>
            <a:graphicFrameLocks noGrp="1"/>
          </p:cNvGraphicFramePr>
          <p:nvPr>
            <p:extLst>
              <p:ext uri="{D42A27DB-BD31-4B8C-83A1-F6EECF244321}">
                <p14:modId xmlns:p14="http://schemas.microsoft.com/office/powerpoint/2010/main" val="1657742150"/>
              </p:ext>
            </p:extLst>
          </p:nvPr>
        </p:nvGraphicFramePr>
        <p:xfrm>
          <a:off x="232913" y="1028814"/>
          <a:ext cx="11857050" cy="5829186"/>
        </p:xfrm>
        <a:graphic>
          <a:graphicData uri="http://schemas.openxmlformats.org/drawingml/2006/table">
            <a:tbl>
              <a:tblPr/>
              <a:tblGrid>
                <a:gridCol w="1436394">
                  <a:extLst>
                    <a:ext uri="{9D8B030D-6E8A-4147-A177-3AD203B41FA5}">
                      <a16:colId xmlns:a16="http://schemas.microsoft.com/office/drawing/2014/main" val="4041459728"/>
                    </a:ext>
                  </a:extLst>
                </a:gridCol>
                <a:gridCol w="547245">
                  <a:extLst>
                    <a:ext uri="{9D8B030D-6E8A-4147-A177-3AD203B41FA5}">
                      <a16:colId xmlns:a16="http://schemas.microsoft.com/office/drawing/2014/main" val="3191372135"/>
                    </a:ext>
                  </a:extLst>
                </a:gridCol>
                <a:gridCol w="738427">
                  <a:extLst>
                    <a:ext uri="{9D8B030D-6E8A-4147-A177-3AD203B41FA5}">
                      <a16:colId xmlns:a16="http://schemas.microsoft.com/office/drawing/2014/main" val="3955061518"/>
                    </a:ext>
                  </a:extLst>
                </a:gridCol>
                <a:gridCol w="729614">
                  <a:extLst>
                    <a:ext uri="{9D8B030D-6E8A-4147-A177-3AD203B41FA5}">
                      <a16:colId xmlns:a16="http://schemas.microsoft.com/office/drawing/2014/main" val="492653787"/>
                    </a:ext>
                  </a:extLst>
                </a:gridCol>
                <a:gridCol w="847816">
                  <a:extLst>
                    <a:ext uri="{9D8B030D-6E8A-4147-A177-3AD203B41FA5}">
                      <a16:colId xmlns:a16="http://schemas.microsoft.com/office/drawing/2014/main" val="1855307386"/>
                    </a:ext>
                  </a:extLst>
                </a:gridCol>
                <a:gridCol w="646193">
                  <a:extLst>
                    <a:ext uri="{9D8B030D-6E8A-4147-A177-3AD203B41FA5}">
                      <a16:colId xmlns:a16="http://schemas.microsoft.com/office/drawing/2014/main" val="2052974779"/>
                    </a:ext>
                  </a:extLst>
                </a:gridCol>
                <a:gridCol w="650185">
                  <a:extLst>
                    <a:ext uri="{9D8B030D-6E8A-4147-A177-3AD203B41FA5}">
                      <a16:colId xmlns:a16="http://schemas.microsoft.com/office/drawing/2014/main" val="4090949483"/>
                    </a:ext>
                  </a:extLst>
                </a:gridCol>
                <a:gridCol w="753377">
                  <a:extLst>
                    <a:ext uri="{9D8B030D-6E8A-4147-A177-3AD203B41FA5}">
                      <a16:colId xmlns:a16="http://schemas.microsoft.com/office/drawing/2014/main" val="2222845907"/>
                    </a:ext>
                  </a:extLst>
                </a:gridCol>
                <a:gridCol w="738134">
                  <a:extLst>
                    <a:ext uri="{9D8B030D-6E8A-4147-A177-3AD203B41FA5}">
                      <a16:colId xmlns:a16="http://schemas.microsoft.com/office/drawing/2014/main" val="2320572839"/>
                    </a:ext>
                  </a:extLst>
                </a:gridCol>
                <a:gridCol w="647017">
                  <a:extLst>
                    <a:ext uri="{9D8B030D-6E8A-4147-A177-3AD203B41FA5}">
                      <a16:colId xmlns:a16="http://schemas.microsoft.com/office/drawing/2014/main" val="1427996593"/>
                    </a:ext>
                  </a:extLst>
                </a:gridCol>
                <a:gridCol w="853511">
                  <a:extLst>
                    <a:ext uri="{9D8B030D-6E8A-4147-A177-3AD203B41FA5}">
                      <a16:colId xmlns:a16="http://schemas.microsoft.com/office/drawing/2014/main" val="871052239"/>
                    </a:ext>
                  </a:extLst>
                </a:gridCol>
                <a:gridCol w="916216">
                  <a:extLst>
                    <a:ext uri="{9D8B030D-6E8A-4147-A177-3AD203B41FA5}">
                      <a16:colId xmlns:a16="http://schemas.microsoft.com/office/drawing/2014/main" val="371250104"/>
                    </a:ext>
                  </a:extLst>
                </a:gridCol>
                <a:gridCol w="776288">
                  <a:extLst>
                    <a:ext uri="{9D8B030D-6E8A-4147-A177-3AD203B41FA5}">
                      <a16:colId xmlns:a16="http://schemas.microsoft.com/office/drawing/2014/main" val="1993147837"/>
                    </a:ext>
                  </a:extLst>
                </a:gridCol>
                <a:gridCol w="679450">
                  <a:extLst>
                    <a:ext uri="{9D8B030D-6E8A-4147-A177-3AD203B41FA5}">
                      <a16:colId xmlns:a16="http://schemas.microsoft.com/office/drawing/2014/main" val="3221432689"/>
                    </a:ext>
                  </a:extLst>
                </a:gridCol>
                <a:gridCol w="897183">
                  <a:extLst>
                    <a:ext uri="{9D8B030D-6E8A-4147-A177-3AD203B41FA5}">
                      <a16:colId xmlns:a16="http://schemas.microsoft.com/office/drawing/2014/main" val="644570579"/>
                    </a:ext>
                  </a:extLst>
                </a:gridCol>
              </a:tblGrid>
              <a:tr h="274824">
                <a:tc>
                  <a:txBody>
                    <a:bodyPr/>
                    <a:lstStyle/>
                    <a:p>
                      <a:pPr algn="ctr" fontAlgn="b"/>
                      <a:r>
                        <a:rPr lang="it-IT" sz="1100" b="1" i="0" u="none" strike="noStrike" dirty="0">
                          <a:solidFill>
                            <a:schemeClr val="accent3">
                              <a:lumMod val="50000"/>
                            </a:schemeClr>
                          </a:solidFill>
                          <a:effectLst/>
                          <a:latin typeface="MachoModular Light" pitchFamily="50"/>
                        </a:rPr>
                        <a:t>TIPOLOGIA</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algn="ctr" fontAlgn="b"/>
                      <a:r>
                        <a:rPr lang="it-IT" sz="1100" b="1" i="0" u="none" strike="noStrike" dirty="0">
                          <a:solidFill>
                            <a:schemeClr val="accent3">
                              <a:lumMod val="50000"/>
                            </a:schemeClr>
                          </a:solidFill>
                          <a:effectLst/>
                          <a:latin typeface="MachoModular Light" pitchFamily="50"/>
                        </a:rPr>
                        <a:t>da lt.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1" i="0" u="none" strike="noStrike" kern="1200" dirty="0">
                          <a:solidFill>
                            <a:schemeClr val="accent3">
                              <a:lumMod val="50000"/>
                            </a:schemeClr>
                          </a:solidFill>
                          <a:effectLst/>
                          <a:latin typeface="MachoModular Light" pitchFamily="50"/>
                          <a:ea typeface="+mn-ea"/>
                          <a:cs typeface="+mn-cs"/>
                        </a:rPr>
                        <a:t>GENNAIO</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1" i="0" u="none" strike="noStrike" kern="1200" dirty="0">
                          <a:solidFill>
                            <a:schemeClr val="accent3">
                              <a:lumMod val="50000"/>
                            </a:schemeClr>
                          </a:solidFill>
                          <a:effectLst/>
                          <a:latin typeface="MachoModular Light" pitchFamily="50"/>
                          <a:ea typeface="+mn-ea"/>
                          <a:cs typeface="+mn-cs"/>
                        </a:rPr>
                        <a:t>FEBBRAIO</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1" i="0" u="none" strike="noStrike" dirty="0">
                          <a:solidFill>
                            <a:schemeClr val="accent3">
                              <a:lumMod val="50000"/>
                            </a:schemeClr>
                          </a:solidFill>
                          <a:effectLst/>
                          <a:latin typeface="MachoModular Light" pitchFamily="50"/>
                        </a:rPr>
                        <a:t>MARZO</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1" i="0" u="none" strike="noStrike" dirty="0">
                          <a:solidFill>
                            <a:schemeClr val="accent3">
                              <a:lumMod val="50000"/>
                            </a:schemeClr>
                          </a:solidFill>
                          <a:effectLst/>
                          <a:latin typeface="MachoModular Light" pitchFamily="50"/>
                        </a:rPr>
                        <a:t>APRILE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1" i="0" u="none" strike="noStrike" dirty="0">
                          <a:solidFill>
                            <a:schemeClr val="accent3">
                              <a:lumMod val="50000"/>
                            </a:schemeClr>
                          </a:solidFill>
                          <a:effectLst/>
                          <a:latin typeface="MachoModular Light" pitchFamily="50"/>
                        </a:rPr>
                        <a:t>MAGGIO</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1" i="0" u="none" strike="noStrike" dirty="0">
                          <a:solidFill>
                            <a:schemeClr val="accent3">
                              <a:lumMod val="50000"/>
                            </a:schemeClr>
                          </a:solidFill>
                          <a:effectLst/>
                          <a:latin typeface="MachoModular Light" pitchFamily="50"/>
                        </a:rPr>
                        <a:t>GIUGNO</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1" i="0" u="none" strike="noStrike" dirty="0">
                          <a:solidFill>
                            <a:schemeClr val="accent3">
                              <a:lumMod val="50000"/>
                            </a:schemeClr>
                          </a:solidFill>
                          <a:effectLst/>
                          <a:latin typeface="MachoModular Light" pitchFamily="50"/>
                        </a:rPr>
                        <a:t>LUGLIO</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1" i="0" u="none" strike="noStrike" dirty="0">
                          <a:solidFill>
                            <a:schemeClr val="accent3">
                              <a:lumMod val="50000"/>
                            </a:schemeClr>
                          </a:solidFill>
                          <a:effectLst/>
                          <a:latin typeface="MachoModular Light" pitchFamily="50"/>
                        </a:rPr>
                        <a:t>AGOSTO</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1" i="0" u="none" strike="noStrike" dirty="0">
                          <a:solidFill>
                            <a:schemeClr val="accent3">
                              <a:lumMod val="50000"/>
                            </a:schemeClr>
                          </a:solidFill>
                          <a:effectLst/>
                          <a:latin typeface="MachoModular Light" pitchFamily="50"/>
                        </a:rPr>
                        <a:t>SETTEMBRE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1" i="0" u="none" strike="noStrike" dirty="0">
                          <a:solidFill>
                            <a:schemeClr val="accent3">
                              <a:lumMod val="50000"/>
                            </a:schemeClr>
                          </a:solidFill>
                          <a:effectLst/>
                          <a:latin typeface="MachoModular Light" pitchFamily="50"/>
                        </a:rPr>
                        <a:t>OTTOBRE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1" i="0" u="none" strike="noStrike" dirty="0">
                          <a:solidFill>
                            <a:schemeClr val="accent3">
                              <a:lumMod val="50000"/>
                            </a:schemeClr>
                          </a:solidFill>
                          <a:effectLst/>
                          <a:latin typeface="MachoModular Light" pitchFamily="50"/>
                        </a:rPr>
                        <a:t>NOVEMBRE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1" i="0" u="none" strike="noStrike" dirty="0">
                          <a:solidFill>
                            <a:schemeClr val="accent3">
                              <a:lumMod val="50000"/>
                            </a:schemeClr>
                          </a:solidFill>
                          <a:effectLst/>
                          <a:latin typeface="MachoModular Light" pitchFamily="50"/>
                        </a:rPr>
                        <a:t>DICEMBRE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1" i="0" u="none" strike="noStrike" dirty="0">
                          <a:solidFill>
                            <a:schemeClr val="accent3">
                              <a:lumMod val="50000"/>
                            </a:schemeClr>
                          </a:solidFill>
                          <a:effectLst/>
                          <a:latin typeface="MachoModular Light" pitchFamily="50"/>
                        </a:rPr>
                        <a:t>TOTALE</a:t>
                      </a:r>
                    </a:p>
                  </a:txBody>
                  <a:tcPr marL="9525" marR="9525" marT="9525" marB="0" anchor="ctr">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421195787"/>
                  </a:ext>
                </a:extLst>
              </a:tr>
              <a:tr h="274824">
                <a:tc>
                  <a:txBody>
                    <a:bodyPr/>
                    <a:lstStyle/>
                    <a:p>
                      <a:pPr algn="ctr" fontAlgn="b"/>
                      <a:r>
                        <a:rPr lang="it-IT" sz="1100" b="0" i="0" u="none" strike="noStrike" dirty="0">
                          <a:solidFill>
                            <a:schemeClr val="accent3">
                              <a:lumMod val="50000"/>
                            </a:schemeClr>
                          </a:solidFill>
                          <a:effectLst/>
                          <a:latin typeface="MachoModular Light" pitchFamily="50"/>
                        </a:rPr>
                        <a:t>CARTIZZE</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0,750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107.842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105.091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71.892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108.802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35.821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63.574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127.235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13.055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114.587</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187.263</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dirty="0">
                          <a:solidFill>
                            <a:srgbClr val="000000"/>
                          </a:solidFill>
                          <a:effectLst/>
                          <a:latin typeface="Aptos Narrow" panose="020B0004020202020204" pitchFamily="34" charset="0"/>
                        </a:rPr>
                        <a:t>205.094</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dirty="0">
                          <a:solidFill>
                            <a:srgbClr val="000000"/>
                          </a:solidFill>
                          <a:effectLst/>
                          <a:latin typeface="Aptos Narrow" panose="020B0004020202020204" pitchFamily="34" charset="0"/>
                        </a:rPr>
                        <a:t>52.007</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dirty="0">
                          <a:solidFill>
                            <a:srgbClr val="275317"/>
                          </a:solidFill>
                          <a:effectLst/>
                          <a:latin typeface="Aptos Narrow" panose="020B0004020202020204" pitchFamily="34" charset="0"/>
                        </a:rPr>
                        <a:t>1.192.263</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425640733"/>
                  </a:ext>
                </a:extLst>
              </a:tr>
              <a:tr h="209964">
                <a:tc>
                  <a:txBody>
                    <a:bodyPr/>
                    <a:lstStyle/>
                    <a:p>
                      <a:pPr algn="ctr" fontAlgn="b"/>
                      <a:r>
                        <a:rPr lang="it-IT" sz="1100" b="0" i="0" u="none" strike="noStrike" dirty="0">
                          <a:solidFill>
                            <a:schemeClr val="accent3">
                              <a:lumMod val="50000"/>
                            </a:schemeClr>
                          </a:solidFill>
                          <a:effectLst/>
                          <a:latin typeface="MachoModular Light" pitchFamily="50"/>
                        </a:rPr>
                        <a:t>CARTIZZE</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1,500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330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425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110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267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703</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534</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554</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220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175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3.418</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305299531"/>
                  </a:ext>
                </a:extLst>
              </a:tr>
              <a:tr h="316643">
                <a:tc>
                  <a:txBody>
                    <a:bodyPr/>
                    <a:lstStyle/>
                    <a:p>
                      <a:pPr algn="ctr" fontAlgn="b"/>
                      <a:r>
                        <a:rPr lang="it-IT" sz="1100" b="0" i="0" u="none" strike="noStrike" dirty="0">
                          <a:solidFill>
                            <a:schemeClr val="accent3">
                              <a:lumMod val="50000"/>
                            </a:schemeClr>
                          </a:solidFill>
                          <a:effectLst/>
                          <a:latin typeface="MachoModular Light" pitchFamily="50"/>
                        </a:rPr>
                        <a:t>CARTIZZE</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3,000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36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20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66</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84777759"/>
                  </a:ext>
                </a:extLst>
              </a:tr>
              <a:tr h="209964">
                <a:tc>
                  <a:txBody>
                    <a:bodyPr/>
                    <a:lstStyle/>
                    <a:p>
                      <a:pPr algn="ctr" fontAlgn="b"/>
                      <a:r>
                        <a:rPr lang="it-IT" sz="1100" b="0" i="0" u="none" strike="noStrike" dirty="0">
                          <a:solidFill>
                            <a:schemeClr val="accent3">
                              <a:lumMod val="50000"/>
                            </a:schemeClr>
                          </a:solidFill>
                          <a:effectLst/>
                          <a:latin typeface="MachoModular Light" pitchFamily="50"/>
                        </a:rPr>
                        <a:t>CARTIZZE</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0,750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82058377"/>
                  </a:ext>
                </a:extLst>
              </a:tr>
              <a:tr h="209964">
                <a:tc>
                  <a:txBody>
                    <a:bodyPr/>
                    <a:lstStyle/>
                    <a:p>
                      <a:pPr algn="ctr" fontAlgn="b"/>
                      <a:r>
                        <a:rPr lang="it-IT" sz="1100" b="0" i="0" u="none" strike="noStrike" dirty="0">
                          <a:solidFill>
                            <a:schemeClr val="accent3">
                              <a:lumMod val="50000"/>
                            </a:schemeClr>
                          </a:solidFill>
                          <a:effectLst/>
                          <a:latin typeface="MachoModular Light" pitchFamily="50"/>
                        </a:rPr>
                        <a:t>CARTIZZE</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1,500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4226121397"/>
                  </a:ext>
                </a:extLst>
              </a:tr>
              <a:tr h="274824">
                <a:tc>
                  <a:txBody>
                    <a:bodyPr/>
                    <a:lstStyle/>
                    <a:p>
                      <a:pPr algn="ctr" fontAlgn="b"/>
                      <a:r>
                        <a:rPr lang="it-IT" sz="1100" b="0" i="0" u="none" strike="noStrike" dirty="0">
                          <a:solidFill>
                            <a:schemeClr val="accent3">
                              <a:lumMod val="50000"/>
                            </a:schemeClr>
                          </a:solidFill>
                          <a:effectLst/>
                          <a:latin typeface="MachoModular Light" pitchFamily="50"/>
                        </a:rPr>
                        <a:t>SPUMANTE</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0,187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97.486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12.504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123.935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36.260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60.024</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52.701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-1.407</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381.503</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962356720"/>
                  </a:ext>
                </a:extLst>
              </a:tr>
              <a:tr h="274824">
                <a:tc>
                  <a:txBody>
                    <a:bodyPr/>
                    <a:lstStyle/>
                    <a:p>
                      <a:pPr algn="ctr" fontAlgn="b"/>
                      <a:r>
                        <a:rPr lang="it-IT" sz="1100" b="0" i="0" u="none" strike="noStrike" dirty="0">
                          <a:solidFill>
                            <a:schemeClr val="accent3">
                              <a:lumMod val="50000"/>
                            </a:schemeClr>
                          </a:solidFill>
                          <a:effectLst/>
                          <a:latin typeface="MachoModular Light" pitchFamily="50"/>
                        </a:rPr>
                        <a:t>SPUMANTE</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0,200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165.498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58.538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185.947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281.250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147.238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279.502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285.449</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140.000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120.560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296.440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223.600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105.000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2.289.022</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681060105"/>
                  </a:ext>
                </a:extLst>
              </a:tr>
              <a:tr h="274824">
                <a:tc>
                  <a:txBody>
                    <a:bodyPr/>
                    <a:lstStyle/>
                    <a:p>
                      <a:pPr algn="ctr" fontAlgn="b"/>
                      <a:r>
                        <a:rPr lang="it-IT" sz="1100" b="0" i="0" u="none" strike="noStrike" dirty="0">
                          <a:solidFill>
                            <a:schemeClr val="accent3">
                              <a:lumMod val="50000"/>
                            </a:schemeClr>
                          </a:solidFill>
                          <a:effectLst/>
                          <a:latin typeface="MachoModular Light" pitchFamily="50"/>
                        </a:rPr>
                        <a:t>SPUMANTE</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0,375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163.565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76.880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112.237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144.812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247.029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121.008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41.535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65.780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185.649</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51.549</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137.245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36.772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1.384.061</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3266142918"/>
                  </a:ext>
                </a:extLst>
              </a:tr>
              <a:tr h="274824">
                <a:tc>
                  <a:txBody>
                    <a:bodyPr/>
                    <a:lstStyle/>
                    <a:p>
                      <a:pPr algn="ctr" fontAlgn="b"/>
                      <a:r>
                        <a:rPr lang="it-IT" sz="1100" b="0" i="0" u="none" strike="noStrike" dirty="0">
                          <a:solidFill>
                            <a:schemeClr val="accent3">
                              <a:lumMod val="50000"/>
                            </a:schemeClr>
                          </a:solidFill>
                          <a:effectLst/>
                          <a:latin typeface="MachoModular Light" pitchFamily="50"/>
                        </a:rPr>
                        <a:t>SPUMANTE</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0,750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7.546.431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6.415.485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8.610.541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6.833.297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7.486.945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6.351.917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8.028.628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4.756.690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7.399.038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10.415.493</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8.950.450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6.561.800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89.356.715</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845567098"/>
                  </a:ext>
                </a:extLst>
              </a:tr>
              <a:tr h="274824">
                <a:tc>
                  <a:txBody>
                    <a:bodyPr/>
                    <a:lstStyle/>
                    <a:p>
                      <a:pPr algn="ctr" fontAlgn="b"/>
                      <a:r>
                        <a:rPr lang="it-IT" sz="1100" b="0" i="0" u="none" strike="noStrike" dirty="0">
                          <a:solidFill>
                            <a:schemeClr val="accent3">
                              <a:lumMod val="50000"/>
                            </a:schemeClr>
                          </a:solidFill>
                          <a:effectLst/>
                          <a:latin typeface="MachoModular Light" pitchFamily="50"/>
                        </a:rPr>
                        <a:t>SPUMANTE</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1,500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55.478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67.771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19.696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28.515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55.154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52.093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57.820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39.538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86.030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91.386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112.483</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39.582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705.546</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188815048"/>
                  </a:ext>
                </a:extLst>
              </a:tr>
              <a:tr h="209964">
                <a:tc>
                  <a:txBody>
                    <a:bodyPr/>
                    <a:lstStyle/>
                    <a:p>
                      <a:pPr algn="ctr" fontAlgn="b"/>
                      <a:r>
                        <a:rPr lang="it-IT" sz="1100" b="0" i="0" u="none" strike="noStrike" dirty="0">
                          <a:solidFill>
                            <a:schemeClr val="accent3">
                              <a:lumMod val="50000"/>
                            </a:schemeClr>
                          </a:solidFill>
                          <a:effectLst/>
                          <a:latin typeface="MachoModular Light" pitchFamily="50"/>
                        </a:rPr>
                        <a:t>SPUMANTE</a:t>
                      </a:r>
                    </a:p>
                  </a:txBody>
                  <a:tcPr marL="9525" marR="9525" marT="9525" marB="0" anchor="ctr">
                    <a:lnL w="12700" cap="flat" cmpd="sng" algn="ctr">
                      <a:no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3,000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1.575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2.314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1.110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2.357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2.602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6.310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3.352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4.635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1.007</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5.423</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3.365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2.463</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36.513</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940321802"/>
                  </a:ext>
                </a:extLst>
              </a:tr>
              <a:tr h="187450">
                <a:tc>
                  <a:txBody>
                    <a:bodyPr/>
                    <a:lstStyle/>
                    <a:p>
                      <a:pPr algn="ctr" fontAlgn="b"/>
                      <a:r>
                        <a:rPr lang="it-IT" sz="1100" b="0" i="0" u="none" strike="noStrike" dirty="0">
                          <a:solidFill>
                            <a:schemeClr val="accent3">
                              <a:lumMod val="50000"/>
                            </a:schemeClr>
                          </a:solidFill>
                          <a:effectLst/>
                          <a:latin typeface="MachoModular Light" pitchFamily="50"/>
                        </a:rPr>
                        <a:t>SPUMANTE</a:t>
                      </a:r>
                    </a:p>
                  </a:txBody>
                  <a:tcPr marL="9525" marR="9525" marT="9525" marB="0" anchor="ctr">
                    <a:lnL w="12700" cap="flat" cmpd="sng" algn="ctr">
                      <a:no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0,750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429.639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191.733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606.705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223.413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217.728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262.770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733.306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451.466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137.172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-108.540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3.145.392</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4179374134"/>
                  </a:ext>
                </a:extLst>
              </a:tr>
              <a:tr h="209964">
                <a:tc>
                  <a:txBody>
                    <a:bodyPr/>
                    <a:lstStyle/>
                    <a:p>
                      <a:pPr algn="ctr" fontAlgn="b"/>
                      <a:r>
                        <a:rPr lang="it-IT" sz="1100" b="0" i="0" u="none" strike="noStrike" dirty="0">
                          <a:solidFill>
                            <a:schemeClr val="accent3">
                              <a:lumMod val="50000"/>
                            </a:schemeClr>
                          </a:solidFill>
                          <a:effectLst/>
                          <a:latin typeface="MachoModular Light" pitchFamily="50"/>
                        </a:rPr>
                        <a:t>SPUMANTE</a:t>
                      </a:r>
                    </a:p>
                  </a:txBody>
                  <a:tcPr marL="9525" marR="9525" marT="9525" marB="0" anchor="ctr">
                    <a:lnL w="12700" cap="flat" cmpd="sng" algn="ctr">
                      <a:no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1,500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4261486024"/>
                  </a:ext>
                </a:extLst>
              </a:tr>
              <a:tr h="209964">
                <a:tc>
                  <a:txBody>
                    <a:bodyPr/>
                    <a:lstStyle/>
                    <a:p>
                      <a:pPr algn="ctr" fontAlgn="b"/>
                      <a:r>
                        <a:rPr lang="it-IT" sz="1100" b="0" i="0" u="none" strike="noStrike" dirty="0">
                          <a:solidFill>
                            <a:schemeClr val="accent3">
                              <a:lumMod val="50000"/>
                            </a:schemeClr>
                          </a:solidFill>
                          <a:effectLst/>
                          <a:latin typeface="MachoModular Light" pitchFamily="50"/>
                        </a:rPr>
                        <a:t>SPUMANTE</a:t>
                      </a:r>
                    </a:p>
                  </a:txBody>
                  <a:tcPr marL="9525" marR="9525" marT="9525" marB="0" anchor="ctr">
                    <a:lnL w="12700" cap="flat" cmpd="sng" algn="ctr">
                      <a:no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4,500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3</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272661645"/>
                  </a:ext>
                </a:extLst>
              </a:tr>
              <a:tr h="209964">
                <a:tc>
                  <a:txBody>
                    <a:bodyPr/>
                    <a:lstStyle/>
                    <a:p>
                      <a:pPr algn="ctr" fontAlgn="b"/>
                      <a:r>
                        <a:rPr lang="it-IT" sz="1100" b="0" i="0" u="none" strike="noStrike" dirty="0">
                          <a:solidFill>
                            <a:schemeClr val="accent3">
                              <a:lumMod val="50000"/>
                            </a:schemeClr>
                          </a:solidFill>
                          <a:effectLst/>
                          <a:latin typeface="MachoModular Light" pitchFamily="50"/>
                        </a:rPr>
                        <a:t>SPUMANTE</a:t>
                      </a:r>
                    </a:p>
                  </a:txBody>
                  <a:tcPr marL="9525" marR="9525" marT="9525" marB="0" anchor="ctr">
                    <a:lnL w="12700" cap="flat" cmpd="sng" algn="ctr">
                      <a:no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6,000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188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33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61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59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253</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145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134</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338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84</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1.337</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648769662"/>
                  </a:ext>
                </a:extLst>
              </a:tr>
              <a:tr h="209964">
                <a:tc>
                  <a:txBody>
                    <a:bodyPr/>
                    <a:lstStyle/>
                    <a:p>
                      <a:pPr algn="ctr" fontAlgn="b"/>
                      <a:r>
                        <a:rPr lang="it-IT" sz="1100" b="0" i="0" u="none" strike="noStrike" dirty="0">
                          <a:solidFill>
                            <a:schemeClr val="accent3">
                              <a:lumMod val="50000"/>
                            </a:schemeClr>
                          </a:solidFill>
                          <a:effectLst/>
                          <a:latin typeface="MachoModular Light" pitchFamily="50"/>
                        </a:rPr>
                        <a:t>SPUMANTE</a:t>
                      </a:r>
                    </a:p>
                  </a:txBody>
                  <a:tcPr marL="9525" marR="9525" marT="9525" marB="0" anchor="ctr">
                    <a:lnL w="12700" cap="flat" cmpd="sng" algn="ctr">
                      <a:no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9,000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72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14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76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23</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11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28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283</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3047023629"/>
                  </a:ext>
                </a:extLst>
              </a:tr>
              <a:tr h="355226">
                <a:tc>
                  <a:txBody>
                    <a:bodyPr/>
                    <a:lstStyle/>
                    <a:p>
                      <a:pPr algn="ctr" fontAlgn="b"/>
                      <a:r>
                        <a:rPr lang="it-IT" sz="1100" b="0" i="0" u="none" strike="noStrike" dirty="0">
                          <a:solidFill>
                            <a:schemeClr val="accent3">
                              <a:lumMod val="50000"/>
                            </a:schemeClr>
                          </a:solidFill>
                          <a:effectLst/>
                          <a:latin typeface="MachoModular Light" pitchFamily="50"/>
                        </a:rPr>
                        <a:t>SPUMANTE</a:t>
                      </a:r>
                    </a:p>
                  </a:txBody>
                  <a:tcPr marL="9525" marR="9525" marT="9525" marB="0" anchor="ctr">
                    <a:lnL w="12700" cap="flat" cmpd="sng" algn="ctr">
                      <a:no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12,000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7</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43851338"/>
                  </a:ext>
                </a:extLst>
              </a:tr>
              <a:tr h="274824">
                <a:tc>
                  <a:txBody>
                    <a:bodyPr/>
                    <a:lstStyle/>
                    <a:p>
                      <a:pPr algn="ctr" fontAlgn="b"/>
                      <a:r>
                        <a:rPr lang="it-IT" sz="1100" b="0" i="0" u="none" strike="noStrike" dirty="0">
                          <a:solidFill>
                            <a:schemeClr val="accent3">
                              <a:lumMod val="50000"/>
                            </a:schemeClr>
                          </a:solidFill>
                          <a:effectLst/>
                          <a:latin typeface="MachoModular Light" pitchFamily="50"/>
                        </a:rPr>
                        <a:t>FRIZZANTE</a:t>
                      </a:r>
                    </a:p>
                  </a:txBody>
                  <a:tcPr marL="9525" marR="9525" marT="9525" marB="0" anchor="ctr">
                    <a:lnL w="12700" cap="flat" cmpd="sng" algn="ctr">
                      <a:no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0,750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77.260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59.041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5.562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138.337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82.771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130.293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138.238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87.861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25.365</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148.156</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212.912</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60.139</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1.165.935</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668187115"/>
                  </a:ext>
                </a:extLst>
              </a:tr>
              <a:tr h="209964">
                <a:tc>
                  <a:txBody>
                    <a:bodyPr/>
                    <a:lstStyle/>
                    <a:p>
                      <a:pPr algn="ctr" fontAlgn="b"/>
                      <a:r>
                        <a:rPr lang="it-IT" sz="1100" b="0" i="0" u="none" strike="noStrike" dirty="0">
                          <a:solidFill>
                            <a:schemeClr val="accent3">
                              <a:lumMod val="50000"/>
                            </a:schemeClr>
                          </a:solidFill>
                          <a:effectLst/>
                          <a:latin typeface="MachoModular Light" pitchFamily="50"/>
                        </a:rPr>
                        <a:t>FRIZZANTE</a:t>
                      </a:r>
                    </a:p>
                  </a:txBody>
                  <a:tcPr marL="9525" marR="9525" marT="9525" marB="0" anchor="ctr">
                    <a:lnL w="12700" cap="flat" cmpd="sng" algn="ctr">
                      <a:no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1,500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10</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110853213"/>
                  </a:ext>
                </a:extLst>
              </a:tr>
              <a:tr h="209964">
                <a:tc>
                  <a:txBody>
                    <a:bodyPr/>
                    <a:lstStyle/>
                    <a:p>
                      <a:pPr algn="ctr" fontAlgn="b"/>
                      <a:r>
                        <a:rPr lang="it-IT" sz="1100" b="0" i="0" u="none" strike="noStrike" dirty="0">
                          <a:solidFill>
                            <a:schemeClr val="accent3">
                              <a:lumMod val="50000"/>
                            </a:schemeClr>
                          </a:solidFill>
                          <a:effectLst/>
                          <a:latin typeface="MachoModular Light" pitchFamily="50"/>
                        </a:rPr>
                        <a:t>FRIZZANTE</a:t>
                      </a:r>
                    </a:p>
                  </a:txBody>
                  <a:tcPr marL="9525" marR="9525" marT="9525" marB="0" anchor="ctr">
                    <a:lnL w="12700" cap="flat" cmpd="sng" algn="ctr">
                      <a:no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3,000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200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85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285</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3278014893"/>
                  </a:ext>
                </a:extLst>
              </a:tr>
              <a:tr h="209964">
                <a:tc>
                  <a:txBody>
                    <a:bodyPr/>
                    <a:lstStyle/>
                    <a:p>
                      <a:pPr algn="ctr" fontAlgn="b"/>
                      <a:r>
                        <a:rPr lang="it-IT" sz="1100" b="0" i="0" u="none" strike="noStrike" dirty="0">
                          <a:solidFill>
                            <a:schemeClr val="accent3">
                              <a:lumMod val="50000"/>
                            </a:schemeClr>
                          </a:solidFill>
                          <a:effectLst/>
                          <a:latin typeface="MachoModular Light" pitchFamily="50"/>
                        </a:rPr>
                        <a:t>FRIZZANTE</a:t>
                      </a:r>
                    </a:p>
                  </a:txBody>
                  <a:tcPr marL="9525" marR="9525" marT="9525" marB="0" anchor="ctr">
                    <a:lnL w="12700" cap="flat" cmpd="sng" algn="ctr">
                      <a:no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0,750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2.044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14.935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14.058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27.738</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68.496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14.037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21.581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4.819</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14.154</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16.124</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7.998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205.984</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191222962"/>
                  </a:ext>
                </a:extLst>
              </a:tr>
              <a:tr h="279150">
                <a:tc>
                  <a:txBody>
                    <a:bodyPr/>
                    <a:lstStyle/>
                    <a:p>
                      <a:pPr algn="ctr" fontAlgn="b"/>
                      <a:r>
                        <a:rPr lang="it-IT" sz="1100" b="0" i="0" u="none" strike="noStrike" dirty="0">
                          <a:solidFill>
                            <a:schemeClr val="accent3">
                              <a:lumMod val="50000"/>
                            </a:schemeClr>
                          </a:solidFill>
                          <a:effectLst/>
                          <a:latin typeface="MachoModular Light" pitchFamily="50"/>
                        </a:rPr>
                        <a:t>FRIZZANTE</a:t>
                      </a:r>
                    </a:p>
                  </a:txBody>
                  <a:tcPr marL="9525" marR="9525" marT="9525" marB="0" anchor="ctr">
                    <a:lnL w="12700" cap="flat" cmpd="sng" algn="ctr">
                      <a:no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1,500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3.808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830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499</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150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275317"/>
                          </a:solidFill>
                          <a:effectLst/>
                          <a:latin typeface="Aptos Narrow" panose="020B0004020202020204" pitchFamily="34" charset="0"/>
                        </a:rPr>
                        <a:t>5.287</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622174631"/>
                  </a:ext>
                </a:extLst>
              </a:tr>
              <a:tr h="182521">
                <a:tc>
                  <a:txBody>
                    <a:bodyPr/>
                    <a:lstStyle/>
                    <a:p>
                      <a:pPr algn="ctr" fontAlgn="b"/>
                      <a:r>
                        <a:rPr lang="it-IT" sz="1100" b="1" i="0" u="none" strike="noStrike" dirty="0">
                          <a:solidFill>
                            <a:schemeClr val="accent3">
                              <a:lumMod val="50000"/>
                            </a:schemeClr>
                          </a:solidFill>
                          <a:effectLst/>
                          <a:latin typeface="MachoModular Light" pitchFamily="50"/>
                        </a:rPr>
                        <a:t>TOTALE PER MESE</a:t>
                      </a:r>
                    </a:p>
                  </a:txBody>
                  <a:tcPr marL="9525" marR="9525" marT="9525" marB="0" anchor="ctr">
                    <a:lnL w="12700" cap="flat" cmpd="sng" algn="ctr">
                      <a:noFill/>
                      <a:prstDash val="solid"/>
                      <a:round/>
                      <a:headEnd type="none" w="med" len="med"/>
                      <a:tailEnd type="none" w="med" len="med"/>
                    </a:lnL>
                    <a:lnR w="12700" cmpd="sng">
                      <a:solidFill>
                        <a:srgbClr val="FFFFFF"/>
                      </a:solidFill>
                    </a:lnR>
                    <a:lnT w="12700" cmpd="sng">
                      <a:solidFill>
                        <a:srgbClr val="FFFFFF"/>
                      </a:solid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endParaRPr lang="it-IT" sz="1100" b="0" i="0" u="none" strike="noStrike" kern="1200" dirty="0">
                        <a:solidFill>
                          <a:schemeClr val="accent3">
                            <a:lumMod val="50000"/>
                          </a:schemeClr>
                        </a:solidFill>
                        <a:effectLst/>
                        <a:latin typeface="MachoModular Light" pitchFamily="5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8.647.218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6.992.473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9.627.790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7.788.657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a:solidFill>
                            <a:schemeClr val="accent3">
                              <a:lumMod val="50000"/>
                            </a:schemeClr>
                          </a:solidFill>
                          <a:effectLst/>
                          <a:latin typeface="MachoModular Light" pitchFamily="50"/>
                          <a:ea typeface="+mn-ea"/>
                          <a:cs typeface="+mn-cs"/>
                        </a:rPr>
                        <a:t>8.347.978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7.295.285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8.807.723</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5.165.551</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8.731.098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chemeClr val="accent3">
                              <a:lumMod val="50000"/>
                            </a:schemeClr>
                          </a:solidFill>
                          <a:effectLst/>
                          <a:latin typeface="MachoModular Light" pitchFamily="50"/>
                          <a:ea typeface="+mn-ea"/>
                          <a:cs typeface="+mn-cs"/>
                        </a:rPr>
                        <a:t>11.714.740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dirty="0">
                          <a:solidFill>
                            <a:srgbClr val="000000"/>
                          </a:solidFill>
                          <a:effectLst/>
                          <a:latin typeface="Aptos Narrow" panose="020B0004020202020204" pitchFamily="34" charset="0"/>
                        </a:rPr>
                        <a:t>9.997.609</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dirty="0">
                          <a:solidFill>
                            <a:srgbClr val="000000"/>
                          </a:solidFill>
                          <a:effectLst/>
                          <a:latin typeface="Aptos Narrow" panose="020B0004020202020204" pitchFamily="34" charset="0"/>
                        </a:rPr>
                        <a:t>6.757.508</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1" i="0" u="none" strike="noStrike" dirty="0">
                          <a:solidFill>
                            <a:srgbClr val="000000"/>
                          </a:solidFill>
                          <a:effectLst/>
                          <a:latin typeface="Aptos Narrow" panose="020B0004020202020204" pitchFamily="34" charset="0"/>
                        </a:rPr>
                        <a:t>99.873.630</a:t>
                      </a:r>
                    </a:p>
                  </a:txBody>
                  <a:tcPr marL="7620" marR="7620" marT="7620" marB="0" anchor="b">
                    <a:lnL w="12700" cap="flat" cmpd="sng" algn="ctr">
                      <a:solidFill>
                        <a:srgbClr val="FFFFF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3801569154"/>
                  </a:ext>
                </a:extLst>
              </a:tr>
            </a:tbl>
          </a:graphicData>
        </a:graphic>
      </p:graphicFrame>
      <p:pic>
        <p:nvPicPr>
          <p:cNvPr id="2" name="Immagine 1" descr="Immagine che contiene logo&#10;&#10;Descrizione generata automaticamente">
            <a:extLst>
              <a:ext uri="{FF2B5EF4-FFF2-40B4-BE49-F238E27FC236}">
                <a16:creationId xmlns:a16="http://schemas.microsoft.com/office/drawing/2014/main" id="{ECE5D415-74E2-7A70-5F26-C68717879B18}"/>
              </a:ext>
            </a:extLst>
          </p:cNvPr>
          <p:cNvPicPr>
            <a:picLocks noChangeAspect="1"/>
          </p:cNvPicPr>
          <p:nvPr/>
        </p:nvPicPr>
        <p:blipFill>
          <a:blip r:embed="rId3"/>
          <a:stretch>
            <a:fillRect/>
          </a:stretch>
        </p:blipFill>
        <p:spPr>
          <a:xfrm>
            <a:off x="345686" y="271725"/>
            <a:ext cx="718906" cy="900000"/>
          </a:xfrm>
          <a:prstGeom prst="rect">
            <a:avLst/>
          </a:prstGeom>
        </p:spPr>
      </p:pic>
    </p:spTree>
    <p:extLst>
      <p:ext uri="{BB962C8B-B14F-4D97-AF65-F5344CB8AC3E}">
        <p14:creationId xmlns:p14="http://schemas.microsoft.com/office/powerpoint/2010/main" val="1491613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32B2245A-969B-4A63-9746-D7A782E11E63}"/>
              </a:ext>
            </a:extLst>
          </p:cNvPr>
          <p:cNvSpPr>
            <a:spLocks noGrp="1"/>
          </p:cNvSpPr>
          <p:nvPr>
            <p:ph type="title"/>
          </p:nvPr>
        </p:nvSpPr>
        <p:spPr>
          <a:xfrm>
            <a:off x="838198" y="600380"/>
            <a:ext cx="10515601" cy="1037534"/>
          </a:xfrm>
        </p:spPr>
        <p:txBody>
          <a:bodyPr anchor="ctr">
            <a:normAutofit/>
          </a:bodyPr>
          <a:lstStyle/>
          <a:p>
            <a:pPr algn="ctr"/>
            <a:r>
              <a:rPr lang="it-IT" sz="3100" dirty="0">
                <a:latin typeface="MachoModular Medium" pitchFamily="50"/>
              </a:rPr>
              <a:t>Equivalenti in bottiglie da 0,75l</a:t>
            </a:r>
          </a:p>
        </p:txBody>
      </p:sp>
      <p:graphicFrame>
        <p:nvGraphicFramePr>
          <p:cNvPr id="6" name="Tabella 5">
            <a:extLst>
              <a:ext uri="{FF2B5EF4-FFF2-40B4-BE49-F238E27FC236}">
                <a16:creationId xmlns:a16="http://schemas.microsoft.com/office/drawing/2014/main" id="{A1B4966B-EB5C-43AA-A90F-BEE8CA1E9664}"/>
              </a:ext>
            </a:extLst>
          </p:cNvPr>
          <p:cNvGraphicFramePr>
            <a:graphicFrameLocks noGrp="1"/>
          </p:cNvGraphicFramePr>
          <p:nvPr>
            <p:extLst>
              <p:ext uri="{D42A27DB-BD31-4B8C-83A1-F6EECF244321}">
                <p14:modId xmlns:p14="http://schemas.microsoft.com/office/powerpoint/2010/main" val="679821903"/>
              </p:ext>
            </p:extLst>
          </p:nvPr>
        </p:nvGraphicFramePr>
        <p:xfrm>
          <a:off x="260753" y="2323041"/>
          <a:ext cx="11670489" cy="3274141"/>
        </p:xfrm>
        <a:graphic>
          <a:graphicData uri="http://schemas.openxmlformats.org/drawingml/2006/table">
            <a:tbl>
              <a:tblPr/>
              <a:tblGrid>
                <a:gridCol w="1439863">
                  <a:extLst>
                    <a:ext uri="{9D8B030D-6E8A-4147-A177-3AD203B41FA5}">
                      <a16:colId xmlns:a16="http://schemas.microsoft.com/office/drawing/2014/main" val="4041459728"/>
                    </a:ext>
                  </a:extLst>
                </a:gridCol>
                <a:gridCol w="835252">
                  <a:extLst>
                    <a:ext uri="{9D8B030D-6E8A-4147-A177-3AD203B41FA5}">
                      <a16:colId xmlns:a16="http://schemas.microsoft.com/office/drawing/2014/main" val="184999111"/>
                    </a:ext>
                  </a:extLst>
                </a:gridCol>
                <a:gridCol w="887456">
                  <a:extLst>
                    <a:ext uri="{9D8B030D-6E8A-4147-A177-3AD203B41FA5}">
                      <a16:colId xmlns:a16="http://schemas.microsoft.com/office/drawing/2014/main" val="3191372135"/>
                    </a:ext>
                  </a:extLst>
                </a:gridCol>
                <a:gridCol w="795238">
                  <a:extLst>
                    <a:ext uri="{9D8B030D-6E8A-4147-A177-3AD203B41FA5}">
                      <a16:colId xmlns:a16="http://schemas.microsoft.com/office/drawing/2014/main" val="983905832"/>
                    </a:ext>
                  </a:extLst>
                </a:gridCol>
                <a:gridCol w="776128">
                  <a:extLst>
                    <a:ext uri="{9D8B030D-6E8A-4147-A177-3AD203B41FA5}">
                      <a16:colId xmlns:a16="http://schemas.microsoft.com/office/drawing/2014/main" val="3955061518"/>
                    </a:ext>
                  </a:extLst>
                </a:gridCol>
                <a:gridCol w="766863">
                  <a:extLst>
                    <a:ext uri="{9D8B030D-6E8A-4147-A177-3AD203B41FA5}">
                      <a16:colId xmlns:a16="http://schemas.microsoft.com/office/drawing/2014/main" val="492653787"/>
                    </a:ext>
                  </a:extLst>
                </a:gridCol>
                <a:gridCol w="891100">
                  <a:extLst>
                    <a:ext uri="{9D8B030D-6E8A-4147-A177-3AD203B41FA5}">
                      <a16:colId xmlns:a16="http://schemas.microsoft.com/office/drawing/2014/main" val="1855307386"/>
                    </a:ext>
                  </a:extLst>
                </a:gridCol>
                <a:gridCol w="683380">
                  <a:extLst>
                    <a:ext uri="{9D8B030D-6E8A-4147-A177-3AD203B41FA5}">
                      <a16:colId xmlns:a16="http://schemas.microsoft.com/office/drawing/2014/main" val="2052974779"/>
                    </a:ext>
                  </a:extLst>
                </a:gridCol>
                <a:gridCol w="683380">
                  <a:extLst>
                    <a:ext uri="{9D8B030D-6E8A-4147-A177-3AD203B41FA5}">
                      <a16:colId xmlns:a16="http://schemas.microsoft.com/office/drawing/2014/main" val="4090949483"/>
                    </a:ext>
                  </a:extLst>
                </a:gridCol>
                <a:gridCol w="791840">
                  <a:extLst>
                    <a:ext uri="{9D8B030D-6E8A-4147-A177-3AD203B41FA5}">
                      <a16:colId xmlns:a16="http://schemas.microsoft.com/office/drawing/2014/main" val="2222845907"/>
                    </a:ext>
                  </a:extLst>
                </a:gridCol>
                <a:gridCol w="775819">
                  <a:extLst>
                    <a:ext uri="{9D8B030D-6E8A-4147-A177-3AD203B41FA5}">
                      <a16:colId xmlns:a16="http://schemas.microsoft.com/office/drawing/2014/main" val="2320572839"/>
                    </a:ext>
                  </a:extLst>
                </a:gridCol>
                <a:gridCol w="722313">
                  <a:extLst>
                    <a:ext uri="{9D8B030D-6E8A-4147-A177-3AD203B41FA5}">
                      <a16:colId xmlns:a16="http://schemas.microsoft.com/office/drawing/2014/main" val="1427996593"/>
                    </a:ext>
                  </a:extLst>
                </a:gridCol>
                <a:gridCol w="847079">
                  <a:extLst>
                    <a:ext uri="{9D8B030D-6E8A-4147-A177-3AD203B41FA5}">
                      <a16:colId xmlns:a16="http://schemas.microsoft.com/office/drawing/2014/main" val="871052239"/>
                    </a:ext>
                  </a:extLst>
                </a:gridCol>
                <a:gridCol w="774778">
                  <a:extLst>
                    <a:ext uri="{9D8B030D-6E8A-4147-A177-3AD203B41FA5}">
                      <a16:colId xmlns:a16="http://schemas.microsoft.com/office/drawing/2014/main" val="371250104"/>
                    </a:ext>
                  </a:extLst>
                </a:gridCol>
              </a:tblGrid>
              <a:tr h="514644">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endParaRPr lang="it-IT" sz="1100" b="1" i="0" u="none" strike="noStrike" dirty="0">
                        <a:solidFill>
                          <a:srgbClr val="000000"/>
                        </a:solidFill>
                        <a:effectLst/>
                        <a:latin typeface="MachoModular Light" pitchFamily="50"/>
                      </a:endParaRP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dirty="0">
                          <a:solidFill>
                            <a:srgbClr val="000000"/>
                          </a:solidFill>
                          <a:effectLst/>
                          <a:latin typeface="MachoModular Light" pitchFamily="50"/>
                        </a:rPr>
                        <a:t>GEN</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dirty="0">
                          <a:solidFill>
                            <a:srgbClr val="000000"/>
                          </a:solidFill>
                          <a:effectLst/>
                          <a:latin typeface="MachoModular Light" pitchFamily="50"/>
                        </a:rPr>
                        <a:t>FEB</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dirty="0">
                          <a:solidFill>
                            <a:srgbClr val="000000"/>
                          </a:solidFill>
                          <a:effectLst/>
                          <a:latin typeface="MachoModular Light" pitchFamily="50"/>
                        </a:rPr>
                        <a:t>MAR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dirty="0">
                          <a:solidFill>
                            <a:srgbClr val="000000"/>
                          </a:solidFill>
                          <a:effectLst/>
                          <a:latin typeface="MachoModular Light" pitchFamily="50"/>
                        </a:rPr>
                        <a:t>APR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dirty="0">
                          <a:solidFill>
                            <a:srgbClr val="000000"/>
                          </a:solidFill>
                          <a:effectLst/>
                          <a:latin typeface="MachoModular Light" pitchFamily="50"/>
                        </a:rPr>
                        <a:t>MAG</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dirty="0">
                          <a:solidFill>
                            <a:srgbClr val="000000"/>
                          </a:solidFill>
                          <a:effectLst/>
                          <a:latin typeface="MachoModular Light" pitchFamily="50"/>
                        </a:rPr>
                        <a:t>GIU</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dirty="0">
                          <a:solidFill>
                            <a:srgbClr val="000000"/>
                          </a:solidFill>
                          <a:effectLst/>
                          <a:latin typeface="MachoModular Light" pitchFamily="50"/>
                        </a:rPr>
                        <a:t>LUG</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dirty="0">
                          <a:solidFill>
                            <a:srgbClr val="000000"/>
                          </a:solidFill>
                          <a:effectLst/>
                          <a:latin typeface="MachoModular Light" pitchFamily="50"/>
                        </a:rPr>
                        <a:t>AGO</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dirty="0">
                          <a:solidFill>
                            <a:srgbClr val="000000"/>
                          </a:solidFill>
                          <a:effectLst/>
                          <a:latin typeface="MachoModular Light" pitchFamily="50"/>
                        </a:rPr>
                        <a:t>SET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dirty="0">
                          <a:solidFill>
                            <a:srgbClr val="000000"/>
                          </a:solidFill>
                          <a:effectLst/>
                          <a:latin typeface="MachoModular Light" pitchFamily="50"/>
                        </a:rPr>
                        <a:t>OTT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dirty="0">
                          <a:solidFill>
                            <a:srgbClr val="000000"/>
                          </a:solidFill>
                          <a:effectLst/>
                          <a:latin typeface="MachoModular Light" pitchFamily="50"/>
                        </a:rPr>
                        <a:t>NOV</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dirty="0">
                          <a:solidFill>
                            <a:srgbClr val="000000"/>
                          </a:solidFill>
                          <a:effectLst/>
                          <a:latin typeface="MachoModular Light" pitchFamily="50"/>
                        </a:rPr>
                        <a:t>DIC</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dirty="0">
                          <a:solidFill>
                            <a:srgbClr val="000000"/>
                          </a:solidFill>
                          <a:effectLst/>
                          <a:latin typeface="MachoModular Light" pitchFamily="50"/>
                        </a:rPr>
                        <a:t>TOTALE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1421195787"/>
                  </a:ext>
                </a:extLst>
              </a:tr>
              <a:tr h="743568">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kern="1200" dirty="0">
                          <a:solidFill>
                            <a:srgbClr val="000000"/>
                          </a:solidFill>
                          <a:effectLst/>
                          <a:latin typeface="MachoModular Light" pitchFamily="50"/>
                          <a:ea typeface="+mn-ea"/>
                          <a:cs typeface="+mn-cs"/>
                        </a:rPr>
                        <a:t>Valdobbiadene Superiore Cartizze</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108.646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105.941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71.982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109.002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36.041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64.108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rgbClr val="000000"/>
                          </a:solidFill>
                          <a:effectLst/>
                          <a:latin typeface="MachoModular Light" pitchFamily="50"/>
                          <a:ea typeface="+mn-ea"/>
                          <a:cs typeface="+mn-cs"/>
                        </a:rPr>
                        <a:t>128.641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13.055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115.695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188.451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dirty="0">
                          <a:solidFill>
                            <a:srgbClr val="000000"/>
                          </a:solidFill>
                          <a:effectLst/>
                          <a:latin typeface="Aptos Narrow" panose="020B0004020202020204" pitchFamily="34" charset="0"/>
                        </a:rPr>
                        <a:t>205.534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dirty="0">
                          <a:solidFill>
                            <a:srgbClr val="000000"/>
                          </a:solidFill>
                          <a:effectLst/>
                          <a:latin typeface="Aptos Narrow" panose="020B0004020202020204" pitchFamily="34" charset="0"/>
                        </a:rPr>
                        <a:t>52.357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1.199.363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425640733"/>
                  </a:ext>
                </a:extLst>
              </a:tr>
              <a:tr h="743568">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kern="1200" dirty="0">
                          <a:solidFill>
                            <a:srgbClr val="000000"/>
                          </a:solidFill>
                          <a:effectLst/>
                          <a:latin typeface="MachoModular Light" pitchFamily="50"/>
                          <a:ea typeface="+mn-ea"/>
                          <a:cs typeface="+mn-cs"/>
                        </a:rPr>
                        <a:t>Conegliano Valdobbiadene Prosecco Superiore </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8.243.888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6.808.434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9.367.198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7.270.886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7.988.839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6.883.053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8.288.406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4.933.588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rgbClr val="000000"/>
                          </a:solidFill>
                          <a:effectLst/>
                          <a:latin typeface="MachoModular Light" pitchFamily="50"/>
                          <a:ea typeface="+mn-ea"/>
                          <a:cs typeface="+mn-cs"/>
                        </a:rPr>
                        <a:t>8.449.816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11.190.475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dirty="0">
                          <a:solidFill>
                            <a:srgbClr val="000000"/>
                          </a:solidFill>
                          <a:effectLst/>
                          <a:latin typeface="Aptos Narrow" panose="020B0004020202020204" pitchFamily="34" charset="0"/>
                        </a:rPr>
                        <a:t>9.456.794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6.589.670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a:solidFill>
                            <a:srgbClr val="000000"/>
                          </a:solidFill>
                          <a:effectLst/>
                          <a:latin typeface="Aptos Narrow" panose="020B0004020202020204" pitchFamily="34" charset="0"/>
                        </a:rPr>
                        <a:t>95.471.047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305299531"/>
                  </a:ext>
                </a:extLst>
              </a:tr>
              <a:tr h="592959">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kern="1200" dirty="0">
                          <a:solidFill>
                            <a:srgbClr val="000000"/>
                          </a:solidFill>
                          <a:effectLst/>
                          <a:latin typeface="MachoModular Light" pitchFamily="50"/>
                          <a:ea typeface="+mn-ea"/>
                          <a:cs typeface="+mn-cs"/>
                        </a:rPr>
                        <a:t>Conegliano  Valdobbiadene Frizzante</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79.304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73.976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19.620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166.075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159.683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146.350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139.236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109.742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30.184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162.310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dirty="0">
                          <a:solidFill>
                            <a:srgbClr val="000000"/>
                          </a:solidFill>
                          <a:effectLst/>
                          <a:latin typeface="Aptos Narrow" panose="020B0004020202020204" pitchFamily="34" charset="0"/>
                        </a:rPr>
                        <a:t>229.036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a:solidFill>
                            <a:srgbClr val="000000"/>
                          </a:solidFill>
                          <a:effectLst/>
                          <a:latin typeface="Aptos Narrow" panose="020B0004020202020204" pitchFamily="34" charset="0"/>
                        </a:rPr>
                        <a:t>68.137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dirty="0">
                          <a:solidFill>
                            <a:srgbClr val="000000"/>
                          </a:solidFill>
                          <a:effectLst/>
                          <a:latin typeface="Aptos Narrow" panose="020B0004020202020204" pitchFamily="34" charset="0"/>
                        </a:rPr>
                        <a:t>1.383.653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184777759"/>
                  </a:ext>
                </a:extLst>
              </a:tr>
              <a:tr h="679402">
                <a:tc>
                  <a:txBody>
                    <a:bodyPr/>
                    <a:lstStyle>
                      <a:lvl1pPr marL="0" algn="l" defTabSz="914399" rtl="0" eaLnBrk="1" latinLnBrk="0" hangingPunct="1">
                        <a:defRPr sz="1801" kern="1200">
                          <a:solidFill>
                            <a:schemeClr val="dk1"/>
                          </a:solidFill>
                          <a:latin typeface="Gill Sans MT"/>
                        </a:defRPr>
                      </a:lvl1pPr>
                      <a:lvl2pPr marL="457199" algn="l" defTabSz="914399" rtl="0" eaLnBrk="1" latinLnBrk="0" hangingPunct="1">
                        <a:defRPr sz="1801" kern="1200">
                          <a:solidFill>
                            <a:schemeClr val="dk1"/>
                          </a:solidFill>
                          <a:latin typeface="Gill Sans MT"/>
                        </a:defRPr>
                      </a:lvl2pPr>
                      <a:lvl3pPr marL="914399" algn="l" defTabSz="914399" rtl="0" eaLnBrk="1" latinLnBrk="0" hangingPunct="1">
                        <a:defRPr sz="1801" kern="1200">
                          <a:solidFill>
                            <a:schemeClr val="dk1"/>
                          </a:solidFill>
                          <a:latin typeface="Gill Sans MT"/>
                        </a:defRPr>
                      </a:lvl3pPr>
                      <a:lvl4pPr marL="1371599" algn="l" defTabSz="914399" rtl="0" eaLnBrk="1" latinLnBrk="0" hangingPunct="1">
                        <a:defRPr sz="1801" kern="1200">
                          <a:solidFill>
                            <a:schemeClr val="dk1"/>
                          </a:solidFill>
                          <a:latin typeface="Gill Sans MT"/>
                        </a:defRPr>
                      </a:lvl4pPr>
                      <a:lvl5pPr marL="1828799" algn="l" defTabSz="914399" rtl="0" eaLnBrk="1" latinLnBrk="0" hangingPunct="1">
                        <a:defRPr sz="1801" kern="1200">
                          <a:solidFill>
                            <a:schemeClr val="dk1"/>
                          </a:solidFill>
                          <a:latin typeface="Gill Sans MT"/>
                        </a:defRPr>
                      </a:lvl5pPr>
                      <a:lvl6pPr marL="2285998" algn="l" defTabSz="914399" rtl="0" eaLnBrk="1" latinLnBrk="0" hangingPunct="1">
                        <a:defRPr sz="1801" kern="1200">
                          <a:solidFill>
                            <a:schemeClr val="dk1"/>
                          </a:solidFill>
                          <a:latin typeface="Gill Sans MT"/>
                        </a:defRPr>
                      </a:lvl6pPr>
                      <a:lvl7pPr marL="2743199" algn="l" defTabSz="914399" rtl="0" eaLnBrk="1" latinLnBrk="0" hangingPunct="1">
                        <a:defRPr sz="1801" kern="1200">
                          <a:solidFill>
                            <a:schemeClr val="dk1"/>
                          </a:solidFill>
                          <a:latin typeface="Gill Sans MT"/>
                        </a:defRPr>
                      </a:lvl7pPr>
                      <a:lvl8pPr marL="3200397" algn="l" defTabSz="914399" rtl="0" eaLnBrk="1" latinLnBrk="0" hangingPunct="1">
                        <a:defRPr sz="1801" kern="1200">
                          <a:solidFill>
                            <a:schemeClr val="dk1"/>
                          </a:solidFill>
                          <a:latin typeface="Gill Sans MT"/>
                        </a:defRPr>
                      </a:lvl8pPr>
                      <a:lvl9pPr marL="3657596" algn="l" defTabSz="914399" rtl="0" eaLnBrk="1" latinLnBrk="0" hangingPunct="1">
                        <a:defRPr sz="1801" kern="1200">
                          <a:solidFill>
                            <a:schemeClr val="dk1"/>
                          </a:solidFill>
                          <a:latin typeface="Gill Sans MT"/>
                        </a:defRPr>
                      </a:lvl9pPr>
                    </a:lstStyle>
                    <a:p>
                      <a:pPr algn="ctr" fontAlgn="b"/>
                      <a:r>
                        <a:rPr lang="it-IT" sz="1100" b="1" i="0" u="none" strike="noStrike" kern="1200" dirty="0">
                          <a:solidFill>
                            <a:srgbClr val="000000"/>
                          </a:solidFill>
                          <a:effectLst/>
                          <a:latin typeface="MachoModular Light" pitchFamily="50"/>
                          <a:ea typeface="+mn-ea"/>
                          <a:cs typeface="+mn-cs"/>
                        </a:rPr>
                        <a:t>TOTALE</a:t>
                      </a:r>
                    </a:p>
                  </a:txBody>
                  <a:tcPr marL="9525" marR="9525" marT="9525" marB="0" anchor="ctr">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8.431.838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6.988.351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9.458.710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7.545.963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a:solidFill>
                            <a:srgbClr val="000000"/>
                          </a:solidFill>
                          <a:effectLst/>
                          <a:latin typeface="MachoModular Light" pitchFamily="50"/>
                          <a:ea typeface="+mn-ea"/>
                          <a:cs typeface="+mn-cs"/>
                        </a:rPr>
                        <a:t>8.184.563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7.093.511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8.556.283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5.056.385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8.595.695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algn="ctr" defTabSz="914400" rtl="0" eaLnBrk="1" fontAlgn="b" latinLnBrk="0" hangingPunct="1"/>
                      <a:r>
                        <a:rPr lang="it-IT" sz="1100" b="0" i="0" u="none" strike="noStrike" kern="1200" dirty="0">
                          <a:solidFill>
                            <a:srgbClr val="000000"/>
                          </a:solidFill>
                          <a:effectLst/>
                          <a:latin typeface="MachoModular Light" pitchFamily="50"/>
                          <a:ea typeface="+mn-ea"/>
                          <a:cs typeface="+mn-cs"/>
                        </a:rPr>
                        <a:t>11.541.236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dirty="0">
                          <a:solidFill>
                            <a:srgbClr val="000000"/>
                          </a:solidFill>
                          <a:effectLst/>
                          <a:latin typeface="Aptos Narrow" panose="020B0004020202020204" pitchFamily="34" charset="0"/>
                        </a:rPr>
                        <a:t>9.891.364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b"/>
                      <a:r>
                        <a:rPr lang="it-IT" sz="1100" b="0" i="0" u="none" strike="noStrike" dirty="0">
                          <a:solidFill>
                            <a:srgbClr val="000000"/>
                          </a:solidFill>
                          <a:effectLst/>
                          <a:latin typeface="Aptos Narrow" panose="020B0004020202020204" pitchFamily="34" charset="0"/>
                        </a:rPr>
                        <a:t>6.710.164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b"/>
                      <a:r>
                        <a:rPr lang="it-IT" sz="1100" b="0" i="0" u="none" strike="noStrike" dirty="0">
                          <a:solidFill>
                            <a:srgbClr val="000000"/>
                          </a:solidFill>
                          <a:effectLst/>
                          <a:latin typeface="Aptos Narrow" panose="020B0004020202020204" pitchFamily="34" charset="0"/>
                        </a:rPr>
                        <a:t>98.054.063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182058377"/>
                  </a:ext>
                </a:extLst>
              </a:tr>
            </a:tbl>
          </a:graphicData>
        </a:graphic>
      </p:graphicFrame>
      <p:pic>
        <p:nvPicPr>
          <p:cNvPr id="2" name="Immagine 1" descr="Immagine che contiene logo&#10;&#10;Descrizione generata automaticamente">
            <a:extLst>
              <a:ext uri="{FF2B5EF4-FFF2-40B4-BE49-F238E27FC236}">
                <a16:creationId xmlns:a16="http://schemas.microsoft.com/office/drawing/2014/main" id="{ECE5D415-74E2-7A70-5F26-C68717879B18}"/>
              </a:ext>
            </a:extLst>
          </p:cNvPr>
          <p:cNvPicPr>
            <a:picLocks noChangeAspect="1"/>
          </p:cNvPicPr>
          <p:nvPr/>
        </p:nvPicPr>
        <p:blipFill>
          <a:blip r:embed="rId3"/>
          <a:stretch>
            <a:fillRect/>
          </a:stretch>
        </p:blipFill>
        <p:spPr>
          <a:xfrm>
            <a:off x="345686" y="271725"/>
            <a:ext cx="718906" cy="900000"/>
          </a:xfrm>
          <a:prstGeom prst="rect">
            <a:avLst/>
          </a:prstGeom>
        </p:spPr>
      </p:pic>
    </p:spTree>
    <p:extLst>
      <p:ext uri="{BB962C8B-B14F-4D97-AF65-F5344CB8AC3E}">
        <p14:creationId xmlns:p14="http://schemas.microsoft.com/office/powerpoint/2010/main" val="740972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a:extLst>
            <a:ext uri="{FF2B5EF4-FFF2-40B4-BE49-F238E27FC236}">
              <a16:creationId xmlns:a16="http://schemas.microsoft.com/office/drawing/2014/main" id="{0A0F1DB8-1776-4D8C-A7A0-D1613FD9317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48EA19C-0BD0-CC0E-7BAE-601C4899391F}"/>
              </a:ext>
            </a:extLst>
          </p:cNvPr>
          <p:cNvSpPr>
            <a:spLocks noGrp="1"/>
          </p:cNvSpPr>
          <p:nvPr>
            <p:ph type="title"/>
          </p:nvPr>
        </p:nvSpPr>
        <p:spPr>
          <a:xfrm>
            <a:off x="468346" y="2812219"/>
            <a:ext cx="7119569" cy="685607"/>
          </a:xfrm>
        </p:spPr>
        <p:txBody>
          <a:bodyPr/>
          <a:lstStyle/>
          <a:p>
            <a:r>
              <a:rPr lang="it-IT" b="1" dirty="0">
                <a:solidFill>
                  <a:schemeClr val="tx1"/>
                </a:solidFill>
                <a:latin typeface="Brasilica" pitchFamily="2" charset="77"/>
              </a:rPr>
              <a:t>Andamento delle giacenze</a:t>
            </a:r>
          </a:p>
        </p:txBody>
      </p:sp>
      <p:pic>
        <p:nvPicPr>
          <p:cNvPr id="8" name="Immagine 7" descr="Immagine che contiene logo&#10;&#10;Descrizione generata automaticamente">
            <a:extLst>
              <a:ext uri="{FF2B5EF4-FFF2-40B4-BE49-F238E27FC236}">
                <a16:creationId xmlns:a16="http://schemas.microsoft.com/office/drawing/2014/main" id="{B6476559-7496-BC52-F184-4E42132B86D7}"/>
              </a:ext>
            </a:extLst>
          </p:cNvPr>
          <p:cNvPicPr>
            <a:picLocks noChangeAspect="1"/>
          </p:cNvPicPr>
          <p:nvPr/>
        </p:nvPicPr>
        <p:blipFill>
          <a:blip r:embed="rId2"/>
          <a:stretch>
            <a:fillRect/>
          </a:stretch>
        </p:blipFill>
        <p:spPr>
          <a:xfrm>
            <a:off x="468347" y="227121"/>
            <a:ext cx="718906" cy="900000"/>
          </a:xfrm>
          <a:prstGeom prst="rect">
            <a:avLst/>
          </a:prstGeom>
        </p:spPr>
      </p:pic>
      <p:pic>
        <p:nvPicPr>
          <p:cNvPr id="7" name="Elemento grafico 6" descr="Freccia a destra contorno">
            <a:extLst>
              <a:ext uri="{FF2B5EF4-FFF2-40B4-BE49-F238E27FC236}">
                <a16:creationId xmlns:a16="http://schemas.microsoft.com/office/drawing/2014/main" id="{1CC94336-9442-CB35-6C6B-B4AC634F862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68346" y="3293418"/>
            <a:ext cx="914400" cy="914400"/>
          </a:xfrm>
          <a:prstGeom prst="rect">
            <a:avLst/>
          </a:prstGeom>
        </p:spPr>
      </p:pic>
    </p:spTree>
    <p:extLst>
      <p:ext uri="{BB962C8B-B14F-4D97-AF65-F5344CB8AC3E}">
        <p14:creationId xmlns:p14="http://schemas.microsoft.com/office/powerpoint/2010/main" val="2219163750"/>
      </p:ext>
    </p:extLst>
  </p:cSld>
  <p:clrMapOvr>
    <a:masterClrMapping/>
  </p:clrMapOvr>
</p:sld>
</file>

<file path=ppt/theme/theme1.xml><?xml version="1.0" encoding="utf-8"?>
<a:theme xmlns:a="http://schemas.openxmlformats.org/drawingml/2006/main" name="Tema di Office">
  <a:themeElements>
    <a:clrScheme name="Consorzio ">
      <a:dk1>
        <a:srgbClr val="203822"/>
      </a:dk1>
      <a:lt1>
        <a:srgbClr val="415644"/>
      </a:lt1>
      <a:dk2>
        <a:srgbClr val="415644"/>
      </a:dk2>
      <a:lt2>
        <a:srgbClr val="E7E2DD"/>
      </a:lt2>
      <a:accent1>
        <a:srgbClr val="C9BEB2"/>
      </a:accent1>
      <a:accent2>
        <a:srgbClr val="7C7D7F"/>
      </a:accent2>
      <a:accent3>
        <a:srgbClr val="555453"/>
      </a:accent3>
      <a:accent4>
        <a:srgbClr val="B5D1C1"/>
      </a:accent4>
      <a:accent5>
        <a:srgbClr val="83A38C"/>
      </a:accent5>
      <a:accent6>
        <a:srgbClr val="5E716B"/>
      </a:accent6>
      <a:hlink>
        <a:srgbClr val="637966"/>
      </a:hlink>
      <a:folHlink>
        <a:srgbClr val="4D6B4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d1f394a-b5cc-446d-9688-2baf6685556c" xsi:nil="true"/>
    <lcf76f155ced4ddcb4097134ff3c332f xmlns="c39ce729-c55c-4760-b4da-5fe8a7af482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57D999EE519844ABA048613F5952240" ma:contentTypeVersion="18" ma:contentTypeDescription="Create a new document." ma:contentTypeScope="" ma:versionID="52613ff02ad9c6fd55771e93fc4a058e">
  <xsd:schema xmlns:xsd="http://www.w3.org/2001/XMLSchema" xmlns:xs="http://www.w3.org/2001/XMLSchema" xmlns:p="http://schemas.microsoft.com/office/2006/metadata/properties" xmlns:ns2="4d1f394a-b5cc-446d-9688-2baf6685556c" xmlns:ns3="c39ce729-c55c-4760-b4da-5fe8a7af4825" targetNamespace="http://schemas.microsoft.com/office/2006/metadata/properties" ma:root="true" ma:fieldsID="feac60e5f26a36721e9d8b8153b5ee56" ns2:_="" ns3:_="">
    <xsd:import namespace="4d1f394a-b5cc-446d-9688-2baf6685556c"/>
    <xsd:import namespace="c39ce729-c55c-4760-b4da-5fe8a7af482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MediaServiceLocation" minOccurs="0"/>
                <xsd:element ref="ns3:MediaLengthInSeconds" minOccurs="0"/>
                <xsd:element ref="ns2:TaxCatchAll" minOccurs="0"/>
                <xsd:element ref="ns3: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1f394a-b5cc-446d-9688-2baf6685556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7a63716-7b10-4a03-af05-31bd54980f7a}" ma:internalName="TaxCatchAll" ma:showField="CatchAllData" ma:web="4d1f394a-b5cc-446d-9688-2baf6685556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39ce729-c55c-4760-b4da-5fe8a7af482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dec228e0-57a3-4694-ae20-2a39c3407643"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13B7941-6F1E-4839-8EA2-374AF4988A80}">
  <ds:schemaRefs>
    <ds:schemaRef ds:uri="http://schemas.openxmlformats.org/package/2006/metadata/core-properties"/>
    <ds:schemaRef ds:uri="http://schemas.microsoft.com/office/infopath/2007/PartnerControls"/>
    <ds:schemaRef ds:uri="http://schemas.microsoft.com/office/2006/metadata/properties"/>
    <ds:schemaRef ds:uri="http://schemas.microsoft.com/office/2006/documentManagement/types"/>
    <ds:schemaRef ds:uri="http://purl.org/dc/terms/"/>
    <ds:schemaRef ds:uri="4d1f394a-b5cc-446d-9688-2baf6685556c"/>
    <ds:schemaRef ds:uri="http://www.w3.org/XML/1998/namespace"/>
    <ds:schemaRef ds:uri="c39ce729-c55c-4760-b4da-5fe8a7af4825"/>
    <ds:schemaRef ds:uri="http://purl.org/dc/dcmitype/"/>
    <ds:schemaRef ds:uri="http://purl.org/dc/elements/1.1/"/>
  </ds:schemaRefs>
</ds:datastoreItem>
</file>

<file path=customXml/itemProps2.xml><?xml version="1.0" encoding="utf-8"?>
<ds:datastoreItem xmlns:ds="http://schemas.openxmlformats.org/officeDocument/2006/customXml" ds:itemID="{F7FA343E-AA1E-47D7-829D-F50A33C61C9A}">
  <ds:schemaRefs>
    <ds:schemaRef ds:uri="http://schemas.microsoft.com/sharepoint/v3/contenttype/forms"/>
  </ds:schemaRefs>
</ds:datastoreItem>
</file>

<file path=customXml/itemProps3.xml><?xml version="1.0" encoding="utf-8"?>
<ds:datastoreItem xmlns:ds="http://schemas.openxmlformats.org/officeDocument/2006/customXml" ds:itemID="{3A18DC26-CED5-4931-9A1D-730F623320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1f394a-b5cc-446d-9688-2baf6685556c"/>
    <ds:schemaRef ds:uri="c39ce729-c55c-4760-b4da-5fe8a7af48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21556</TotalTime>
  <Words>1321</Words>
  <Application>Microsoft Office PowerPoint</Application>
  <PresentationFormat>Widescreen</PresentationFormat>
  <Paragraphs>1017</Paragraphs>
  <Slides>12</Slides>
  <Notes>4</Notes>
  <HiddenSlides>0</HiddenSlides>
  <MMClips>0</MMClips>
  <ScaleCrop>false</ScaleCrop>
  <HeadingPairs>
    <vt:vector size="6" baseType="variant">
      <vt:variant>
        <vt:lpstr>Caratteri utilizzati</vt:lpstr>
      </vt:variant>
      <vt:variant>
        <vt:i4>10</vt:i4>
      </vt:variant>
      <vt:variant>
        <vt:lpstr>Tema</vt:lpstr>
      </vt:variant>
      <vt:variant>
        <vt:i4>1</vt:i4>
      </vt:variant>
      <vt:variant>
        <vt:lpstr>Titoli diapositive</vt:lpstr>
      </vt:variant>
      <vt:variant>
        <vt:i4>12</vt:i4>
      </vt:variant>
    </vt:vector>
  </HeadingPairs>
  <TitlesOfParts>
    <vt:vector size="23" baseType="lpstr">
      <vt:lpstr>Aptos Narrow</vt:lpstr>
      <vt:lpstr>Arial</vt:lpstr>
      <vt:lpstr>Brasilica</vt:lpstr>
      <vt:lpstr>Brasilica Medium</vt:lpstr>
      <vt:lpstr>Calibri</vt:lpstr>
      <vt:lpstr>Calibri Light</vt:lpstr>
      <vt:lpstr>MachoModular Light</vt:lpstr>
      <vt:lpstr>MachoModular Medium</vt:lpstr>
      <vt:lpstr>MACHOMODULAR-MEDIUM</vt:lpstr>
      <vt:lpstr>MACHOMODULAR-THIN</vt:lpstr>
      <vt:lpstr>Tema di Office</vt:lpstr>
      <vt:lpstr>  Dati vendemmia 2025</vt:lpstr>
      <vt:lpstr>Dati vendemmia 2025 (in quintali)</vt:lpstr>
      <vt:lpstr>Dati vendemmia 2025 (in quintali)</vt:lpstr>
      <vt:lpstr>Valori storici (superfici – uva – vino)</vt:lpstr>
      <vt:lpstr>Presentazione standard di PowerPoint</vt:lpstr>
      <vt:lpstr>Movimentazione contrassegni</vt:lpstr>
      <vt:lpstr>Tipologie di contrassegni</vt:lpstr>
      <vt:lpstr>Equivalenti in bottiglie da 0,75l</vt:lpstr>
      <vt:lpstr>Andamento delle giacenze</vt:lpstr>
      <vt:lpstr>Presentazione standard di PowerPoint</vt:lpstr>
      <vt:lpstr>Dati giacenze </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Elisa Altan</dc:creator>
  <cp:lastModifiedBy>Franco Adami</cp:lastModifiedBy>
  <cp:revision>445</cp:revision>
  <cp:lastPrinted>2025-11-04T15:57:54Z</cp:lastPrinted>
  <dcterms:created xsi:type="dcterms:W3CDTF">2023-04-24T11:08:24Z</dcterms:created>
  <dcterms:modified xsi:type="dcterms:W3CDTF">2026-01-30T11:38:01Z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0x010100057D999EE519844ABA048613F5952240</vt:lpwstr>
  </property>
</Properties>
</file>